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5" r:id="rId1"/>
  </p:sldMasterIdLst>
  <p:notesMasterIdLst>
    <p:notesMasterId r:id="rId34"/>
  </p:notesMasterIdLst>
  <p:handoutMasterIdLst>
    <p:handoutMasterId r:id="rId35"/>
  </p:handoutMasterIdLst>
  <p:sldIdLst>
    <p:sldId id="388" r:id="rId2"/>
    <p:sldId id="389" r:id="rId3"/>
    <p:sldId id="390" r:id="rId4"/>
    <p:sldId id="391" r:id="rId5"/>
    <p:sldId id="393" r:id="rId6"/>
    <p:sldId id="394" r:id="rId7"/>
    <p:sldId id="395" r:id="rId8"/>
    <p:sldId id="396" r:id="rId9"/>
    <p:sldId id="397" r:id="rId10"/>
    <p:sldId id="398" r:id="rId11"/>
    <p:sldId id="400" r:id="rId12"/>
    <p:sldId id="402" r:id="rId13"/>
    <p:sldId id="406" r:id="rId14"/>
    <p:sldId id="411" r:id="rId15"/>
    <p:sldId id="412" r:id="rId16"/>
    <p:sldId id="422" r:id="rId17"/>
    <p:sldId id="413" r:id="rId18"/>
    <p:sldId id="414" r:id="rId19"/>
    <p:sldId id="415" r:id="rId20"/>
    <p:sldId id="417" r:id="rId21"/>
    <p:sldId id="418" r:id="rId22"/>
    <p:sldId id="419" r:id="rId23"/>
    <p:sldId id="420" r:id="rId24"/>
    <p:sldId id="423" r:id="rId25"/>
    <p:sldId id="424" r:id="rId26"/>
    <p:sldId id="425" r:id="rId27"/>
    <p:sldId id="426" r:id="rId28"/>
    <p:sldId id="431" r:id="rId29"/>
    <p:sldId id="407" r:id="rId30"/>
    <p:sldId id="408" r:id="rId31"/>
    <p:sldId id="409" r:id="rId32"/>
    <p:sldId id="392" r:id="rId33"/>
  </p:sldIdLst>
  <p:sldSz cx="12192000" cy="6858000"/>
  <p:notesSz cx="6858000" cy="9144000"/>
  <p:embeddedFontLst>
    <p:embeddedFont>
      <p:font typeface="等线" panose="02010600030101010101" pitchFamily="2" charset="-122"/>
      <p:regular r:id="rId36"/>
      <p:bold r:id="rId37"/>
    </p:embeddedFont>
    <p:embeddedFont>
      <p:font typeface="微软雅黑" panose="020B0503020204020204" pitchFamily="34" charset="-122"/>
      <p:regular r:id="rId38"/>
      <p:bold r:id="rId39"/>
    </p:embeddedFont>
    <p:embeddedFont>
      <p:font typeface="Calibri" panose="020F0502020204030204" pitchFamily="34" charset="0"/>
      <p:regular r:id="rId40"/>
      <p:bold r:id="rId41"/>
      <p:italic r:id="rId42"/>
      <p:boldItalic r:id="rId43"/>
    </p:embeddedFont>
  </p:embeddedFontLst>
  <p:custDataLst>
    <p:tags r:id="rId44"/>
  </p:custDataLst>
  <p:defaultTextStyle>
    <a:defPPr>
      <a:defRPr lang="en-US"/>
    </a:defPPr>
    <a:lvl1pPr algn="l" defTabSz="457200" rtl="0" fontAlgn="base">
      <a:spcBef>
        <a:spcPct val="0"/>
      </a:spcBef>
      <a:spcAft>
        <a:spcPct val="0"/>
      </a:spcAft>
      <a:defRPr kern="1200">
        <a:solidFill>
          <a:schemeClr val="tx1"/>
        </a:solidFill>
        <a:latin typeface="Microsoft YaHei" pitchFamily="34" charset="-122"/>
        <a:ea typeface="宋体" pitchFamily="2" charset="-122"/>
        <a:cs typeface="+mn-cs"/>
      </a:defRPr>
    </a:lvl1pPr>
    <a:lvl2pPr marL="457200" algn="l" defTabSz="457200" rtl="0" fontAlgn="base">
      <a:spcBef>
        <a:spcPct val="0"/>
      </a:spcBef>
      <a:spcAft>
        <a:spcPct val="0"/>
      </a:spcAft>
      <a:defRPr kern="1200">
        <a:solidFill>
          <a:schemeClr val="tx1"/>
        </a:solidFill>
        <a:latin typeface="Microsoft YaHei" pitchFamily="34" charset="-122"/>
        <a:ea typeface="宋体" pitchFamily="2" charset="-122"/>
        <a:cs typeface="+mn-cs"/>
      </a:defRPr>
    </a:lvl2pPr>
    <a:lvl3pPr marL="914400" algn="l" defTabSz="457200" rtl="0" fontAlgn="base">
      <a:spcBef>
        <a:spcPct val="0"/>
      </a:spcBef>
      <a:spcAft>
        <a:spcPct val="0"/>
      </a:spcAft>
      <a:defRPr kern="1200">
        <a:solidFill>
          <a:schemeClr val="tx1"/>
        </a:solidFill>
        <a:latin typeface="Microsoft YaHei" pitchFamily="34" charset="-122"/>
        <a:ea typeface="宋体" pitchFamily="2" charset="-122"/>
        <a:cs typeface="+mn-cs"/>
      </a:defRPr>
    </a:lvl3pPr>
    <a:lvl4pPr marL="1371600" algn="l" defTabSz="457200" rtl="0" fontAlgn="base">
      <a:spcBef>
        <a:spcPct val="0"/>
      </a:spcBef>
      <a:spcAft>
        <a:spcPct val="0"/>
      </a:spcAft>
      <a:defRPr kern="1200">
        <a:solidFill>
          <a:schemeClr val="tx1"/>
        </a:solidFill>
        <a:latin typeface="Microsoft YaHei" pitchFamily="34" charset="-122"/>
        <a:ea typeface="宋体" pitchFamily="2" charset="-122"/>
        <a:cs typeface="+mn-cs"/>
      </a:defRPr>
    </a:lvl4pPr>
    <a:lvl5pPr marL="1828800" algn="l" defTabSz="457200" rtl="0" fontAlgn="base">
      <a:spcBef>
        <a:spcPct val="0"/>
      </a:spcBef>
      <a:spcAft>
        <a:spcPct val="0"/>
      </a:spcAft>
      <a:defRPr kern="1200">
        <a:solidFill>
          <a:schemeClr val="tx1"/>
        </a:solidFill>
        <a:latin typeface="Microsoft YaHei" pitchFamily="34" charset="-122"/>
        <a:ea typeface="宋体" pitchFamily="2" charset="-122"/>
        <a:cs typeface="+mn-cs"/>
      </a:defRPr>
    </a:lvl5pPr>
    <a:lvl6pPr marL="2286000" algn="l" defTabSz="914400" rtl="0" eaLnBrk="1" latinLnBrk="0" hangingPunct="1">
      <a:defRPr kern="1200">
        <a:solidFill>
          <a:schemeClr val="tx1"/>
        </a:solidFill>
        <a:latin typeface="Microsoft YaHei" pitchFamily="34" charset="-122"/>
        <a:ea typeface="宋体" pitchFamily="2" charset="-122"/>
        <a:cs typeface="+mn-cs"/>
      </a:defRPr>
    </a:lvl6pPr>
    <a:lvl7pPr marL="2743200" algn="l" defTabSz="914400" rtl="0" eaLnBrk="1" latinLnBrk="0" hangingPunct="1">
      <a:defRPr kern="1200">
        <a:solidFill>
          <a:schemeClr val="tx1"/>
        </a:solidFill>
        <a:latin typeface="Microsoft YaHei" pitchFamily="34" charset="-122"/>
        <a:ea typeface="宋体" pitchFamily="2" charset="-122"/>
        <a:cs typeface="+mn-cs"/>
      </a:defRPr>
    </a:lvl7pPr>
    <a:lvl8pPr marL="3200400" algn="l" defTabSz="914400" rtl="0" eaLnBrk="1" latinLnBrk="0" hangingPunct="1">
      <a:defRPr kern="1200">
        <a:solidFill>
          <a:schemeClr val="tx1"/>
        </a:solidFill>
        <a:latin typeface="Microsoft YaHei" pitchFamily="34" charset="-122"/>
        <a:ea typeface="宋体" pitchFamily="2" charset="-122"/>
        <a:cs typeface="+mn-cs"/>
      </a:defRPr>
    </a:lvl8pPr>
    <a:lvl9pPr marL="3657600" algn="l" defTabSz="914400" rtl="0" eaLnBrk="1" latinLnBrk="0" hangingPunct="1">
      <a:defRPr kern="1200">
        <a:solidFill>
          <a:schemeClr val="tx1"/>
        </a:solidFill>
        <a:latin typeface="Microsoft YaHei" pitchFamily="34"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DAF"/>
    <a:srgbClr val="FDFDFD"/>
    <a:srgbClr val="00A1E2"/>
    <a:srgbClr val="292929"/>
    <a:srgbClr val="585858"/>
    <a:srgbClr val="E0C9D1"/>
    <a:srgbClr val="5F90CA"/>
    <a:srgbClr val="C1E0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18" autoAdjust="0"/>
  </p:normalViewPr>
  <p:slideViewPr>
    <p:cSldViewPr snapToGrid="0">
      <p:cViewPr>
        <p:scale>
          <a:sx n="90" d="100"/>
          <a:sy n="90" d="100"/>
        </p:scale>
        <p:origin x="-528"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C465A59-0CC0-414B-9ABD-4BA0CC8826C1}" type="datetimeFigureOut">
              <a:rPr lang="zh-CN" altLang="en-US"/>
              <a:pPr>
                <a:defRPr/>
              </a:pPr>
              <a:t>2023-04-27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15F0346-A71B-4BFC-AAC0-687CA1CB5EE6}" type="slidenum">
              <a:rPr lang="zh-CN" altLang="en-US"/>
              <a:pPr>
                <a:defRPr/>
              </a:pPr>
              <a:t>‹#›</a:t>
            </a:fld>
            <a:endParaRPr lang="zh-CN" altLang="en-US"/>
          </a:p>
        </p:txBody>
      </p:sp>
    </p:spTree>
    <p:extLst>
      <p:ext uri="{BB962C8B-B14F-4D97-AF65-F5344CB8AC3E}">
        <p14:creationId xmlns:p14="http://schemas.microsoft.com/office/powerpoint/2010/main" val="244458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0508AF2-380F-49E6-9829-B6D821DCFE42}" type="datetimeFigureOut">
              <a:rPr lang="zh-CN" altLang="en-US"/>
              <a:pPr>
                <a:defRPr/>
              </a:pPr>
              <a:t>2023-04-27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5FE5C868-9830-4102-828E-FCD4A0E4917E}" type="slidenum">
              <a:rPr lang="zh-CN" altLang="en-US"/>
              <a:pPr>
                <a:defRPr/>
              </a:pPr>
              <a:t>‹#›</a:t>
            </a:fld>
            <a:endParaRPr lang="zh-CN" altLang="en-US"/>
          </a:p>
        </p:txBody>
      </p:sp>
    </p:spTree>
    <p:extLst>
      <p:ext uri="{BB962C8B-B14F-4D97-AF65-F5344CB8AC3E}">
        <p14:creationId xmlns:p14="http://schemas.microsoft.com/office/powerpoint/2010/main" val="1891238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fontAlgn="base">
              <a:spcBef>
                <a:spcPct val="0"/>
              </a:spcBef>
              <a:spcAft>
                <a:spcPct val="0"/>
              </a:spcAft>
            </a:pPr>
            <a:fld id="{5E106489-6EB8-4E85-BC03-EC395BEB3E2A}" type="slidenum">
              <a:rPr lang="zh-CN" altLang="en-US">
                <a:latin typeface="等线" pitchFamily="2" charset="-122"/>
                <a:ea typeface="等线" pitchFamily="2" charset="-122"/>
              </a:rPr>
              <a:pPr fontAlgn="base">
                <a:spcBef>
                  <a:spcPct val="0"/>
                </a:spcBef>
                <a:spcAft>
                  <a:spcPct val="0"/>
                </a:spcAft>
              </a:pPr>
              <a:t>1</a:t>
            </a:fld>
            <a:endParaRPr lang="zh-CN" altLang="en-US">
              <a:latin typeface="等线" pitchFamily="2" charset="-122"/>
              <a:ea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fontAlgn="base">
              <a:spcBef>
                <a:spcPct val="0"/>
              </a:spcBef>
              <a:spcAft>
                <a:spcPct val="0"/>
              </a:spcAft>
            </a:pPr>
            <a:fld id="{AC59B615-38C1-46CD-87DA-074E509B2611}" type="slidenum">
              <a:rPr lang="zh-CN" altLang="en-US">
                <a:latin typeface="等线" pitchFamily="2" charset="-122"/>
                <a:ea typeface="等线" pitchFamily="2" charset="-122"/>
              </a:rPr>
              <a:pPr fontAlgn="base">
                <a:spcBef>
                  <a:spcPct val="0"/>
                </a:spcBef>
                <a:spcAft>
                  <a:spcPct val="0"/>
                </a:spcAft>
              </a:pPr>
              <a:t>2</a:t>
            </a:fld>
            <a:endParaRPr lang="zh-CN" altLang="en-US">
              <a:latin typeface="等线" pitchFamily="2" charset="-122"/>
              <a:ea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fontAlgn="base">
              <a:spcBef>
                <a:spcPct val="0"/>
              </a:spcBef>
              <a:spcAft>
                <a:spcPct val="0"/>
              </a:spcAft>
            </a:pPr>
            <a:fld id="{18175E6F-3788-45E9-B45D-166CA03E810B}" type="slidenum">
              <a:rPr lang="zh-CN" altLang="en-US">
                <a:latin typeface="等线" pitchFamily="2" charset="-122"/>
                <a:ea typeface="等线" pitchFamily="2" charset="-122"/>
              </a:rPr>
              <a:pPr fontAlgn="base">
                <a:spcBef>
                  <a:spcPct val="0"/>
                </a:spcBef>
                <a:spcAft>
                  <a:spcPct val="0"/>
                </a:spcAft>
              </a:pPr>
              <a:t>3</a:t>
            </a:fld>
            <a:endParaRPr lang="zh-CN" altLang="en-US">
              <a:latin typeface="等线" pitchFamily="2" charset="-122"/>
              <a:ea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fontAlgn="base">
              <a:spcBef>
                <a:spcPct val="0"/>
              </a:spcBef>
              <a:spcAft>
                <a:spcPct val="0"/>
              </a:spcAft>
            </a:pPr>
            <a:fld id="{279ADE70-5FC0-454D-9958-984CF60A82F1}" type="slidenum">
              <a:rPr lang="zh-CN" altLang="en-US">
                <a:latin typeface="等线" pitchFamily="2" charset="-122"/>
                <a:ea typeface="等线" pitchFamily="2" charset="-122"/>
              </a:rPr>
              <a:pPr fontAlgn="base">
                <a:spcBef>
                  <a:spcPct val="0"/>
                </a:spcBef>
                <a:spcAft>
                  <a:spcPct val="0"/>
                </a:spcAft>
              </a:pPr>
              <a:t>4</a:t>
            </a:fld>
            <a:endParaRPr lang="zh-CN" altLang="en-US">
              <a:latin typeface="等线" pitchFamily="2" charset="-122"/>
              <a:ea typeface="等线"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fontAlgn="base">
              <a:spcBef>
                <a:spcPct val="0"/>
              </a:spcBef>
              <a:spcAft>
                <a:spcPct val="0"/>
              </a:spcAft>
            </a:pPr>
            <a:fld id="{74ED249C-1A96-4C8F-A9AE-4640252E1349}" type="slidenum">
              <a:rPr lang="zh-CN" altLang="en-US">
                <a:latin typeface="等线" pitchFamily="2" charset="-122"/>
                <a:ea typeface="等线" pitchFamily="2" charset="-122"/>
              </a:rPr>
              <a:pPr fontAlgn="base">
                <a:spcBef>
                  <a:spcPct val="0"/>
                </a:spcBef>
                <a:spcAft>
                  <a:spcPct val="0"/>
                </a:spcAft>
              </a:pPr>
              <a:t>32</a:t>
            </a:fld>
            <a:endParaRPr lang="zh-CN" altLang="en-US">
              <a:latin typeface="等线" pitchFamily="2" charset="-122"/>
              <a:ea typeface="等线"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内容与标题">
    <p:spTree>
      <p:nvGrpSpPr>
        <p:cNvPr id="1" name=""/>
        <p:cNvGrpSpPr/>
        <p:nvPr/>
      </p:nvGrpSpPr>
      <p:grpSpPr>
        <a:xfrm>
          <a:off x="0" y="0"/>
          <a:ext cx="0" cy="0"/>
          <a:chOff x="0" y="0"/>
          <a:chExt cx="0" cy="0"/>
        </a:xfrm>
      </p:grpSpPr>
      <p:grpSp>
        <p:nvGrpSpPr>
          <p:cNvPr id="2" name="组合 2"/>
          <p:cNvGrpSpPr>
            <a:grpSpLocks/>
          </p:cNvGrpSpPr>
          <p:nvPr userDrawn="1"/>
        </p:nvGrpSpPr>
        <p:grpSpPr bwMode="auto">
          <a:xfrm>
            <a:off x="146050" y="395288"/>
            <a:ext cx="8642350" cy="520700"/>
            <a:chOff x="146654" y="396066"/>
            <a:chExt cx="8641658" cy="519355"/>
          </a:xfrm>
        </p:grpSpPr>
        <p:grpSp>
          <p:nvGrpSpPr>
            <p:cNvPr id="3" name="组合 3"/>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8316" y="278239"/>
                <a:ext cx="621350"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6403" y="278239"/>
                <a:ext cx="621350"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矩形 3"/>
            <p:cNvSpPr/>
            <p:nvPr/>
          </p:nvSpPr>
          <p:spPr>
            <a:xfrm>
              <a:off x="146654" y="405332"/>
              <a:ext cx="972842" cy="47923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01</a:t>
              </a:r>
            </a:p>
          </p:txBody>
        </p:sp>
        <p:sp>
          <p:nvSpPr>
            <p:cNvPr id="5" name="矩形 4"/>
            <p:cNvSpPr/>
            <p:nvPr/>
          </p:nvSpPr>
          <p:spPr>
            <a:xfrm>
              <a:off x="2901299" y="660928"/>
              <a:ext cx="5887013" cy="254493"/>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en-US" altLang="zh-CN" sz="1000" dirty="0">
                  <a:solidFill>
                    <a:schemeClr val="tx1">
                      <a:lumMod val="50000"/>
                      <a:lumOff val="50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Company introduction and publicity</a:t>
              </a:r>
            </a:p>
          </p:txBody>
        </p:sp>
      </p:grpSp>
    </p:spTree>
    <p:extLst>
      <p:ext uri="{BB962C8B-B14F-4D97-AF65-F5344CB8AC3E}">
        <p14:creationId xmlns:p14="http://schemas.microsoft.com/office/powerpoint/2010/main" val="134603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grpSp>
        <p:nvGrpSpPr>
          <p:cNvPr id="2" name="组合 2"/>
          <p:cNvGrpSpPr>
            <a:grpSpLocks/>
          </p:cNvGrpSpPr>
          <p:nvPr userDrawn="1"/>
        </p:nvGrpSpPr>
        <p:grpSpPr bwMode="auto">
          <a:xfrm>
            <a:off x="146050" y="395288"/>
            <a:ext cx="8642350" cy="520700"/>
            <a:chOff x="146654" y="396066"/>
            <a:chExt cx="8641658" cy="519355"/>
          </a:xfrm>
        </p:grpSpPr>
        <p:grpSp>
          <p:nvGrpSpPr>
            <p:cNvPr id="3" name="组合 3"/>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8316" y="278239"/>
                <a:ext cx="621350"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6403" y="278239"/>
                <a:ext cx="621350"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矩形 3"/>
            <p:cNvSpPr/>
            <p:nvPr/>
          </p:nvSpPr>
          <p:spPr>
            <a:xfrm>
              <a:off x="146654" y="405332"/>
              <a:ext cx="972842" cy="47923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02</a:t>
              </a:r>
            </a:p>
          </p:txBody>
        </p:sp>
        <p:sp>
          <p:nvSpPr>
            <p:cNvPr id="5" name="矩形 4"/>
            <p:cNvSpPr/>
            <p:nvPr/>
          </p:nvSpPr>
          <p:spPr>
            <a:xfrm>
              <a:off x="2901299" y="660928"/>
              <a:ext cx="5887013" cy="254493"/>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en-US" altLang="zh-CN" sz="1000" dirty="0">
                  <a:solidFill>
                    <a:schemeClr val="tx1">
                      <a:lumMod val="50000"/>
                      <a:lumOff val="50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Company introduction and publicity</a:t>
              </a:r>
            </a:p>
          </p:txBody>
        </p:sp>
      </p:grpSp>
    </p:spTree>
    <p:extLst>
      <p:ext uri="{BB962C8B-B14F-4D97-AF65-F5344CB8AC3E}">
        <p14:creationId xmlns:p14="http://schemas.microsoft.com/office/powerpoint/2010/main" val="218062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内容与标题">
    <p:spTree>
      <p:nvGrpSpPr>
        <p:cNvPr id="1" name=""/>
        <p:cNvGrpSpPr/>
        <p:nvPr/>
      </p:nvGrpSpPr>
      <p:grpSpPr>
        <a:xfrm>
          <a:off x="0" y="0"/>
          <a:ext cx="0" cy="0"/>
          <a:chOff x="0" y="0"/>
          <a:chExt cx="0" cy="0"/>
        </a:xfrm>
      </p:grpSpPr>
      <p:grpSp>
        <p:nvGrpSpPr>
          <p:cNvPr id="2" name="组合 2"/>
          <p:cNvGrpSpPr>
            <a:grpSpLocks/>
          </p:cNvGrpSpPr>
          <p:nvPr userDrawn="1"/>
        </p:nvGrpSpPr>
        <p:grpSpPr bwMode="auto">
          <a:xfrm>
            <a:off x="146050" y="395288"/>
            <a:ext cx="8642350" cy="520700"/>
            <a:chOff x="146654" y="396066"/>
            <a:chExt cx="8641658" cy="519355"/>
          </a:xfrm>
        </p:grpSpPr>
        <p:grpSp>
          <p:nvGrpSpPr>
            <p:cNvPr id="3" name="组合 3"/>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8316" y="278239"/>
                <a:ext cx="621350"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6403" y="278239"/>
                <a:ext cx="621350"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矩形 3"/>
            <p:cNvSpPr/>
            <p:nvPr/>
          </p:nvSpPr>
          <p:spPr>
            <a:xfrm>
              <a:off x="146654" y="405332"/>
              <a:ext cx="972842" cy="47923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03</a:t>
              </a:r>
            </a:p>
          </p:txBody>
        </p:sp>
        <p:sp>
          <p:nvSpPr>
            <p:cNvPr id="5" name="矩形 4"/>
            <p:cNvSpPr/>
            <p:nvPr/>
          </p:nvSpPr>
          <p:spPr>
            <a:xfrm>
              <a:off x="2901299" y="660928"/>
              <a:ext cx="5887013" cy="254493"/>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en-US" altLang="zh-CN" sz="1000" dirty="0">
                  <a:solidFill>
                    <a:schemeClr val="tx1">
                      <a:lumMod val="50000"/>
                      <a:lumOff val="50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Company introduction and publicity</a:t>
              </a:r>
            </a:p>
          </p:txBody>
        </p:sp>
      </p:grpSp>
    </p:spTree>
    <p:extLst>
      <p:ext uri="{BB962C8B-B14F-4D97-AF65-F5344CB8AC3E}">
        <p14:creationId xmlns:p14="http://schemas.microsoft.com/office/powerpoint/2010/main" val="1822174711"/>
      </p:ext>
    </p:extLst>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内容与标题">
    <p:spTree>
      <p:nvGrpSpPr>
        <p:cNvPr id="1" name=""/>
        <p:cNvGrpSpPr/>
        <p:nvPr/>
      </p:nvGrpSpPr>
      <p:grpSpPr>
        <a:xfrm>
          <a:off x="0" y="0"/>
          <a:ext cx="0" cy="0"/>
          <a:chOff x="0" y="0"/>
          <a:chExt cx="0" cy="0"/>
        </a:xfrm>
      </p:grpSpPr>
      <p:grpSp>
        <p:nvGrpSpPr>
          <p:cNvPr id="2" name="组合 2"/>
          <p:cNvGrpSpPr>
            <a:grpSpLocks/>
          </p:cNvGrpSpPr>
          <p:nvPr userDrawn="1"/>
        </p:nvGrpSpPr>
        <p:grpSpPr bwMode="auto">
          <a:xfrm>
            <a:off x="146050" y="395288"/>
            <a:ext cx="8642350" cy="520700"/>
            <a:chOff x="146654" y="396066"/>
            <a:chExt cx="8641658" cy="519355"/>
          </a:xfrm>
        </p:grpSpPr>
        <p:grpSp>
          <p:nvGrpSpPr>
            <p:cNvPr id="3" name="组合 3"/>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8316" y="278239"/>
                <a:ext cx="621350"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6403" y="278239"/>
                <a:ext cx="621350"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矩形 3"/>
            <p:cNvSpPr/>
            <p:nvPr/>
          </p:nvSpPr>
          <p:spPr>
            <a:xfrm>
              <a:off x="146654" y="405332"/>
              <a:ext cx="972842" cy="47923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p>
          </p:txBody>
        </p:sp>
        <p:sp>
          <p:nvSpPr>
            <p:cNvPr id="5" name="矩形 4"/>
            <p:cNvSpPr/>
            <p:nvPr/>
          </p:nvSpPr>
          <p:spPr>
            <a:xfrm>
              <a:off x="2901299" y="660928"/>
              <a:ext cx="5887013" cy="254493"/>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en-US" altLang="zh-CN" sz="1000" dirty="0">
                  <a:solidFill>
                    <a:schemeClr val="tx1">
                      <a:lumMod val="50000"/>
                      <a:lumOff val="50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Company introduction and publicity</a:t>
              </a:r>
            </a:p>
          </p:txBody>
        </p:sp>
      </p:grpSp>
    </p:spTree>
    <p:extLst>
      <p:ext uri="{BB962C8B-B14F-4D97-AF65-F5344CB8AC3E}">
        <p14:creationId xmlns:p14="http://schemas.microsoft.com/office/powerpoint/2010/main" val="99825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756383" y="1754786"/>
            <a:ext cx="5429250" cy="3390900"/>
          </a:xfrm>
          <a:custGeom>
            <a:avLst/>
            <a:gdLst>
              <a:gd name="connsiteX0" fmla="*/ 0 w 5429250"/>
              <a:gd name="connsiteY0" fmla="*/ 0 h 3390900"/>
              <a:gd name="connsiteX1" fmla="*/ 5429250 w 5429250"/>
              <a:gd name="connsiteY1" fmla="*/ 0 h 3390900"/>
              <a:gd name="connsiteX2" fmla="*/ 5429250 w 5429250"/>
              <a:gd name="connsiteY2" fmla="*/ 3390900 h 3390900"/>
              <a:gd name="connsiteX3" fmla="*/ 0 w 54292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5429250" h="3390900">
                <a:moveTo>
                  <a:pt x="0" y="0"/>
                </a:moveTo>
                <a:lnTo>
                  <a:pt x="5429250" y="0"/>
                </a:lnTo>
                <a:lnTo>
                  <a:pt x="5429250" y="3390900"/>
                </a:lnTo>
                <a:lnTo>
                  <a:pt x="0" y="3390900"/>
                </a:lnTo>
                <a:close/>
              </a:path>
            </a:pathLst>
          </a:custGeom>
        </p:spPr>
        <p:txBody>
          <a:bodyPr wrap="square">
            <a:noAutofit/>
          </a:bodyPr>
          <a:lstStyle>
            <a:lvl1pPr>
              <a:defRPr>
                <a:latin typeface="思源黑体" panose="020B0500000000000000" pitchFamily="34" charset="-122"/>
                <a:ea typeface="思源黑体" panose="020B0500000000000000" pitchFamily="34" charset="-122"/>
              </a:defRPr>
            </a:lvl1pPr>
          </a:lstStyle>
          <a:p>
            <a:pPr lvl="0"/>
            <a:endParaRPr lang="zh-CN" altLang="en-US" noProof="0" dirty="0"/>
          </a:p>
        </p:txBody>
      </p:sp>
    </p:spTree>
    <p:extLst>
      <p:ext uri="{BB962C8B-B14F-4D97-AF65-F5344CB8AC3E}">
        <p14:creationId xmlns:p14="http://schemas.microsoft.com/office/powerpoint/2010/main" val="343905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5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929005"/>
      </p:ext>
    </p:extLst>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81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C1E0F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49" r:id="rId5"/>
    <p:sldLayoutId id="2147483750" r:id="rId6"/>
    <p:sldLayoutId id="2147483751" r:id="rId7"/>
    <p:sldLayoutId id="2147483752" r:id="rId8"/>
    <p:sldLayoutId id="2147483753" r:id="rId9"/>
  </p:sldLayoutIdLst>
  <p:transition advTm="0"/>
  <p:timing>
    <p:tnLst>
      <p:par>
        <p:cTn id="1" dur="indefinite" restart="never" nodeType="tmRoot"/>
      </p:par>
    </p:tnLst>
  </p:timing>
  <p:txStyles>
    <p:titleStyle>
      <a:lvl1pPr algn="ctr" rtl="0" eaLnBrk="0" fontAlgn="base" hangingPunct="0">
        <a:spcBef>
          <a:spcPct val="0"/>
        </a:spcBef>
        <a:spcAft>
          <a:spcPct val="0"/>
        </a:spcAft>
        <a:defRPr sz="5800" kern="1200">
          <a:solidFill>
            <a:schemeClr val="tx1"/>
          </a:solidFill>
          <a:latin typeface="Microsoft YaHei" pitchFamily="34" charset="-122"/>
          <a:ea typeface="Microsoft YaHei" pitchFamily="34" charset="-122"/>
          <a:cs typeface="+mj-cs"/>
        </a:defRPr>
      </a:lvl1pPr>
      <a:lvl2pPr algn="ctr" rtl="0" eaLnBrk="0" fontAlgn="base" hangingPunct="0">
        <a:spcBef>
          <a:spcPct val="0"/>
        </a:spcBef>
        <a:spcAft>
          <a:spcPct val="0"/>
        </a:spcAft>
        <a:defRPr sz="5800">
          <a:solidFill>
            <a:schemeClr val="tx1"/>
          </a:solidFill>
          <a:latin typeface="Microsoft YaHei" pitchFamily="34" charset="-122"/>
          <a:ea typeface="Microsoft YaHei" pitchFamily="34" charset="-122"/>
        </a:defRPr>
      </a:lvl2pPr>
      <a:lvl3pPr algn="ctr" rtl="0" eaLnBrk="0" fontAlgn="base" hangingPunct="0">
        <a:spcBef>
          <a:spcPct val="0"/>
        </a:spcBef>
        <a:spcAft>
          <a:spcPct val="0"/>
        </a:spcAft>
        <a:defRPr sz="5800">
          <a:solidFill>
            <a:schemeClr val="tx1"/>
          </a:solidFill>
          <a:latin typeface="Microsoft YaHei" pitchFamily="34" charset="-122"/>
          <a:ea typeface="Microsoft YaHei" pitchFamily="34" charset="-122"/>
        </a:defRPr>
      </a:lvl3pPr>
      <a:lvl4pPr algn="ctr" rtl="0" eaLnBrk="0" fontAlgn="base" hangingPunct="0">
        <a:spcBef>
          <a:spcPct val="0"/>
        </a:spcBef>
        <a:spcAft>
          <a:spcPct val="0"/>
        </a:spcAft>
        <a:defRPr sz="5800">
          <a:solidFill>
            <a:schemeClr val="tx1"/>
          </a:solidFill>
          <a:latin typeface="Microsoft YaHei" pitchFamily="34" charset="-122"/>
          <a:ea typeface="Microsoft YaHei" pitchFamily="34" charset="-122"/>
        </a:defRPr>
      </a:lvl4pPr>
      <a:lvl5pPr algn="ctr" rtl="0" eaLnBrk="0" fontAlgn="base" hangingPunct="0">
        <a:spcBef>
          <a:spcPct val="0"/>
        </a:spcBef>
        <a:spcAft>
          <a:spcPct val="0"/>
        </a:spcAft>
        <a:defRPr sz="5800">
          <a:solidFill>
            <a:schemeClr val="tx1"/>
          </a:solidFill>
          <a:latin typeface="Microsoft YaHei" pitchFamily="34" charset="-122"/>
          <a:ea typeface="Microsoft YaHei" pitchFamily="34" charset="-122"/>
        </a:defRPr>
      </a:lvl5pPr>
      <a:lvl6pPr marL="609585" algn="ctr" rtl="0" fontAlgn="base">
        <a:spcBef>
          <a:spcPct val="0"/>
        </a:spcBef>
        <a:spcAft>
          <a:spcPct val="0"/>
        </a:spcAft>
        <a:defRPr sz="5867">
          <a:solidFill>
            <a:schemeClr val="tx1"/>
          </a:solidFill>
          <a:latin typeface="Calibri" pitchFamily="34" charset="0"/>
          <a:ea typeface="宋体" charset="-122"/>
        </a:defRPr>
      </a:lvl6pPr>
      <a:lvl7pPr marL="1219170" algn="ctr" rtl="0" fontAlgn="base">
        <a:spcBef>
          <a:spcPct val="0"/>
        </a:spcBef>
        <a:spcAft>
          <a:spcPct val="0"/>
        </a:spcAft>
        <a:defRPr sz="5867">
          <a:solidFill>
            <a:schemeClr val="tx1"/>
          </a:solidFill>
          <a:latin typeface="Calibri" pitchFamily="34" charset="0"/>
          <a:ea typeface="宋体" charset="-122"/>
        </a:defRPr>
      </a:lvl7pPr>
      <a:lvl8pPr marL="1828754" algn="ctr" rtl="0" fontAlgn="base">
        <a:spcBef>
          <a:spcPct val="0"/>
        </a:spcBef>
        <a:spcAft>
          <a:spcPct val="0"/>
        </a:spcAft>
        <a:defRPr sz="5867">
          <a:solidFill>
            <a:schemeClr val="tx1"/>
          </a:solidFill>
          <a:latin typeface="Calibri" pitchFamily="34" charset="0"/>
          <a:ea typeface="宋体" charset="-122"/>
        </a:defRPr>
      </a:lvl8pPr>
      <a:lvl9pPr marL="2438339" algn="ctr" rtl="0" fontAlgn="base">
        <a:spcBef>
          <a:spcPct val="0"/>
        </a:spcBef>
        <a:spcAft>
          <a:spcPct val="0"/>
        </a:spcAft>
        <a:defRPr sz="5867">
          <a:solidFill>
            <a:schemeClr val="tx1"/>
          </a:solidFill>
          <a:latin typeface="Calibri" pitchFamily="34" charset="0"/>
          <a:ea typeface="宋体" charset="-122"/>
        </a:defRPr>
      </a:lvl9pPr>
    </p:titleStyle>
    <p:bodyStyle>
      <a:lvl1pPr marL="455613" indent="-455613" algn="l" rtl="0" eaLnBrk="0" fontAlgn="base" hangingPunct="0">
        <a:spcBef>
          <a:spcPct val="20000"/>
        </a:spcBef>
        <a:spcAft>
          <a:spcPct val="0"/>
        </a:spcAft>
        <a:buFont typeface="Arial" pitchFamily="34" charset="0"/>
        <a:buChar char="•"/>
        <a:defRPr sz="4200" kern="1200">
          <a:solidFill>
            <a:schemeClr val="tx1"/>
          </a:solidFill>
          <a:latin typeface="Microsoft YaHei" pitchFamily="34" charset="-122"/>
          <a:ea typeface="Microsoft YaHei" pitchFamily="34" charset="-122"/>
          <a:cs typeface="+mn-cs"/>
        </a:defRPr>
      </a:lvl1pPr>
      <a:lvl2pPr marL="989013" indent="-379413" algn="l" rtl="0" eaLnBrk="0" fontAlgn="base" hangingPunct="0">
        <a:spcBef>
          <a:spcPct val="20000"/>
        </a:spcBef>
        <a:spcAft>
          <a:spcPct val="0"/>
        </a:spcAft>
        <a:buFont typeface="Arial" pitchFamily="34" charset="0"/>
        <a:buChar char="–"/>
        <a:defRPr sz="3700" kern="1200">
          <a:solidFill>
            <a:schemeClr val="tx1"/>
          </a:solidFill>
          <a:latin typeface="Microsoft YaHei" pitchFamily="34" charset="-122"/>
          <a:ea typeface="Microsoft YaHei" pitchFamily="34" charset="-122"/>
          <a:cs typeface="+mn-cs"/>
        </a:defRPr>
      </a:lvl2pPr>
      <a:lvl3pPr marL="1522413" indent="-303213" algn="l" rtl="0" eaLnBrk="0" fontAlgn="base" hangingPunct="0">
        <a:spcBef>
          <a:spcPct val="20000"/>
        </a:spcBef>
        <a:spcAft>
          <a:spcPct val="0"/>
        </a:spcAft>
        <a:buFont typeface="Arial" pitchFamily="34" charset="0"/>
        <a:buChar char="•"/>
        <a:defRPr sz="3200" kern="1200">
          <a:solidFill>
            <a:schemeClr val="tx1"/>
          </a:solidFill>
          <a:latin typeface="Microsoft YaHei" pitchFamily="34" charset="-122"/>
          <a:ea typeface="Microsoft YaHei" pitchFamily="34" charset="-122"/>
          <a:cs typeface="+mn-cs"/>
        </a:defRPr>
      </a:lvl3pPr>
      <a:lvl4pPr marL="2132013" indent="-303213" algn="l" rtl="0" eaLnBrk="0" fontAlgn="base" hangingPunct="0">
        <a:spcBef>
          <a:spcPct val="20000"/>
        </a:spcBef>
        <a:spcAft>
          <a:spcPct val="0"/>
        </a:spcAft>
        <a:buFont typeface="Arial" pitchFamily="34" charset="0"/>
        <a:buChar char="–"/>
        <a:defRPr sz="2600" kern="1200">
          <a:solidFill>
            <a:schemeClr val="tx1"/>
          </a:solidFill>
          <a:latin typeface="Microsoft YaHei" pitchFamily="34" charset="-122"/>
          <a:ea typeface="Microsoft YaHei" pitchFamily="34" charset="-122"/>
          <a:cs typeface="+mn-cs"/>
        </a:defRPr>
      </a:lvl4pPr>
      <a:lvl5pPr marL="2741613" indent="-303213" algn="l" rtl="0" eaLnBrk="0" fontAlgn="base" hangingPunct="0">
        <a:spcBef>
          <a:spcPct val="20000"/>
        </a:spcBef>
        <a:spcAft>
          <a:spcPct val="0"/>
        </a:spcAft>
        <a:buFont typeface="Arial" pitchFamily="34" charset="0"/>
        <a:buChar char="»"/>
        <a:defRPr sz="2600" kern="1200">
          <a:solidFill>
            <a:schemeClr val="tx1"/>
          </a:solidFill>
          <a:latin typeface="Microsoft YaHei" pitchFamily="34" charset="-122"/>
          <a:ea typeface="Microsoft YaHei"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05012" y="2044"/>
            <a:ext cx="7407348" cy="6858000"/>
          </a:xfrm>
          <a:prstGeom prst="rect">
            <a:avLst/>
          </a:prstGeom>
          <a:blipFill dpi="0" rotWithShape="1">
            <a:blip r:embed="rId3"/>
            <a:srcRect/>
            <a:stretch>
              <a:fillRect l="-67598" r="-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等腰三角形 3"/>
          <p:cNvSpPr/>
          <p:nvPr/>
        </p:nvSpPr>
        <p:spPr>
          <a:xfrm>
            <a:off x="9840273" y="4510088"/>
            <a:ext cx="2365375" cy="2347912"/>
          </a:xfrm>
          <a:prstGeom prst="triangle">
            <a:avLst>
              <a:gd name="adj" fmla="val 100000"/>
            </a:avLst>
          </a:prstGeom>
          <a:gradFill>
            <a:gsLst>
              <a:gs pos="0">
                <a:srgbClr val="00A1E2"/>
              </a:gs>
              <a:gs pos="86000">
                <a:srgbClr val="204DA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等腰三角形 17"/>
          <p:cNvSpPr/>
          <p:nvPr/>
        </p:nvSpPr>
        <p:spPr>
          <a:xfrm rot="2700000">
            <a:off x="4407694" y="-2662392"/>
            <a:ext cx="5330826" cy="5291137"/>
          </a:xfrm>
          <a:prstGeom prst="triangle">
            <a:avLst>
              <a:gd name="adj" fmla="val 100000"/>
            </a:avLst>
          </a:prstGeom>
          <a:gradFill>
            <a:gsLst>
              <a:gs pos="0">
                <a:srgbClr val="00A1E2"/>
              </a:gs>
              <a:gs pos="100000">
                <a:srgbClr val="204DAF"/>
              </a:gs>
            </a:gsLst>
            <a:lin ang="2700000" scaled="0"/>
          </a:gradFill>
          <a:ln>
            <a:noFill/>
          </a:ln>
          <a:effectLst>
            <a:outerShdw blurRad="508000" dist="254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任意多边形 26"/>
          <p:cNvSpPr/>
          <p:nvPr/>
        </p:nvSpPr>
        <p:spPr>
          <a:xfrm rot="2700222">
            <a:off x="-2118519" y="265906"/>
            <a:ext cx="10117138" cy="7896226"/>
          </a:xfrm>
          <a:custGeom>
            <a:avLst/>
            <a:gdLst>
              <a:gd name="connsiteX0" fmla="*/ 0 w 10116236"/>
              <a:gd name="connsiteY0" fmla="*/ 3047183 h 7896209"/>
              <a:gd name="connsiteX1" fmla="*/ 3046790 w 10116236"/>
              <a:gd name="connsiteY1" fmla="*/ 0 h 7896209"/>
              <a:gd name="connsiteX2" fmla="*/ 8996539 w 10116236"/>
              <a:gd name="connsiteY2" fmla="*/ 0 h 7896209"/>
              <a:gd name="connsiteX3" fmla="*/ 10116236 w 10116236"/>
              <a:gd name="connsiteY3" fmla="*/ 1119697 h 7896209"/>
              <a:gd name="connsiteX4" fmla="*/ 10116236 w 10116236"/>
              <a:gd name="connsiteY4" fmla="*/ 2628943 h 7896209"/>
              <a:gd name="connsiteX5" fmla="*/ 4849651 w 10116236"/>
              <a:gd name="connsiteY5" fmla="*/ 7896209 h 78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6236" h="7896209">
                <a:moveTo>
                  <a:pt x="0" y="3047183"/>
                </a:moveTo>
                <a:lnTo>
                  <a:pt x="3046790" y="0"/>
                </a:lnTo>
                <a:lnTo>
                  <a:pt x="8996539" y="0"/>
                </a:lnTo>
                <a:cubicBezTo>
                  <a:pt x="9614931" y="1"/>
                  <a:pt x="10116236" y="501305"/>
                  <a:pt x="10116236" y="1119697"/>
                </a:cubicBezTo>
                <a:lnTo>
                  <a:pt x="10116236" y="2628943"/>
                </a:lnTo>
                <a:lnTo>
                  <a:pt x="4849651" y="7896209"/>
                </a:lnTo>
                <a:close/>
              </a:path>
            </a:pathLst>
          </a:custGeom>
          <a:solidFill>
            <a:schemeClr val="bg1"/>
          </a:solidFill>
          <a:ln>
            <a:noFill/>
          </a:ln>
          <a:effectLst>
            <a:outerShdw blurRad="508000" dist="2540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a:off x="790703" y="4095301"/>
            <a:ext cx="5923995" cy="409550"/>
          </a:xfrm>
          <a:prstGeom prst="rect">
            <a:avLst/>
          </a:prstGeom>
          <a:noFill/>
          <a:ln>
            <a:gradFill>
              <a:gsLst>
                <a:gs pos="0">
                  <a:srgbClr val="00A1E2"/>
                </a:gs>
                <a:gs pos="100000">
                  <a:srgbClr val="204DAF"/>
                </a:gs>
              </a:gsLst>
              <a:lin ang="2700000" scaled="0"/>
            </a:gra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204DAF"/>
              </a:solidFill>
              <a:latin typeface="思源黑体" panose="020B0500000000000000" pitchFamily="34" charset="-122"/>
              <a:ea typeface="思源黑体" panose="020B0500000000000000" pitchFamily="34" charset="-122"/>
            </a:endParaRPr>
          </a:p>
        </p:txBody>
      </p:sp>
      <p:sp>
        <p:nvSpPr>
          <p:cNvPr id="31" name="文本框 30"/>
          <p:cNvSpPr txBox="1"/>
          <p:nvPr/>
        </p:nvSpPr>
        <p:spPr>
          <a:xfrm>
            <a:off x="878069" y="4116388"/>
            <a:ext cx="5762198" cy="369887"/>
          </a:xfrm>
          <a:prstGeom prst="rect">
            <a:avLst/>
          </a:prstGeom>
          <a:noFill/>
        </p:spPr>
        <p:txBody>
          <a:bodyPr wrap="square">
            <a:spAutoFit/>
          </a:bodyPr>
          <a:lstStyle/>
          <a:p>
            <a:pPr algn="dist" fontAlgn="auto">
              <a:spcBef>
                <a:spcPts val="0"/>
              </a:spcBef>
              <a:spcAft>
                <a:spcPts val="0"/>
              </a:spcAft>
              <a:defRPr/>
            </a:pPr>
            <a:r>
              <a:rPr lang="zh-CN" altLang="en-US" dirty="0" smtClean="0">
                <a:solidFill>
                  <a:srgbClr val="204DAF"/>
                </a:solidFill>
                <a:effectLst>
                  <a:outerShdw blurRad="25400" dist="25400" dir="2700000" algn="tl">
                    <a:srgbClr val="000000">
                      <a:alpha val="25000"/>
                    </a:srgbClr>
                  </a:outerShdw>
                </a:effectLst>
                <a:latin typeface="+mj-lt"/>
                <a:ea typeface="思源黑体" panose="020B0500000000000000" pitchFamily="34" charset="-122"/>
              </a:rPr>
              <a:t>诚信</a:t>
            </a:r>
            <a:r>
              <a:rPr lang="zh-CN" altLang="en-US" dirty="0">
                <a:solidFill>
                  <a:srgbClr val="204DAF"/>
                </a:solidFill>
                <a:effectLst>
                  <a:outerShdw blurRad="25400" dist="25400" dir="2700000" algn="tl">
                    <a:srgbClr val="000000">
                      <a:alpha val="25000"/>
                    </a:srgbClr>
                  </a:outerShdw>
                </a:effectLst>
                <a:latin typeface="+mj-lt"/>
                <a:ea typeface="思源黑体" panose="020B0500000000000000" pitchFamily="34" charset="-122"/>
              </a:rPr>
              <a:t>、协作、创新、共赢</a:t>
            </a:r>
          </a:p>
        </p:txBody>
      </p:sp>
      <p:sp>
        <p:nvSpPr>
          <p:cNvPr id="33" name="文本框 32"/>
          <p:cNvSpPr txBox="1"/>
          <p:nvPr/>
        </p:nvSpPr>
        <p:spPr>
          <a:xfrm>
            <a:off x="656917" y="2906973"/>
            <a:ext cx="6535453" cy="707886"/>
          </a:xfrm>
          <a:prstGeom prst="rect">
            <a:avLst/>
          </a:prstGeom>
          <a:noFill/>
        </p:spPr>
        <p:txBody>
          <a:bodyPr wrap="square">
            <a:spAutoFit/>
          </a:bodyPr>
          <a:lstStyle/>
          <a:p>
            <a:pPr fontAlgn="auto">
              <a:spcBef>
                <a:spcPts val="0"/>
              </a:spcBef>
              <a:spcAft>
                <a:spcPts val="0"/>
              </a:spcAft>
              <a:defRPr/>
            </a:pPr>
            <a:r>
              <a:rPr lang="zh-CN" altLang="en-US" sz="40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山东创通信息工程有限公司</a:t>
            </a:r>
            <a:endParaRPr lang="zh-CN" altLang="en-US" sz="40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1500"/>
                                  </p:stCondLst>
                                  <p:iterate type="lt">
                                    <p:tmPct val="10000"/>
                                  </p:iterate>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1"/>
                                        </p:tgtEl>
                                        <p:attrNameLst>
                                          <p:attrName>ppt_y</p:attrName>
                                        </p:attrNameLst>
                                      </p:cBhvr>
                                      <p:tavLst>
                                        <p:tav tm="0">
                                          <p:val>
                                            <p:strVal val="#ppt_y"/>
                                          </p:val>
                                        </p:tav>
                                        <p:tav tm="100000">
                                          <p:val>
                                            <p:strVal val="#ppt_y"/>
                                          </p:val>
                                        </p:tav>
                                      </p:tavLst>
                                    </p:anim>
                                    <p:anim calcmode="lin" valueType="num">
                                      <p:cBhvr>
                                        <p:cTn id="2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1"/>
                                        </p:tgtEl>
                                      </p:cBhvr>
                                    </p:animEffect>
                                  </p:childTnLst>
                                </p:cTn>
                              </p:par>
                              <p:par>
                                <p:cTn id="32" presetID="22" presetClass="entr" presetSubtype="8" fill="hold"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31"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
          <p:cNvGrpSpPr>
            <a:grpSpLocks/>
          </p:cNvGrpSpPr>
          <p:nvPr/>
        </p:nvGrpSpPr>
        <p:grpSpPr bwMode="auto">
          <a:xfrm>
            <a:off x="146050" y="365125"/>
            <a:ext cx="3321050" cy="597921"/>
            <a:chOff x="146654" y="364378"/>
            <a:chExt cx="3320784" cy="599200"/>
          </a:xfrm>
        </p:grpSpPr>
        <p:grpSp>
          <p:nvGrpSpPr>
            <p:cNvPr id="38" name="组合 77"/>
            <p:cNvGrpSpPr>
              <a:grpSpLocks/>
            </p:cNvGrpSpPr>
            <p:nvPr/>
          </p:nvGrpSpPr>
          <p:grpSpPr bwMode="auto">
            <a:xfrm>
              <a:off x="373364" y="396066"/>
              <a:ext cx="707710" cy="515376"/>
              <a:chOff x="125279" y="279019"/>
              <a:chExt cx="854512" cy="622282"/>
            </a:xfrm>
          </p:grpSpPr>
          <p:sp>
            <p:nvSpPr>
              <p:cNvPr id="41" name="圆角矩形 40"/>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圆角矩形 41"/>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39"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业务领域</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0" name="矩形 39"/>
            <p:cNvSpPr/>
            <p:nvPr/>
          </p:nvSpPr>
          <p:spPr>
            <a:xfrm>
              <a:off x="146654" y="405332"/>
              <a:ext cx="972842" cy="501529"/>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43" name="矩形 42"/>
          <p:cNvSpPr/>
          <p:nvPr/>
        </p:nvSpPr>
        <p:spPr>
          <a:xfrm>
            <a:off x="855663" y="1838325"/>
            <a:ext cx="11131550" cy="2471738"/>
          </a:xfrm>
          <a:prstGeom prst="rect">
            <a:avLst/>
          </a:prstGeom>
          <a:gradFill>
            <a:gsLst>
              <a:gs pos="0">
                <a:srgbClr val="00A1E2"/>
              </a:gs>
              <a:gs pos="100000">
                <a:srgbClr val="204DA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MH_Desc_1"/>
          <p:cNvSpPr txBox="1">
            <a:spLocks noChangeArrowheads="1"/>
          </p:cNvSpPr>
          <p:nvPr>
            <p:custDataLst>
              <p:tags r:id="rId1"/>
            </p:custDataLst>
          </p:nvPr>
        </p:nvSpPr>
        <p:spPr bwMode="auto">
          <a:xfrm>
            <a:off x="1136650" y="2030413"/>
            <a:ext cx="521493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just">
              <a:lnSpc>
                <a:spcPct val="150000"/>
              </a:lnSpc>
              <a:spcAft>
                <a:spcPts val="1200"/>
              </a:spcAft>
              <a:buFont typeface="Wingdings" pitchFamily="2" charset="2"/>
              <a:buChar char="ü"/>
            </a:pP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a:rPr>
              <a:t>软件著作权</a:t>
            </a:r>
            <a:r>
              <a:rPr lang="en-US" altLang="zh-CN" sz="1600" b="1" dirty="0" smtClean="0">
                <a:solidFill>
                  <a:schemeClr val="bg1"/>
                </a:solidFill>
                <a:latin typeface="微软雅黑" panose="020B0503020204020204" pitchFamily="34" charset="-122"/>
                <a:ea typeface="微软雅黑" panose="020B0503020204020204" pitchFamily="34" charset="-122"/>
                <a:cs typeface="思源黑体"/>
              </a:rPr>
              <a:t>13</a:t>
            </a: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a:rPr>
              <a:t>项</a:t>
            </a:r>
            <a:endParaRPr lang="en-US" altLang="zh-CN" sz="1600" b="1" dirty="0" smtClean="0">
              <a:solidFill>
                <a:schemeClr val="bg1"/>
              </a:solidFill>
              <a:latin typeface="微软雅黑" panose="020B0503020204020204" pitchFamily="34" charset="-122"/>
              <a:ea typeface="微软雅黑" panose="020B0503020204020204" pitchFamily="34" charset="-122"/>
              <a:cs typeface="思源黑体"/>
            </a:endParaRPr>
          </a:p>
          <a:p>
            <a:pPr algn="just">
              <a:lnSpc>
                <a:spcPct val="150000"/>
              </a:lnSpc>
              <a:spcAft>
                <a:spcPts val="1200"/>
              </a:spcAft>
              <a:buFont typeface="Wingdings" pitchFamily="2" charset="2"/>
              <a:buChar char="ü"/>
            </a:pP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a:rPr>
              <a:t>实用专利</a:t>
            </a:r>
            <a:r>
              <a:rPr lang="en-US" altLang="zh-CN" sz="1600" b="1" dirty="0" smtClean="0">
                <a:solidFill>
                  <a:schemeClr val="bg1"/>
                </a:solidFill>
                <a:latin typeface="微软雅黑" panose="020B0503020204020204" pitchFamily="34" charset="-122"/>
                <a:ea typeface="微软雅黑" panose="020B0503020204020204" pitchFamily="34" charset="-122"/>
                <a:cs typeface="思源黑体"/>
              </a:rPr>
              <a:t>2</a:t>
            </a:r>
            <a:r>
              <a:rPr lang="zh-CN" altLang="en-US" sz="1600" b="1" dirty="0" smtClean="0">
                <a:solidFill>
                  <a:schemeClr val="bg1"/>
                </a:solidFill>
                <a:latin typeface="微软雅黑" panose="020B0503020204020204" pitchFamily="34" charset="-122"/>
                <a:ea typeface="微软雅黑" panose="020B0503020204020204" pitchFamily="34" charset="-122"/>
                <a:cs typeface="思源黑体"/>
              </a:rPr>
              <a:t>项</a:t>
            </a:r>
            <a:endParaRPr lang="en-US" altLang="zh-CN" sz="1600" b="1" dirty="0" smtClean="0">
              <a:solidFill>
                <a:schemeClr val="bg1"/>
              </a:solidFill>
              <a:latin typeface="微软雅黑" panose="020B0503020204020204" pitchFamily="34" charset="-122"/>
              <a:ea typeface="微软雅黑" panose="020B0503020204020204" pitchFamily="34" charset="-122"/>
              <a:cs typeface="思源黑体"/>
            </a:endParaRPr>
          </a:p>
        </p:txBody>
      </p:sp>
      <p:graphicFrame>
        <p:nvGraphicFramePr>
          <p:cNvPr id="80" name="表格 79"/>
          <p:cNvGraphicFramePr>
            <a:graphicFrameLocks noGrp="1"/>
          </p:cNvGraphicFramePr>
          <p:nvPr>
            <p:extLst>
              <p:ext uri="{D42A27DB-BD31-4B8C-83A1-F6EECF244321}">
                <p14:modId xmlns:p14="http://schemas.microsoft.com/office/powerpoint/2010/main" val="3599980519"/>
              </p:ext>
            </p:extLst>
          </p:nvPr>
        </p:nvGraphicFramePr>
        <p:xfrm>
          <a:off x="3778251" y="1567608"/>
          <a:ext cx="5286374" cy="399288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466781"/>
                <a:gridCol w="3267467"/>
                <a:gridCol w="1552126"/>
              </a:tblGrid>
              <a:tr h="278130">
                <a:tc>
                  <a:txBody>
                    <a:bodyPr/>
                    <a:lstStyle/>
                    <a:p>
                      <a:pPr algn="ctr">
                        <a:spcAft>
                          <a:spcPts val="0"/>
                        </a:spcAft>
                      </a:pPr>
                      <a:r>
                        <a:rPr lang="zh-CN" sz="1200" kern="100" dirty="0">
                          <a:effectLst/>
                        </a:rPr>
                        <a:t>序号</a:t>
                      </a:r>
                      <a:endParaRPr lang="zh-CN" sz="1050" kern="100" dirty="0">
                        <a:effectLst/>
                        <a:latin typeface="Times New Roman"/>
                        <a:ea typeface="宋体"/>
                        <a:cs typeface="Times New Roman"/>
                      </a:endParaRPr>
                    </a:p>
                  </a:txBody>
                  <a:tcPr marL="68580" marR="68580" marT="0" marB="0" anchor="ctr"/>
                </a:tc>
                <a:tc>
                  <a:txBody>
                    <a:bodyPr/>
                    <a:lstStyle/>
                    <a:p>
                      <a:pPr algn="ctr">
                        <a:spcAft>
                          <a:spcPts val="0"/>
                        </a:spcAft>
                      </a:pPr>
                      <a:r>
                        <a:rPr lang="zh-CN" sz="1200" kern="100" dirty="0">
                          <a:effectLst/>
                        </a:rPr>
                        <a:t>软件著作权名称</a:t>
                      </a:r>
                      <a:endParaRPr lang="zh-CN" sz="1050" kern="100" dirty="0">
                        <a:effectLst/>
                        <a:latin typeface="Times New Roman"/>
                        <a:ea typeface="宋体"/>
                        <a:cs typeface="Times New Roman"/>
                      </a:endParaRPr>
                    </a:p>
                  </a:txBody>
                  <a:tcPr marL="68580" marR="68580" marT="0" marB="0" anchor="ctr"/>
                </a:tc>
                <a:tc>
                  <a:txBody>
                    <a:bodyPr/>
                    <a:lstStyle/>
                    <a:p>
                      <a:pPr algn="ctr">
                        <a:spcAft>
                          <a:spcPts val="0"/>
                        </a:spcAft>
                      </a:pPr>
                      <a:r>
                        <a:rPr lang="zh-CN" sz="1200" kern="100">
                          <a:effectLst/>
                        </a:rPr>
                        <a:t>登记号</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1</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a:t>
                      </a:r>
                      <a:r>
                        <a:rPr lang="en-US" sz="1200" kern="100">
                          <a:effectLst/>
                        </a:rPr>
                        <a:t>CTFrame</a:t>
                      </a:r>
                      <a:r>
                        <a:rPr lang="zh-CN" sz="1200" kern="100">
                          <a:effectLst/>
                        </a:rPr>
                        <a:t>开发框架软件</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dirty="0">
                          <a:effectLst/>
                        </a:rPr>
                        <a:t>2017SR473789</a:t>
                      </a:r>
                      <a:endParaRPr lang="zh-CN" sz="1050" kern="100" dirty="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2</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创通在线学习考试系统软件</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2017SR531110</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3</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a:t>
                      </a:r>
                      <a:r>
                        <a:rPr lang="en-US" sz="1200" kern="100">
                          <a:effectLst/>
                        </a:rPr>
                        <a:t>CTCMS</a:t>
                      </a:r>
                      <a:r>
                        <a:rPr lang="zh-CN" sz="1200" kern="100">
                          <a:effectLst/>
                        </a:rPr>
                        <a:t>内容管理系统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2018SR684877</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4</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创通数据交换平台</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2018SR999316</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5</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创通进销存管理系统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2018SR662719</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6</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创通网站监测分析平台</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2018SR685261</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7</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创通谁执法谁普法信息管理系统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2019SR0525665</a:t>
                      </a:r>
                      <a:endParaRPr lang="zh-CN" sz="1050" kern="100">
                        <a:effectLst/>
                        <a:latin typeface="Times New Roman"/>
                        <a:ea typeface="宋体"/>
                        <a:cs typeface="Times New Roman"/>
                      </a:endParaRPr>
                    </a:p>
                  </a:txBody>
                  <a:tcPr marL="68580" marR="68580" marT="0" marB="0" anchor="ctr"/>
                </a:tc>
              </a:tr>
              <a:tr h="316865">
                <a:tc>
                  <a:txBody>
                    <a:bodyPr/>
                    <a:lstStyle/>
                    <a:p>
                      <a:pPr algn="ctr">
                        <a:spcAft>
                          <a:spcPts val="0"/>
                        </a:spcAft>
                      </a:pPr>
                      <a:r>
                        <a:rPr lang="en-US" sz="1200" kern="100">
                          <a:effectLst/>
                        </a:rPr>
                        <a:t>8</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创通全面从严治党主体责任记实考核系统</a:t>
                      </a:r>
                      <a:r>
                        <a:rPr lang="en-US" sz="1200" kern="100">
                          <a:effectLst/>
                        </a:rPr>
                        <a:t>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dirty="0">
                          <a:effectLst/>
                        </a:rPr>
                        <a:t>2019SR062056</a:t>
                      </a:r>
                      <a:endParaRPr lang="zh-CN" sz="1050" kern="100" dirty="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9</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创通党风政风日常报备管理系统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2019SR0525663</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10</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创通政治生态评价辅助系统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2019SR0536007</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11</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创通廉政提醒监督管理系统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2019SR0525453</a:t>
                      </a:r>
                      <a:endParaRPr lang="zh-CN" sz="1050" kern="100">
                        <a:effectLst/>
                        <a:latin typeface="Times New Roman"/>
                        <a:ea typeface="宋体"/>
                        <a:cs typeface="Times New Roman"/>
                      </a:endParaRPr>
                    </a:p>
                  </a:txBody>
                  <a:tcPr marL="68580" marR="68580" marT="0" marB="0" anchor="ctr"/>
                </a:tc>
              </a:tr>
              <a:tr h="278130">
                <a:tc>
                  <a:txBody>
                    <a:bodyPr/>
                    <a:lstStyle/>
                    <a:p>
                      <a:pPr algn="ctr">
                        <a:spcAft>
                          <a:spcPts val="0"/>
                        </a:spcAft>
                      </a:pPr>
                      <a:r>
                        <a:rPr lang="en-US" sz="1200" kern="100">
                          <a:effectLst/>
                        </a:rPr>
                        <a:t>12</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创通视频考勤管理系统</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a:effectLst/>
                        </a:rPr>
                        <a:t>2017SR001903</a:t>
                      </a:r>
                      <a:endParaRPr lang="zh-CN" sz="1050" kern="100">
                        <a:effectLst/>
                        <a:latin typeface="Times New Roman"/>
                        <a:ea typeface="宋体"/>
                        <a:cs typeface="Times New Roman"/>
                      </a:endParaRPr>
                    </a:p>
                  </a:txBody>
                  <a:tcPr marL="68580" marR="68580" marT="0" marB="0" anchor="ctr"/>
                </a:tc>
              </a:tr>
              <a:tr h="338455">
                <a:tc>
                  <a:txBody>
                    <a:bodyPr/>
                    <a:lstStyle/>
                    <a:p>
                      <a:pPr algn="ctr">
                        <a:spcAft>
                          <a:spcPts val="0"/>
                        </a:spcAft>
                      </a:pPr>
                      <a:r>
                        <a:rPr lang="en-US" sz="1200" kern="100">
                          <a:effectLst/>
                        </a:rPr>
                        <a:t>13</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创通地下水资源在线监测终端软件</a:t>
                      </a:r>
                      <a:r>
                        <a:rPr lang="en-US" sz="1200" kern="100">
                          <a:effectLst/>
                        </a:rPr>
                        <a:t>V1.0</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dirty="0">
                          <a:effectLst/>
                        </a:rPr>
                        <a:t>2017SR001894</a:t>
                      </a:r>
                      <a:endParaRPr lang="zh-CN" sz="1050" kern="100" dirty="0">
                        <a:effectLst/>
                        <a:latin typeface="Times New Roman"/>
                        <a:ea typeface="宋体"/>
                        <a:cs typeface="Times New Roman"/>
                      </a:endParaRPr>
                    </a:p>
                  </a:txBody>
                  <a:tcPr marL="68580" marR="68580" marT="0" marB="0" anchor="ctr"/>
                </a:tc>
              </a:tr>
            </a:tbl>
          </a:graphicData>
        </a:graphic>
      </p:graphicFrame>
      <p:graphicFrame>
        <p:nvGraphicFramePr>
          <p:cNvPr id="81" name="表格 80"/>
          <p:cNvGraphicFramePr>
            <a:graphicFrameLocks noGrp="1"/>
          </p:cNvGraphicFramePr>
          <p:nvPr>
            <p:extLst>
              <p:ext uri="{D42A27DB-BD31-4B8C-83A1-F6EECF244321}">
                <p14:modId xmlns:p14="http://schemas.microsoft.com/office/powerpoint/2010/main" val="4233333258"/>
              </p:ext>
            </p:extLst>
          </p:nvPr>
        </p:nvGraphicFramePr>
        <p:xfrm>
          <a:off x="6719888" y="5150035"/>
          <a:ext cx="5267325" cy="1152525"/>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464876"/>
                <a:gridCol w="3054389"/>
                <a:gridCol w="1748060"/>
              </a:tblGrid>
              <a:tr h="384175">
                <a:tc>
                  <a:txBody>
                    <a:bodyPr/>
                    <a:lstStyle/>
                    <a:p>
                      <a:pPr algn="ctr">
                        <a:spcAft>
                          <a:spcPts val="0"/>
                        </a:spcAft>
                      </a:pPr>
                      <a:r>
                        <a:rPr lang="zh-CN" sz="1200" kern="100" dirty="0">
                          <a:effectLst/>
                        </a:rPr>
                        <a:t>序号</a:t>
                      </a:r>
                      <a:endParaRPr lang="zh-CN" sz="1050" kern="100" dirty="0">
                        <a:effectLst/>
                        <a:latin typeface="Times New Roman"/>
                        <a:ea typeface="宋体"/>
                        <a:cs typeface="Times New Roman"/>
                      </a:endParaRPr>
                    </a:p>
                  </a:txBody>
                  <a:tcPr marL="68580" marR="68580" marT="0" marB="0" anchor="ctr"/>
                </a:tc>
                <a:tc>
                  <a:txBody>
                    <a:bodyPr/>
                    <a:lstStyle/>
                    <a:p>
                      <a:pPr algn="ctr">
                        <a:spcAft>
                          <a:spcPts val="0"/>
                        </a:spcAft>
                      </a:pPr>
                      <a:r>
                        <a:rPr lang="zh-CN" sz="1200" kern="100" dirty="0">
                          <a:effectLst/>
                        </a:rPr>
                        <a:t>专利名称</a:t>
                      </a:r>
                      <a:endParaRPr lang="zh-CN" sz="1050" kern="100" dirty="0">
                        <a:effectLst/>
                        <a:latin typeface="Times New Roman"/>
                        <a:ea typeface="宋体"/>
                        <a:cs typeface="Times New Roman"/>
                      </a:endParaRPr>
                    </a:p>
                  </a:txBody>
                  <a:tcPr marL="68580" marR="68580" marT="0" marB="0" anchor="ctr"/>
                </a:tc>
                <a:tc>
                  <a:txBody>
                    <a:bodyPr/>
                    <a:lstStyle/>
                    <a:p>
                      <a:pPr algn="ctr">
                        <a:spcAft>
                          <a:spcPts val="0"/>
                        </a:spcAft>
                      </a:pPr>
                      <a:r>
                        <a:rPr lang="zh-CN" sz="1200" kern="100">
                          <a:effectLst/>
                        </a:rPr>
                        <a:t>登记号</a:t>
                      </a:r>
                      <a:endParaRPr lang="zh-CN" sz="1050" kern="100">
                        <a:effectLst/>
                        <a:latin typeface="Times New Roman"/>
                        <a:ea typeface="宋体"/>
                        <a:cs typeface="Times New Roman"/>
                      </a:endParaRPr>
                    </a:p>
                  </a:txBody>
                  <a:tcPr marL="68580" marR="68580" marT="0" marB="0" anchor="ctr"/>
                </a:tc>
              </a:tr>
              <a:tr h="384175">
                <a:tc>
                  <a:txBody>
                    <a:bodyPr/>
                    <a:lstStyle/>
                    <a:p>
                      <a:pPr algn="ctr">
                        <a:spcAft>
                          <a:spcPts val="0"/>
                        </a:spcAft>
                      </a:pPr>
                      <a:r>
                        <a:rPr lang="en-US" sz="1200" kern="100">
                          <a:effectLst/>
                        </a:rPr>
                        <a:t>1</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一种深井水位测量仪器配套用电控警示装置</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dirty="0">
                          <a:effectLst/>
                        </a:rPr>
                        <a:t>ZL 2015 </a:t>
                      </a:r>
                      <a:r>
                        <a:rPr lang="en-US" sz="1200" kern="100" dirty="0" smtClean="0">
                          <a:effectLst/>
                        </a:rPr>
                        <a:t>20146311.9</a:t>
                      </a:r>
                      <a:endParaRPr lang="zh-CN" sz="1050" kern="100" dirty="0">
                        <a:effectLst/>
                        <a:latin typeface="Times New Roman"/>
                        <a:ea typeface="宋体"/>
                        <a:cs typeface="Times New Roman"/>
                      </a:endParaRPr>
                    </a:p>
                  </a:txBody>
                  <a:tcPr marL="68580" marR="68580" marT="0" marB="0" anchor="ctr"/>
                </a:tc>
              </a:tr>
              <a:tr h="384175">
                <a:tc>
                  <a:txBody>
                    <a:bodyPr/>
                    <a:lstStyle/>
                    <a:p>
                      <a:pPr algn="ctr">
                        <a:spcAft>
                          <a:spcPts val="0"/>
                        </a:spcAft>
                      </a:pPr>
                      <a:r>
                        <a:rPr lang="en-US" sz="1200" kern="100">
                          <a:effectLst/>
                        </a:rPr>
                        <a:t>2</a:t>
                      </a:r>
                      <a:endParaRPr lang="zh-CN" sz="1050" kern="100">
                        <a:effectLst/>
                        <a:latin typeface="Times New Roman"/>
                        <a:ea typeface="宋体"/>
                        <a:cs typeface="Times New Roman"/>
                      </a:endParaRPr>
                    </a:p>
                  </a:txBody>
                  <a:tcPr marL="68580" marR="68580" marT="0" marB="0" anchor="ctr"/>
                </a:tc>
                <a:tc>
                  <a:txBody>
                    <a:bodyPr/>
                    <a:lstStyle/>
                    <a:p>
                      <a:pPr algn="l">
                        <a:spcAft>
                          <a:spcPts val="0"/>
                        </a:spcAft>
                      </a:pPr>
                      <a:r>
                        <a:rPr lang="zh-CN" sz="1200" kern="100">
                          <a:effectLst/>
                        </a:rPr>
                        <a:t>一种声光报警深井水位测量仪</a:t>
                      </a:r>
                      <a:endParaRPr lang="zh-CN" sz="1050" kern="100">
                        <a:effectLst/>
                        <a:latin typeface="Times New Roman"/>
                        <a:ea typeface="宋体"/>
                        <a:cs typeface="Times New Roman"/>
                      </a:endParaRPr>
                    </a:p>
                  </a:txBody>
                  <a:tcPr marL="68580" marR="68580" marT="0" marB="0" anchor="ctr"/>
                </a:tc>
                <a:tc>
                  <a:txBody>
                    <a:bodyPr/>
                    <a:lstStyle/>
                    <a:p>
                      <a:pPr algn="ctr">
                        <a:spcAft>
                          <a:spcPts val="0"/>
                        </a:spcAft>
                      </a:pPr>
                      <a:r>
                        <a:rPr lang="en-US" sz="1200" kern="100" dirty="0">
                          <a:effectLst/>
                        </a:rPr>
                        <a:t>ZL 2015 </a:t>
                      </a:r>
                      <a:r>
                        <a:rPr lang="en-US" sz="1200" kern="100" dirty="0" smtClean="0">
                          <a:effectLst/>
                        </a:rPr>
                        <a:t>20146262.9</a:t>
                      </a:r>
                      <a:endParaRPr lang="zh-CN" sz="1050" kern="100" dirty="0">
                        <a:effectLst/>
                        <a:latin typeface="Times New Roman"/>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897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10" dur="1000" fill="hold"/>
                                        <p:tgtEl>
                                          <p:spTgt spid="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p:cTn id="21" dur="500" fill="hold"/>
                                        <p:tgtEl>
                                          <p:spTgt spid="80"/>
                                        </p:tgtEl>
                                        <p:attrNameLst>
                                          <p:attrName>ppt_w</p:attrName>
                                        </p:attrNameLst>
                                      </p:cBhvr>
                                      <p:tavLst>
                                        <p:tav tm="0">
                                          <p:val>
                                            <p:fltVal val="0"/>
                                          </p:val>
                                        </p:tav>
                                        <p:tav tm="100000">
                                          <p:val>
                                            <p:strVal val="#ppt_w"/>
                                          </p:val>
                                        </p:tav>
                                      </p:tavLst>
                                    </p:anim>
                                    <p:anim calcmode="lin" valueType="num">
                                      <p:cBhvr>
                                        <p:cTn id="22" dur="500" fill="hold"/>
                                        <p:tgtEl>
                                          <p:spTgt spid="80"/>
                                        </p:tgtEl>
                                        <p:attrNameLst>
                                          <p:attrName>ppt_h</p:attrName>
                                        </p:attrNameLst>
                                      </p:cBhvr>
                                      <p:tavLst>
                                        <p:tav tm="0">
                                          <p:val>
                                            <p:fltVal val="0"/>
                                          </p:val>
                                        </p:tav>
                                        <p:tav tm="100000">
                                          <p:val>
                                            <p:strVal val="#ppt_h"/>
                                          </p:val>
                                        </p:tav>
                                      </p:tavLst>
                                    </p:anim>
                                    <p:animEffect transition="in" filter="fade">
                                      <p:cBhvr>
                                        <p:cTn id="23" dur="500"/>
                                        <p:tgtEl>
                                          <p:spTgt spid="8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3321050" cy="597921"/>
            <a:chOff x="146654" y="364378"/>
            <a:chExt cx="3320784" cy="599200"/>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业务领域</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01529"/>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pic>
        <p:nvPicPr>
          <p:cNvPr id="27" name="图片占位符 2"/>
          <p:cNvPicPr>
            <a:picLocks noChangeAspect="1"/>
          </p:cNvPicPr>
          <p:nvPr/>
        </p:nvPicPr>
        <p:blipFill>
          <a:blip r:embed="rId2" cstate="print">
            <a:extLst>
              <a:ext uri="{28A0092B-C50C-407E-A947-70E740481C1C}">
                <a14:useLocalDpi xmlns:a14="http://schemas.microsoft.com/office/drawing/2010/main" val="0"/>
              </a:ext>
            </a:extLst>
          </a:blip>
          <a:srcRect t="26044" b="26044"/>
          <a:stretch>
            <a:fillRect/>
          </a:stretch>
        </p:blipFill>
        <p:spPr bwMode="auto">
          <a:xfrm>
            <a:off x="1303338" y="1244012"/>
            <a:ext cx="9595034" cy="267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6">
            <a:extLst>
              <a:ext uri="{FF2B5EF4-FFF2-40B4-BE49-F238E27FC236}"/>
            </a:extLst>
          </p:cNvPr>
          <p:cNvSpPr/>
          <p:nvPr/>
        </p:nvSpPr>
        <p:spPr>
          <a:xfrm>
            <a:off x="0" y="4178594"/>
            <a:ext cx="12192000" cy="2679405"/>
          </a:xfrm>
          <a:prstGeom prst="rect">
            <a:avLst/>
          </a:prstGeom>
          <a:gradFill>
            <a:gsLst>
              <a:gs pos="0">
                <a:srgbClr val="00A1E2">
                  <a:alpha val="72000"/>
                </a:srgbClr>
              </a:gs>
              <a:gs pos="100000">
                <a:srgbClr val="204DAF">
                  <a:alpha val="59000"/>
                </a:srgbClr>
              </a:gs>
            </a:gsLst>
            <a:lin ang="2700000" scaled="0"/>
          </a:gradFill>
          <a:ln w="12700" cap="flat" cmpd="sng" algn="ctr">
            <a:noFill/>
            <a:prstDash val="solid"/>
            <a:miter lim="800000"/>
          </a:ln>
          <a:effectLst/>
        </p:spPr>
        <p:txBody>
          <a:bodyPr anchor="ctr"/>
          <a:lstStyle/>
          <a:p>
            <a:pPr algn="ctr" defTabSz="914400" fontAlgn="auto">
              <a:spcBef>
                <a:spcPts val="0"/>
              </a:spcBef>
              <a:spcAft>
                <a:spcPts val="0"/>
              </a:spcAft>
              <a:defRPr/>
            </a:pPr>
            <a:endParaRPr lang="id-ID" kern="0" dirty="0">
              <a:solidFill>
                <a:prstClr val="white"/>
              </a:solidFill>
              <a:latin typeface="Calibri" panose="020F0502020204030204"/>
              <a:ea typeface="思源黑体" panose="020B0500000000000000" pitchFamily="34" charset="-122"/>
            </a:endParaRPr>
          </a:p>
        </p:txBody>
      </p:sp>
      <p:sp>
        <p:nvSpPr>
          <p:cNvPr id="11" name="Rectangle 9">
            <a:extLst>
              <a:ext uri="{FF2B5EF4-FFF2-40B4-BE49-F238E27FC236}"/>
            </a:extLst>
          </p:cNvPr>
          <p:cNvSpPr/>
          <p:nvPr/>
        </p:nvSpPr>
        <p:spPr>
          <a:xfrm>
            <a:off x="1303338" y="4718640"/>
            <a:ext cx="9520606" cy="738664"/>
          </a:xfrm>
          <a:prstGeom prst="rect">
            <a:avLst/>
          </a:prstGeom>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indent="457200" algn="just">
              <a:lnSpc>
                <a:spcPct val="150000"/>
              </a:lnSpc>
              <a:spcAft>
                <a:spcPts val="1800"/>
              </a:spcAft>
            </a:pPr>
            <a:r>
              <a:rPr lang="zh-CN" altLang="en-US" sz="1400" dirty="0">
                <a:solidFill>
                  <a:schemeClr val="bg1"/>
                </a:solidFill>
                <a:latin typeface="微软雅黑" panose="020B0503020204020204" pitchFamily="34" charset="-122"/>
                <a:ea typeface="微软雅黑" panose="020B0503020204020204" pitchFamily="34" charset="-122"/>
              </a:rPr>
              <a:t>公司通过打造自主知识产权的软件开发平台，为客户提供了优质、高效的产品及技术服务，主要涵盖</a:t>
            </a:r>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个大类，</a:t>
            </a:r>
            <a:r>
              <a:rPr lang="en-US" altLang="zh-CN" sz="1400" dirty="0">
                <a:solidFill>
                  <a:schemeClr val="bg1"/>
                </a:solidFill>
                <a:latin typeface="微软雅黑" panose="020B0503020204020204" pitchFamily="34" charset="-122"/>
                <a:ea typeface="微软雅黑" panose="020B0503020204020204" pitchFamily="34" charset="-122"/>
              </a:rPr>
              <a:t>33</a:t>
            </a:r>
            <a:r>
              <a:rPr lang="zh-CN" altLang="en-US" sz="1400" dirty="0">
                <a:solidFill>
                  <a:schemeClr val="bg1"/>
                </a:solidFill>
                <a:latin typeface="微软雅黑" panose="020B0503020204020204" pitchFamily="34" charset="-122"/>
                <a:ea typeface="微软雅黑" panose="020B0503020204020204" pitchFamily="34" charset="-122"/>
              </a:rPr>
              <a:t>个应用场景，均取得了良好的应用效果。主要</a:t>
            </a:r>
            <a:r>
              <a:rPr lang="zh-CN" altLang="en-US" sz="1400" dirty="0" smtClean="0">
                <a:solidFill>
                  <a:schemeClr val="bg1"/>
                </a:solidFill>
                <a:latin typeface="微软雅黑" panose="020B0503020204020204" pitchFamily="34" charset="-122"/>
                <a:ea typeface="微软雅黑" panose="020B0503020204020204" pitchFamily="34" charset="-122"/>
              </a:rPr>
              <a:t>包括：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2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3321050" cy="597921"/>
            <a:chOff x="146654" y="364378"/>
            <a:chExt cx="3320784" cy="599200"/>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业务领域</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01529"/>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grpSp>
        <p:nvGrpSpPr>
          <p:cNvPr id="28" name="组合 27"/>
          <p:cNvGrpSpPr/>
          <p:nvPr/>
        </p:nvGrpSpPr>
        <p:grpSpPr>
          <a:xfrm>
            <a:off x="674257" y="1783354"/>
            <a:ext cx="3621289" cy="1512738"/>
            <a:chOff x="-181023" y="1167109"/>
            <a:chExt cx="3621289" cy="4026110"/>
          </a:xfrm>
        </p:grpSpPr>
        <p:sp>
          <p:nvSpPr>
            <p:cNvPr id="29" name="圆角矩形 28"/>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应用场景为重点项目管理和民生项目管理。</a:t>
              </a:r>
            </a:p>
          </p:txBody>
        </p:sp>
      </p:grpSp>
      <p:grpSp>
        <p:nvGrpSpPr>
          <p:cNvPr id="31" name="组合 30"/>
          <p:cNvGrpSpPr/>
          <p:nvPr/>
        </p:nvGrpSpPr>
        <p:grpSpPr>
          <a:xfrm>
            <a:off x="1430563" y="1492528"/>
            <a:ext cx="2054467" cy="578538"/>
            <a:chOff x="894273" y="2747870"/>
            <a:chExt cx="2054467" cy="578538"/>
          </a:xfrm>
        </p:grpSpPr>
        <p:sp>
          <p:nvSpPr>
            <p:cNvPr id="32" name="圆角矩形 31"/>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smtClean="0"/>
                <a:t>项目管理系统</a:t>
              </a:r>
              <a:endParaRPr lang="zh-CN" altLang="en-US" sz="1300" b="1" kern="1200" dirty="0"/>
            </a:p>
          </p:txBody>
        </p:sp>
      </p:grpSp>
      <p:grpSp>
        <p:nvGrpSpPr>
          <p:cNvPr id="34" name="组合 33"/>
          <p:cNvGrpSpPr/>
          <p:nvPr/>
        </p:nvGrpSpPr>
        <p:grpSpPr>
          <a:xfrm>
            <a:off x="4207951" y="1786891"/>
            <a:ext cx="3621289" cy="1509201"/>
            <a:chOff x="-181023" y="1167109"/>
            <a:chExt cx="3621289" cy="4026110"/>
          </a:xfrm>
        </p:grpSpPr>
        <p:sp>
          <p:nvSpPr>
            <p:cNvPr id="35" name="圆角矩形 34"/>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圆角矩形 4"/>
            <p:cNvSpPr/>
            <p:nvPr/>
          </p:nvSpPr>
          <p:spPr>
            <a:xfrm>
              <a:off x="-181023" y="1495128"/>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应用场景为预算管理、停电计划管理、科技项目申报管理、企业资格申报管理、实验室申报管理、企业风险隐患自查整改管理。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964257" y="1496066"/>
            <a:ext cx="2054467" cy="578538"/>
            <a:chOff x="894273" y="2747870"/>
            <a:chExt cx="2054467" cy="578538"/>
          </a:xfrm>
        </p:grpSpPr>
        <p:sp>
          <p:nvSpPr>
            <p:cNvPr id="38" name="圆角矩形 37"/>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在线业务协同办理</a:t>
              </a:r>
              <a:r>
                <a:rPr lang="zh-CN" altLang="en-US" sz="1300" b="1" dirty="0" smtClean="0"/>
                <a:t>系统</a:t>
              </a:r>
              <a:endParaRPr lang="zh-CN" altLang="en-US" sz="1300" b="1" kern="1200" dirty="0"/>
            </a:p>
          </p:txBody>
        </p:sp>
      </p:grpSp>
      <p:grpSp>
        <p:nvGrpSpPr>
          <p:cNvPr id="40" name="组合 39"/>
          <p:cNvGrpSpPr/>
          <p:nvPr/>
        </p:nvGrpSpPr>
        <p:grpSpPr>
          <a:xfrm>
            <a:off x="7727474" y="1786892"/>
            <a:ext cx="3621289" cy="1509200"/>
            <a:chOff x="-181023" y="1167109"/>
            <a:chExt cx="3621289" cy="4026110"/>
          </a:xfrm>
        </p:grpSpPr>
        <p:sp>
          <p:nvSpPr>
            <p:cNvPr id="41" name="圆角矩形 40"/>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应用场景为普法责任制履职、婚丧事宜报备、党风政风日常报备、平时考核、自查报告管理。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483780" y="1496066"/>
            <a:ext cx="2054467" cy="578538"/>
            <a:chOff x="894273" y="2747870"/>
            <a:chExt cx="2054467" cy="578538"/>
          </a:xfrm>
        </p:grpSpPr>
        <p:sp>
          <p:nvSpPr>
            <p:cNvPr id="44" name="圆角矩形 43"/>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5"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工作成效评系统</a:t>
              </a:r>
              <a:endParaRPr lang="zh-CN" altLang="en-US" sz="1300" b="1" kern="1200" dirty="0"/>
            </a:p>
          </p:txBody>
        </p:sp>
      </p:grpSp>
      <p:grpSp>
        <p:nvGrpSpPr>
          <p:cNvPr id="46" name="组合 45"/>
          <p:cNvGrpSpPr/>
          <p:nvPr/>
        </p:nvGrpSpPr>
        <p:grpSpPr>
          <a:xfrm>
            <a:off x="688428" y="4136785"/>
            <a:ext cx="3621289" cy="1512738"/>
            <a:chOff x="-181023" y="1167109"/>
            <a:chExt cx="3621289" cy="4026110"/>
          </a:xfrm>
        </p:grpSpPr>
        <p:sp>
          <p:nvSpPr>
            <p:cNvPr id="47" name="圆角矩形 46"/>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8"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应用场景为群众诉求统计分析、信访事项信息化管理。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444734" y="3845959"/>
            <a:ext cx="2054467" cy="578538"/>
            <a:chOff x="894273" y="2747870"/>
            <a:chExt cx="2054467" cy="578538"/>
          </a:xfrm>
        </p:grpSpPr>
        <p:sp>
          <p:nvSpPr>
            <p:cNvPr id="50" name="圆角矩形 49"/>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1"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信访及诉求管理系统</a:t>
              </a:r>
              <a:endParaRPr lang="zh-CN" altLang="en-US" sz="1300" b="1" kern="1200" dirty="0"/>
            </a:p>
          </p:txBody>
        </p:sp>
      </p:grpSp>
      <p:grpSp>
        <p:nvGrpSpPr>
          <p:cNvPr id="52" name="组合 51"/>
          <p:cNvGrpSpPr/>
          <p:nvPr/>
        </p:nvGrpSpPr>
        <p:grpSpPr>
          <a:xfrm>
            <a:off x="4222122" y="4140322"/>
            <a:ext cx="3621289" cy="1509201"/>
            <a:chOff x="-181023" y="1167109"/>
            <a:chExt cx="3621289" cy="4026110"/>
          </a:xfrm>
        </p:grpSpPr>
        <p:sp>
          <p:nvSpPr>
            <p:cNvPr id="53" name="圆角矩形 52"/>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圆角矩形 4"/>
            <p:cNvSpPr/>
            <p:nvPr/>
          </p:nvSpPr>
          <p:spPr>
            <a:xfrm>
              <a:off x="-181023" y="1495128"/>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应用场景为云易办、云勘验。</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978428" y="3849497"/>
            <a:ext cx="2054467" cy="578538"/>
            <a:chOff x="894273" y="2747870"/>
            <a:chExt cx="2054467" cy="578538"/>
          </a:xfrm>
        </p:grpSpPr>
        <p:sp>
          <p:nvSpPr>
            <p:cNvPr id="56" name="圆角矩形 55"/>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7"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远程视频业务办理系统</a:t>
              </a:r>
              <a:endParaRPr lang="zh-CN" altLang="en-US" sz="1300" b="1" kern="1200" dirty="0"/>
            </a:p>
          </p:txBody>
        </p:sp>
      </p:grpSp>
      <p:grpSp>
        <p:nvGrpSpPr>
          <p:cNvPr id="58" name="组合 57"/>
          <p:cNvGrpSpPr/>
          <p:nvPr/>
        </p:nvGrpSpPr>
        <p:grpSpPr>
          <a:xfrm>
            <a:off x="7741645" y="4140323"/>
            <a:ext cx="3621289" cy="1509200"/>
            <a:chOff x="-181023" y="1167109"/>
            <a:chExt cx="3621289" cy="4026110"/>
          </a:xfrm>
        </p:grpSpPr>
        <p:sp>
          <p:nvSpPr>
            <p:cNvPr id="59" name="圆角矩形 58"/>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应用场景为银行闪贷公积金接口、数据交换共享、电力业绩看板、企业能耗分析、节能管控管理。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497951" y="3849497"/>
            <a:ext cx="2054467" cy="578538"/>
            <a:chOff x="894273" y="2747870"/>
            <a:chExt cx="2054467" cy="578538"/>
          </a:xfrm>
        </p:grpSpPr>
        <p:sp>
          <p:nvSpPr>
            <p:cNvPr id="62" name="圆角矩形 61"/>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3"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数据采集及交换系统</a:t>
              </a:r>
              <a:endParaRPr lang="zh-CN" altLang="en-US" sz="1300" b="1" kern="1200" dirty="0"/>
            </a:p>
          </p:txBody>
        </p:sp>
      </p:grpSp>
    </p:spTree>
    <p:extLst>
      <p:ext uri="{BB962C8B-B14F-4D97-AF65-F5344CB8AC3E}">
        <p14:creationId xmlns:p14="http://schemas.microsoft.com/office/powerpoint/2010/main" val="19421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down)">
                                      <p:cBhvr>
                                        <p:cTn id="57" dur="500"/>
                                        <p:tgtEl>
                                          <p:spTgt spid="58"/>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Effect transition="in" filter="fade">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3"/>
          <p:cNvGrpSpPr>
            <a:grpSpLocks/>
          </p:cNvGrpSpPr>
          <p:nvPr/>
        </p:nvGrpSpPr>
        <p:grpSpPr bwMode="auto">
          <a:xfrm>
            <a:off x="146050" y="365125"/>
            <a:ext cx="3321050" cy="597921"/>
            <a:chOff x="146654" y="364378"/>
            <a:chExt cx="3320784" cy="599200"/>
          </a:xfrm>
        </p:grpSpPr>
        <p:grpSp>
          <p:nvGrpSpPr>
            <p:cNvPr id="73" name="组合 77"/>
            <p:cNvGrpSpPr>
              <a:grpSpLocks/>
            </p:cNvGrpSpPr>
            <p:nvPr/>
          </p:nvGrpSpPr>
          <p:grpSpPr bwMode="auto">
            <a:xfrm>
              <a:off x="373364" y="396066"/>
              <a:ext cx="707710" cy="515376"/>
              <a:chOff x="125279" y="279019"/>
              <a:chExt cx="854512" cy="622282"/>
            </a:xfrm>
          </p:grpSpPr>
          <p:sp>
            <p:nvSpPr>
              <p:cNvPr id="76" name="圆角矩形 7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圆角矩形 7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74"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业务领域</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5" name="矩形 7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grpSp>
        <p:nvGrpSpPr>
          <p:cNvPr id="78" name="组合 77"/>
          <p:cNvGrpSpPr/>
          <p:nvPr/>
        </p:nvGrpSpPr>
        <p:grpSpPr>
          <a:xfrm>
            <a:off x="674257" y="1783354"/>
            <a:ext cx="3621289" cy="1512738"/>
            <a:chOff x="-181023" y="1167109"/>
            <a:chExt cx="3621289" cy="4026110"/>
          </a:xfrm>
        </p:grpSpPr>
        <p:sp>
          <p:nvSpPr>
            <p:cNvPr id="79" name="圆角矩形 78"/>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0"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应用场景为学法考试、企业职能培训、电力新员工测评、党员日常学习。</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1430563" y="1492528"/>
            <a:ext cx="2054467" cy="578538"/>
            <a:chOff x="894273" y="2747870"/>
            <a:chExt cx="2054467" cy="578538"/>
          </a:xfrm>
        </p:grpSpPr>
        <p:sp>
          <p:nvSpPr>
            <p:cNvPr id="82" name="圆角矩形 81"/>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3"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在线考试系统</a:t>
              </a:r>
              <a:endParaRPr lang="zh-CN" altLang="en-US" sz="1300" b="1" kern="1200" dirty="0"/>
            </a:p>
          </p:txBody>
        </p:sp>
      </p:grpSp>
      <p:grpSp>
        <p:nvGrpSpPr>
          <p:cNvPr id="86" name="组合 85"/>
          <p:cNvGrpSpPr/>
          <p:nvPr/>
        </p:nvGrpSpPr>
        <p:grpSpPr>
          <a:xfrm>
            <a:off x="4207951" y="1786891"/>
            <a:ext cx="3621289" cy="1509201"/>
            <a:chOff x="-181023" y="1167109"/>
            <a:chExt cx="3621289" cy="4026110"/>
          </a:xfrm>
        </p:grpSpPr>
        <p:sp>
          <p:nvSpPr>
            <p:cNvPr id="87" name="圆角矩形 86"/>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圆角矩形 4"/>
            <p:cNvSpPr/>
            <p:nvPr/>
          </p:nvSpPr>
          <p:spPr>
            <a:xfrm>
              <a:off x="-181023" y="1495128"/>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应用场景为国有资产有偿使用监管、固定资产管理。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4964257" y="1496066"/>
            <a:ext cx="2054467" cy="578538"/>
            <a:chOff x="894273" y="2747870"/>
            <a:chExt cx="2054467" cy="578538"/>
          </a:xfrm>
        </p:grpSpPr>
        <p:sp>
          <p:nvSpPr>
            <p:cNvPr id="90" name="圆角矩形 89"/>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1"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资产管理系统</a:t>
              </a:r>
              <a:endParaRPr lang="zh-CN" altLang="en-US" sz="1300" b="1" kern="1200" dirty="0"/>
            </a:p>
          </p:txBody>
        </p:sp>
      </p:grpSp>
      <p:grpSp>
        <p:nvGrpSpPr>
          <p:cNvPr id="92" name="组合 91"/>
          <p:cNvGrpSpPr/>
          <p:nvPr/>
        </p:nvGrpSpPr>
        <p:grpSpPr>
          <a:xfrm>
            <a:off x="7727474" y="1786892"/>
            <a:ext cx="3621289" cy="1509200"/>
            <a:chOff x="-181023" y="1167109"/>
            <a:chExt cx="3621289" cy="4026110"/>
          </a:xfrm>
        </p:grpSpPr>
        <p:sp>
          <p:nvSpPr>
            <p:cNvPr id="93" name="圆角矩形 92"/>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应用场景为社区信息管理。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8483780" y="1496066"/>
            <a:ext cx="2054467" cy="578538"/>
            <a:chOff x="894273" y="2747870"/>
            <a:chExt cx="2054467" cy="578538"/>
          </a:xfrm>
        </p:grpSpPr>
        <p:sp>
          <p:nvSpPr>
            <p:cNvPr id="96" name="圆角矩形 95"/>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7"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社区信息管理系统</a:t>
              </a:r>
              <a:endParaRPr lang="zh-CN" altLang="en-US" sz="1300" b="1" kern="1200" dirty="0"/>
            </a:p>
          </p:txBody>
        </p:sp>
      </p:grpSp>
      <p:grpSp>
        <p:nvGrpSpPr>
          <p:cNvPr id="98" name="组合 97"/>
          <p:cNvGrpSpPr/>
          <p:nvPr/>
        </p:nvGrpSpPr>
        <p:grpSpPr>
          <a:xfrm>
            <a:off x="688428" y="4136785"/>
            <a:ext cx="3621289" cy="1512738"/>
            <a:chOff x="-181023" y="1167109"/>
            <a:chExt cx="3621289" cy="4026110"/>
          </a:xfrm>
        </p:grpSpPr>
        <p:sp>
          <p:nvSpPr>
            <p:cNvPr id="99" name="圆角矩形 98"/>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0" name="圆角矩形 4"/>
            <p:cNvSpPr/>
            <p:nvPr/>
          </p:nvSpPr>
          <p:spPr>
            <a:xfrm>
              <a:off x="-181023" y="1606286"/>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应用场景为学生资助管理。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1444734" y="3845959"/>
            <a:ext cx="2054467" cy="578538"/>
            <a:chOff x="894273" y="2747870"/>
            <a:chExt cx="2054467" cy="578538"/>
          </a:xfrm>
        </p:grpSpPr>
        <p:sp>
          <p:nvSpPr>
            <p:cNvPr id="102" name="圆角矩形 101"/>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3"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贫困生资助管理系统</a:t>
              </a:r>
              <a:endParaRPr lang="zh-CN" altLang="en-US" sz="1300" b="1" kern="1200" dirty="0"/>
            </a:p>
          </p:txBody>
        </p:sp>
      </p:grpSp>
      <p:grpSp>
        <p:nvGrpSpPr>
          <p:cNvPr id="104" name="组合 103"/>
          <p:cNvGrpSpPr/>
          <p:nvPr/>
        </p:nvGrpSpPr>
        <p:grpSpPr>
          <a:xfrm>
            <a:off x="4222122" y="4140322"/>
            <a:ext cx="3621289" cy="1509201"/>
            <a:chOff x="-181023" y="1167109"/>
            <a:chExt cx="3621289" cy="4026110"/>
          </a:xfrm>
        </p:grpSpPr>
        <p:sp>
          <p:nvSpPr>
            <p:cNvPr id="105" name="圆角矩形 104"/>
            <p:cNvSpPr/>
            <p:nvPr/>
          </p:nvSpPr>
          <p:spPr>
            <a:xfrm>
              <a:off x="1785" y="1167109"/>
              <a:ext cx="3242894" cy="4026110"/>
            </a:xfrm>
            <a:prstGeom prst="roundRect">
              <a:avLst>
                <a:gd name="adj" fmla="val 10000"/>
              </a:avLst>
            </a:prstGeom>
            <a:noFill/>
            <a:ln w="12700">
              <a:solidFill>
                <a:srgbClr val="0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6" name="圆角矩形 4"/>
            <p:cNvSpPr/>
            <p:nvPr/>
          </p:nvSpPr>
          <p:spPr>
            <a:xfrm>
              <a:off x="-181023" y="1495128"/>
              <a:ext cx="3621289" cy="3236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360000" rIns="360000" bIns="123825" numCol="1" spcCol="1270" anchor="t" anchorCtr="0">
              <a:noAutofit/>
            </a:bodyPr>
            <a:lstStyle/>
            <a:p>
              <a:pPr marL="0" lvl="1" algn="just" defTabSz="444500">
                <a:lnSpc>
                  <a:spcPts val="2000"/>
                </a:lnSpc>
                <a:spcAft>
                  <a:spcPct val="150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应用场景为人员信息管理、工资管理、考勤管理。</a:t>
              </a:r>
              <a:endPar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4978428" y="3849497"/>
            <a:ext cx="2054467" cy="578538"/>
            <a:chOff x="894273" y="2747870"/>
            <a:chExt cx="2054467" cy="578538"/>
          </a:xfrm>
        </p:grpSpPr>
        <p:sp>
          <p:nvSpPr>
            <p:cNvPr id="108" name="圆角矩形 107"/>
            <p:cNvSpPr/>
            <p:nvPr/>
          </p:nvSpPr>
          <p:spPr>
            <a:xfrm>
              <a:off x="894273" y="2747870"/>
              <a:ext cx="2054467" cy="578538"/>
            </a:xfrm>
            <a:prstGeom prst="roundRect">
              <a:avLst/>
            </a:prstGeom>
            <a:gradFill rotWithShape="0">
              <a:gsLst>
                <a:gs pos="0">
                  <a:srgbClr val="00A1E2"/>
                </a:gs>
                <a:gs pos="100000">
                  <a:srgbClr val="204DAF"/>
                </a:gs>
              </a:gsLst>
              <a:lin ang="0" scaled="0"/>
            </a:gra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9" name="圆角矩形 6"/>
            <p:cNvSpPr/>
            <p:nvPr/>
          </p:nvSpPr>
          <p:spPr>
            <a:xfrm>
              <a:off x="922515" y="2776112"/>
              <a:ext cx="1997983" cy="522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Aft>
                  <a:spcPct val="35000"/>
                </a:spcAft>
              </a:pPr>
              <a:r>
                <a:rPr lang="zh-CN" altLang="en-US" sz="1300" b="1" dirty="0"/>
                <a:t>人事管理系统</a:t>
              </a:r>
              <a:endParaRPr lang="zh-CN" altLang="en-US" sz="1300" b="1" kern="1200" dirty="0"/>
            </a:p>
          </p:txBody>
        </p:sp>
      </p:grpSp>
    </p:spTree>
    <p:extLst>
      <p:ext uri="{BB962C8B-B14F-4D97-AF65-F5344CB8AC3E}">
        <p14:creationId xmlns:p14="http://schemas.microsoft.com/office/powerpoint/2010/main" val="40612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500"/>
                                        <p:tgtEl>
                                          <p:spTgt spid="8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p:cTn id="21" dur="500" fill="hold"/>
                                        <p:tgtEl>
                                          <p:spTgt spid="89"/>
                                        </p:tgtEl>
                                        <p:attrNameLst>
                                          <p:attrName>ppt_w</p:attrName>
                                        </p:attrNameLst>
                                      </p:cBhvr>
                                      <p:tavLst>
                                        <p:tav tm="0">
                                          <p:val>
                                            <p:fltVal val="0"/>
                                          </p:val>
                                        </p:tav>
                                        <p:tav tm="100000">
                                          <p:val>
                                            <p:strVal val="#ppt_w"/>
                                          </p:val>
                                        </p:tav>
                                      </p:tavLst>
                                    </p:anim>
                                    <p:anim calcmode="lin" valueType="num">
                                      <p:cBhvr>
                                        <p:cTn id="22" dur="500" fill="hold"/>
                                        <p:tgtEl>
                                          <p:spTgt spid="89"/>
                                        </p:tgtEl>
                                        <p:attrNameLst>
                                          <p:attrName>ppt_h</p:attrName>
                                        </p:attrNameLst>
                                      </p:cBhvr>
                                      <p:tavLst>
                                        <p:tav tm="0">
                                          <p:val>
                                            <p:fltVal val="0"/>
                                          </p:val>
                                        </p:tav>
                                        <p:tav tm="100000">
                                          <p:val>
                                            <p:strVal val="#ppt_h"/>
                                          </p:val>
                                        </p:tav>
                                      </p:tavLst>
                                    </p:anim>
                                    <p:animEffect transition="in" filter="fade">
                                      <p:cBhvr>
                                        <p:cTn id="23" dur="500"/>
                                        <p:tgtEl>
                                          <p:spTgt spid="89"/>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down)">
                                      <p:cBhvr>
                                        <p:cTn id="37" dur="500"/>
                                        <p:tgtEl>
                                          <p:spTgt spid="9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p:cTn id="41" dur="500" fill="hold"/>
                                        <p:tgtEl>
                                          <p:spTgt spid="101"/>
                                        </p:tgtEl>
                                        <p:attrNameLst>
                                          <p:attrName>ppt_w</p:attrName>
                                        </p:attrNameLst>
                                      </p:cBhvr>
                                      <p:tavLst>
                                        <p:tav tm="0">
                                          <p:val>
                                            <p:fltVal val="0"/>
                                          </p:val>
                                        </p:tav>
                                        <p:tav tm="100000">
                                          <p:val>
                                            <p:strVal val="#ppt_w"/>
                                          </p:val>
                                        </p:tav>
                                      </p:tavLst>
                                    </p:anim>
                                    <p:anim calcmode="lin" valueType="num">
                                      <p:cBhvr>
                                        <p:cTn id="42" dur="500" fill="hold"/>
                                        <p:tgtEl>
                                          <p:spTgt spid="101"/>
                                        </p:tgtEl>
                                        <p:attrNameLst>
                                          <p:attrName>ppt_h</p:attrName>
                                        </p:attrNameLst>
                                      </p:cBhvr>
                                      <p:tavLst>
                                        <p:tav tm="0">
                                          <p:val>
                                            <p:fltVal val="0"/>
                                          </p:val>
                                        </p:tav>
                                        <p:tav tm="100000">
                                          <p:val>
                                            <p:strVal val="#ppt_h"/>
                                          </p:val>
                                        </p:tav>
                                      </p:tavLst>
                                    </p:anim>
                                    <p:animEffect transition="in" filter="fade">
                                      <p:cBhvr>
                                        <p:cTn id="43" dur="500"/>
                                        <p:tgtEl>
                                          <p:spTgt spid="101"/>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down)">
                                      <p:cBhvr>
                                        <p:cTn id="47" dur="500"/>
                                        <p:tgtEl>
                                          <p:spTgt spid="10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07"/>
                                        </p:tgtEl>
                                        <p:attrNameLst>
                                          <p:attrName>style.visibility</p:attrName>
                                        </p:attrNameLst>
                                      </p:cBhvr>
                                      <p:to>
                                        <p:strVal val="visible"/>
                                      </p:to>
                                    </p:set>
                                    <p:anim calcmode="lin" valueType="num">
                                      <p:cBhvr>
                                        <p:cTn id="51" dur="500" fill="hold"/>
                                        <p:tgtEl>
                                          <p:spTgt spid="107"/>
                                        </p:tgtEl>
                                        <p:attrNameLst>
                                          <p:attrName>ppt_w</p:attrName>
                                        </p:attrNameLst>
                                      </p:cBhvr>
                                      <p:tavLst>
                                        <p:tav tm="0">
                                          <p:val>
                                            <p:fltVal val="0"/>
                                          </p:val>
                                        </p:tav>
                                        <p:tav tm="100000">
                                          <p:val>
                                            <p:strVal val="#ppt_w"/>
                                          </p:val>
                                        </p:tav>
                                      </p:tavLst>
                                    </p:anim>
                                    <p:anim calcmode="lin" valueType="num">
                                      <p:cBhvr>
                                        <p:cTn id="52" dur="500" fill="hold"/>
                                        <p:tgtEl>
                                          <p:spTgt spid="107"/>
                                        </p:tgtEl>
                                        <p:attrNameLst>
                                          <p:attrName>ppt_h</p:attrName>
                                        </p:attrNameLst>
                                      </p:cBhvr>
                                      <p:tavLst>
                                        <p:tav tm="0">
                                          <p:val>
                                            <p:fltVal val="0"/>
                                          </p:val>
                                        </p:tav>
                                        <p:tav tm="100000">
                                          <p:val>
                                            <p:strVal val="#ppt_h"/>
                                          </p:val>
                                        </p:tav>
                                      </p:tavLst>
                                    </p:anim>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解决方案</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rot="2700000">
            <a:off x="10223946" y="948637"/>
            <a:ext cx="5001274" cy="5001272"/>
          </a:xfrm>
          <a:prstGeom prst="roundRect">
            <a:avLst>
              <a:gd name="adj" fmla="val 9596"/>
            </a:avLst>
          </a:prstGeom>
          <a:blipFill dpi="0" rotWithShape="0">
            <a:blip r:embed="rId2">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5" name="组合 4"/>
          <p:cNvGrpSpPr>
            <a:grpSpLocks/>
          </p:cNvGrpSpPr>
          <p:nvPr/>
        </p:nvGrpSpPr>
        <p:grpSpPr bwMode="auto">
          <a:xfrm>
            <a:off x="7453313" y="2224087"/>
            <a:ext cx="2452687" cy="2451100"/>
            <a:chOff x="7522388" y="2223500"/>
            <a:chExt cx="2451542" cy="2451542"/>
          </a:xfrm>
        </p:grpSpPr>
        <p:sp>
          <p:nvSpPr>
            <p:cNvPr id="6" name="圆角矩形 5"/>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7" name="矩形 6"/>
            <p:cNvSpPr/>
            <p:nvPr/>
          </p:nvSpPr>
          <p:spPr>
            <a:xfrm>
              <a:off x="7766879" y="2951705"/>
              <a:ext cx="1962561" cy="1044833"/>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8" name="直接连接符 7"/>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4"/>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5"/>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在线监测系统</a:t>
              </a: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13" name="TextBox 5"/>
          <p:cNvSpPr txBox="1">
            <a:spLocks noChangeArrowheads="1"/>
          </p:cNvSpPr>
          <p:nvPr/>
        </p:nvSpPr>
        <p:spPr bwMode="auto">
          <a:xfrm>
            <a:off x="823119" y="1918303"/>
            <a:ext cx="10287904"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微软雅黑" pitchFamily="34" charset="-122"/>
                <a:ea typeface="宋体" pitchFamily="2" charset="-122"/>
              </a:defRPr>
            </a:lvl1pPr>
            <a:lvl2pPr marL="742950" indent="-285750" eaLnBrk="0" hangingPunct="0">
              <a:defRPr>
                <a:solidFill>
                  <a:schemeClr val="tx1"/>
                </a:solidFill>
                <a:latin typeface="微软雅黑" pitchFamily="34" charset="-122"/>
                <a:ea typeface="宋体" pitchFamily="2" charset="-122"/>
              </a:defRPr>
            </a:lvl2pPr>
            <a:lvl3pPr marL="1143000" indent="-228600" eaLnBrk="0" hangingPunct="0">
              <a:defRPr>
                <a:solidFill>
                  <a:schemeClr val="tx1"/>
                </a:solidFill>
                <a:latin typeface="微软雅黑" pitchFamily="34" charset="-122"/>
                <a:ea typeface="宋体" pitchFamily="2" charset="-122"/>
              </a:defRPr>
            </a:lvl3pPr>
            <a:lvl4pPr marL="1600200" indent="-228600" eaLnBrk="0" hangingPunct="0">
              <a:defRPr>
                <a:solidFill>
                  <a:schemeClr val="tx1"/>
                </a:solidFill>
                <a:latin typeface="微软雅黑" pitchFamily="34" charset="-122"/>
                <a:ea typeface="宋体" pitchFamily="2" charset="-122"/>
              </a:defRPr>
            </a:lvl4pPr>
            <a:lvl5pPr marL="2057400" indent="-228600" eaLnBrk="0" hangingPunct="0">
              <a:defRPr>
                <a:solidFill>
                  <a:schemeClr val="tx1"/>
                </a:solidFill>
                <a:latin typeface="微软雅黑" pitchFamily="34" charset="-122"/>
                <a:ea typeface="宋体" pitchFamily="2" charset="-122"/>
              </a:defRPr>
            </a:lvl5pPr>
            <a:lvl6pPr marL="2514600" indent="-228600" defTabSz="457200" eaLnBrk="0" fontAlgn="base" hangingPunct="0">
              <a:spcBef>
                <a:spcPct val="0"/>
              </a:spcBef>
              <a:spcAft>
                <a:spcPct val="0"/>
              </a:spcAft>
              <a:defRPr>
                <a:solidFill>
                  <a:schemeClr val="tx1"/>
                </a:solidFill>
                <a:latin typeface="微软雅黑" pitchFamily="34" charset="-122"/>
                <a:ea typeface="宋体" pitchFamily="2" charset="-122"/>
              </a:defRPr>
            </a:lvl6pPr>
            <a:lvl7pPr marL="2971800" indent="-228600" defTabSz="457200" eaLnBrk="0" fontAlgn="base" hangingPunct="0">
              <a:spcBef>
                <a:spcPct val="0"/>
              </a:spcBef>
              <a:spcAft>
                <a:spcPct val="0"/>
              </a:spcAft>
              <a:defRPr>
                <a:solidFill>
                  <a:schemeClr val="tx1"/>
                </a:solidFill>
                <a:latin typeface="微软雅黑" pitchFamily="34" charset="-122"/>
                <a:ea typeface="宋体" pitchFamily="2" charset="-122"/>
              </a:defRPr>
            </a:lvl7pPr>
            <a:lvl8pPr marL="3429000" indent="-228600" defTabSz="457200" eaLnBrk="0" fontAlgn="base" hangingPunct="0">
              <a:spcBef>
                <a:spcPct val="0"/>
              </a:spcBef>
              <a:spcAft>
                <a:spcPct val="0"/>
              </a:spcAft>
              <a:defRPr>
                <a:solidFill>
                  <a:schemeClr val="tx1"/>
                </a:solidFill>
                <a:latin typeface="微软雅黑" pitchFamily="34" charset="-122"/>
                <a:ea typeface="宋体" pitchFamily="2" charset="-122"/>
              </a:defRPr>
            </a:lvl8pPr>
            <a:lvl9pPr marL="3886200" indent="-228600" defTabSz="457200" eaLnBrk="0" fontAlgn="base" hangingPunct="0">
              <a:spcBef>
                <a:spcPct val="0"/>
              </a:spcBef>
              <a:spcAft>
                <a:spcPct val="0"/>
              </a:spcAft>
              <a:defRPr>
                <a:solidFill>
                  <a:schemeClr val="tx1"/>
                </a:solidFill>
                <a:latin typeface="微软雅黑" pitchFamily="34" charset="-122"/>
                <a:ea typeface="宋体" pitchFamily="2" charset="-122"/>
              </a:defRPr>
            </a:lvl9pPr>
          </a:lstStyle>
          <a:p>
            <a:pPr indent="360000" algn="just" eaLnBrk="1" hangingPunct="1">
              <a:lnSpc>
                <a:spcPct val="150000"/>
              </a:lnSpc>
              <a:spcAft>
                <a:spcPts val="600"/>
              </a:spcAft>
            </a:pPr>
            <a:r>
              <a:rPr lang="en-US" altLang="zh-CN" sz="1400" dirty="0">
                <a:ea typeface="微软雅黑" panose="020B0503020204020204" pitchFamily="34" charset="-122"/>
                <a:cs typeface="思源黑体"/>
              </a:rPr>
              <a:t>2020</a:t>
            </a:r>
            <a:r>
              <a:rPr lang="zh-CN" altLang="en-US" sz="1400" dirty="0">
                <a:ea typeface="微软雅黑" panose="020B0503020204020204" pitchFamily="34" charset="-122"/>
                <a:cs typeface="思源黑体"/>
              </a:rPr>
              <a:t>年</a:t>
            </a:r>
            <a:r>
              <a:rPr lang="en-US" altLang="zh-CN" sz="1400" dirty="0">
                <a:ea typeface="微软雅黑" panose="020B0503020204020204" pitchFamily="34" charset="-122"/>
                <a:cs typeface="思源黑体"/>
              </a:rPr>
              <a:t>9</a:t>
            </a:r>
            <a:r>
              <a:rPr lang="zh-CN" altLang="en-US" sz="1400" dirty="0">
                <a:ea typeface="微软雅黑" panose="020B0503020204020204" pitchFamily="34" charset="-122"/>
                <a:cs typeface="思源黑体"/>
              </a:rPr>
              <a:t>月</a:t>
            </a:r>
            <a:r>
              <a:rPr lang="en-US" altLang="zh-CN" sz="1400" dirty="0">
                <a:ea typeface="微软雅黑" panose="020B0503020204020204" pitchFamily="34" charset="-122"/>
                <a:cs typeface="思源黑体"/>
              </a:rPr>
              <a:t>22</a:t>
            </a:r>
            <a:r>
              <a:rPr lang="zh-CN" altLang="en-US" sz="1400" dirty="0" smtClean="0">
                <a:ea typeface="微软雅黑" panose="020B0503020204020204" pitchFamily="34" charset="-122"/>
                <a:cs typeface="思源黑体"/>
              </a:rPr>
              <a:t>日，习</a:t>
            </a:r>
            <a:r>
              <a:rPr lang="zh-CN" altLang="en-US" sz="1400" dirty="0">
                <a:ea typeface="微软雅黑" panose="020B0503020204020204" pitchFamily="34" charset="-122"/>
                <a:cs typeface="思源黑体"/>
              </a:rPr>
              <a:t>近平总书记在联合国大会上</a:t>
            </a:r>
            <a:r>
              <a:rPr lang="zh-CN" altLang="en-US" sz="1400" dirty="0" smtClean="0">
                <a:ea typeface="微软雅黑" panose="020B0503020204020204" pitchFamily="34" charset="-122"/>
                <a:cs typeface="思源黑体"/>
              </a:rPr>
              <a:t>承诺中国将</a:t>
            </a:r>
            <a:r>
              <a:rPr lang="zh-CN" altLang="en-US" sz="1400" dirty="0">
                <a:ea typeface="微软雅黑" panose="020B0503020204020204" pitchFamily="34" charset="-122"/>
                <a:cs typeface="思源黑体"/>
              </a:rPr>
              <a:t>在</a:t>
            </a:r>
            <a:r>
              <a:rPr lang="en-US" altLang="zh-CN" sz="1400" dirty="0">
                <a:ea typeface="微软雅黑" panose="020B0503020204020204" pitchFamily="34" charset="-122"/>
                <a:cs typeface="思源黑体"/>
              </a:rPr>
              <a:t>2030</a:t>
            </a:r>
            <a:r>
              <a:rPr lang="zh-CN" altLang="en-US" sz="1400" dirty="0">
                <a:ea typeface="微软雅黑" panose="020B0503020204020204" pitchFamily="34" charset="-122"/>
                <a:cs typeface="思源黑体"/>
              </a:rPr>
              <a:t>年前实现</a:t>
            </a:r>
            <a:r>
              <a:rPr lang="zh-CN" altLang="en-US" sz="1400" dirty="0" smtClean="0">
                <a:ea typeface="微软雅黑" panose="020B0503020204020204" pitchFamily="34" charset="-122"/>
                <a:cs typeface="思源黑体"/>
              </a:rPr>
              <a:t>“碳达峰”，</a:t>
            </a:r>
            <a:r>
              <a:rPr lang="en-US" altLang="zh-CN" sz="1400" dirty="0" smtClean="0">
                <a:ea typeface="微软雅黑" panose="020B0503020204020204" pitchFamily="34" charset="-122"/>
                <a:cs typeface="思源黑体"/>
              </a:rPr>
              <a:t>2060</a:t>
            </a:r>
            <a:r>
              <a:rPr lang="zh-CN" altLang="en-US" sz="1400" dirty="0">
                <a:ea typeface="微软雅黑" panose="020B0503020204020204" pitchFamily="34" charset="-122"/>
                <a:cs typeface="思源黑体"/>
              </a:rPr>
              <a:t>年前实现</a:t>
            </a:r>
            <a:r>
              <a:rPr lang="zh-CN" altLang="en-US" sz="1400" dirty="0" smtClean="0">
                <a:ea typeface="微软雅黑" panose="020B0503020204020204" pitchFamily="34" charset="-122"/>
                <a:cs typeface="思源黑体"/>
              </a:rPr>
              <a:t>“碳中和”。</a:t>
            </a:r>
            <a:r>
              <a:rPr lang="zh-CN" altLang="en-US" sz="1400" dirty="0">
                <a:ea typeface="微软雅黑" panose="020B0503020204020204" pitchFamily="34" charset="-122"/>
                <a:cs typeface="思源黑体"/>
              </a:rPr>
              <a:t>要实现这一目标</a:t>
            </a:r>
            <a:r>
              <a:rPr lang="zh-CN" altLang="en-US" sz="1400" dirty="0" smtClean="0">
                <a:ea typeface="微软雅黑" panose="020B0503020204020204" pitchFamily="34" charset="-122"/>
                <a:cs typeface="思源黑体"/>
              </a:rPr>
              <a:t>，节能</a:t>
            </a:r>
            <a:r>
              <a:rPr lang="zh-CN" altLang="en-US" sz="1400" dirty="0">
                <a:ea typeface="微软雅黑" panose="020B0503020204020204" pitchFamily="34" charset="-122"/>
                <a:cs typeface="思源黑体"/>
              </a:rPr>
              <a:t>减排是最经济、最直接的路径</a:t>
            </a:r>
            <a:r>
              <a:rPr lang="zh-CN" altLang="en-US" sz="1400" dirty="0" smtClean="0">
                <a:ea typeface="微软雅黑" panose="020B0503020204020204" pitchFamily="34" charset="-122"/>
                <a:cs typeface="思源黑体"/>
              </a:rPr>
              <a:t>，必须</a:t>
            </a:r>
            <a:r>
              <a:rPr lang="zh-CN" altLang="en-US" sz="1400" dirty="0">
                <a:ea typeface="微软雅黑" panose="020B0503020204020204" pitchFamily="34" charset="-122"/>
                <a:cs typeface="思源黑体"/>
              </a:rPr>
              <a:t>以科技创新为先导</a:t>
            </a:r>
            <a:r>
              <a:rPr lang="zh-CN" altLang="en-US" sz="1400" dirty="0" smtClean="0">
                <a:ea typeface="微软雅黑" panose="020B0503020204020204" pitchFamily="34" charset="-122"/>
                <a:cs typeface="思源黑体"/>
              </a:rPr>
              <a:t>。</a:t>
            </a:r>
            <a:endParaRPr lang="en-US" altLang="zh-CN" sz="1400" dirty="0" smtClean="0">
              <a:ea typeface="微软雅黑" panose="020B0503020204020204" pitchFamily="34" charset="-122"/>
              <a:cs typeface="思源黑体"/>
            </a:endParaRPr>
          </a:p>
          <a:p>
            <a:pPr indent="360000" algn="just" eaLnBrk="1" hangingPunct="1">
              <a:lnSpc>
                <a:spcPct val="150000"/>
              </a:lnSpc>
              <a:spcAft>
                <a:spcPts val="600"/>
              </a:spcAft>
            </a:pPr>
            <a:r>
              <a:rPr lang="zh-CN" altLang="en-US" sz="1400" dirty="0" smtClean="0">
                <a:ea typeface="微软雅黑" panose="020B0503020204020204" pitchFamily="34" charset="-122"/>
                <a:cs typeface="思源黑体"/>
              </a:rPr>
              <a:t>企业实施能耗</a:t>
            </a:r>
            <a:r>
              <a:rPr lang="zh-CN" altLang="en-US" sz="1400" dirty="0">
                <a:ea typeface="微软雅黑" panose="020B0503020204020204" pitchFamily="34" charset="-122"/>
                <a:cs typeface="思源黑体"/>
              </a:rPr>
              <a:t>在线监测</a:t>
            </a:r>
            <a:r>
              <a:rPr lang="zh-CN" altLang="en-US" sz="1400" dirty="0" smtClean="0">
                <a:ea typeface="微软雅黑" panose="020B0503020204020204" pitchFamily="34" charset="-122"/>
                <a:cs typeface="思源黑体"/>
              </a:rPr>
              <a:t>系统建设，不仅可以</a:t>
            </a:r>
            <a:r>
              <a:rPr lang="zh-CN" altLang="en-US" sz="1400" dirty="0">
                <a:ea typeface="微软雅黑" panose="020B0503020204020204" pitchFamily="34" charset="-122"/>
                <a:cs typeface="思源黑体"/>
              </a:rPr>
              <a:t>响应国家节能减排的号召，为环境</a:t>
            </a:r>
            <a:r>
              <a:rPr lang="zh-CN" altLang="en-US" sz="1400" dirty="0" smtClean="0">
                <a:ea typeface="微软雅黑" panose="020B0503020204020204" pitchFamily="34" charset="-122"/>
                <a:cs typeface="思源黑体"/>
              </a:rPr>
              <a:t>建设、可持续发展</a:t>
            </a:r>
            <a:r>
              <a:rPr lang="zh-CN" altLang="en-US" sz="1400" dirty="0">
                <a:ea typeface="微软雅黑" panose="020B0503020204020204" pitchFamily="34" charset="-122"/>
                <a:cs typeface="思源黑体"/>
              </a:rPr>
              <a:t>贡献出自己的一份</a:t>
            </a:r>
            <a:r>
              <a:rPr lang="zh-CN" altLang="en-US" sz="1400" dirty="0" smtClean="0">
                <a:ea typeface="微软雅黑" panose="020B0503020204020204" pitchFamily="34" charset="-122"/>
                <a:cs typeface="思源黑体"/>
              </a:rPr>
              <a:t>力量，也</a:t>
            </a:r>
            <a:r>
              <a:rPr lang="zh-CN" altLang="en-US" sz="1400" dirty="0">
                <a:ea typeface="微软雅黑" panose="020B0503020204020204" pitchFamily="34" charset="-122"/>
                <a:cs typeface="思源黑体"/>
              </a:rPr>
              <a:t>可以为企业自身带来好处。</a:t>
            </a:r>
            <a:r>
              <a:rPr lang="zh-CN" altLang="en-US" sz="1400" b="1" dirty="0">
                <a:ea typeface="微软雅黑" panose="020B0503020204020204" pitchFamily="34" charset="-122"/>
                <a:cs typeface="思源黑体"/>
              </a:rPr>
              <a:t>对于重点用能单位来说，开展能耗在线监测系统建设和在线监测工作是重点用能单位的法定</a:t>
            </a:r>
            <a:r>
              <a:rPr lang="zh-CN" altLang="en-US" sz="1400" b="1" dirty="0" smtClean="0">
                <a:ea typeface="微软雅黑" panose="020B0503020204020204" pitchFamily="34" charset="-122"/>
                <a:cs typeface="思源黑体"/>
              </a:rPr>
              <a:t>义务</a:t>
            </a:r>
            <a:r>
              <a:rPr lang="zh-CN" altLang="en-US" sz="1400" dirty="0" smtClean="0">
                <a:ea typeface="微软雅黑" panose="020B0503020204020204" pitchFamily="34" charset="-122"/>
                <a:cs typeface="思源黑体"/>
              </a:rPr>
              <a:t>。</a:t>
            </a:r>
            <a:r>
              <a:rPr lang="zh-CN" altLang="en-US" sz="1400" dirty="0">
                <a:ea typeface="微软雅黑" panose="020B0503020204020204" pitchFamily="34" charset="-122"/>
                <a:cs typeface="思源黑体"/>
              </a:rPr>
              <a:t>能耗在线监测系统可以实时监测企业生产过程中各种能源当前的使用情况，为企业节能提供数据依据和优化方案，降低企业的能源损耗</a:t>
            </a:r>
            <a:r>
              <a:rPr lang="zh-CN" altLang="en-US" sz="1400" dirty="0" smtClean="0">
                <a:ea typeface="微软雅黑" panose="020B0503020204020204" pitchFamily="34" charset="-122"/>
                <a:cs typeface="思源黑体"/>
              </a:rPr>
              <a:t>成本和运营</a:t>
            </a:r>
            <a:r>
              <a:rPr lang="zh-CN" altLang="en-US" sz="1400" dirty="0">
                <a:ea typeface="微软雅黑" panose="020B0503020204020204" pitchFamily="34" charset="-122"/>
                <a:cs typeface="思源黑体"/>
              </a:rPr>
              <a:t>管控</a:t>
            </a:r>
            <a:r>
              <a:rPr lang="zh-CN" altLang="en-US" sz="1400" dirty="0" smtClean="0">
                <a:ea typeface="微软雅黑" panose="020B0503020204020204" pitchFamily="34" charset="-122"/>
                <a:cs typeface="思源黑体"/>
              </a:rPr>
              <a:t>成本，</a:t>
            </a:r>
            <a:r>
              <a:rPr lang="zh-CN" altLang="en-US" sz="1400" dirty="0">
                <a:ea typeface="微软雅黑" panose="020B0503020204020204" pitchFamily="34" charset="-122"/>
                <a:cs typeface="思源黑体"/>
              </a:rPr>
              <a:t>并可以实时监测企业生产过程中设备的安全性，及时</a:t>
            </a:r>
            <a:r>
              <a:rPr lang="zh-CN" altLang="en-US" sz="1400" dirty="0" smtClean="0">
                <a:ea typeface="微软雅黑" panose="020B0503020204020204" pitchFamily="34" charset="-122"/>
                <a:cs typeface="思源黑体"/>
              </a:rPr>
              <a:t>发现隐患和排除</a:t>
            </a:r>
            <a:r>
              <a:rPr lang="zh-CN" altLang="en-US" sz="1400" dirty="0" smtClean="0">
                <a:ea typeface="微软雅黑" panose="020B0503020204020204" pitchFamily="34" charset="-122"/>
                <a:cs typeface="思源黑体"/>
              </a:rPr>
              <a:t>故障；同时也为企业数字化转型奠定坚实基础。</a:t>
            </a:r>
            <a:endParaRPr lang="en-US" altLang="zh-CN" sz="1400" dirty="0" smtClean="0">
              <a:ea typeface="微软雅黑" panose="020B0503020204020204" pitchFamily="34" charset="-122"/>
              <a:cs typeface="思源黑体"/>
            </a:endParaRPr>
          </a:p>
          <a:p>
            <a:pPr indent="360000" algn="just" eaLnBrk="1" hangingPunct="1">
              <a:lnSpc>
                <a:spcPct val="150000"/>
              </a:lnSpc>
              <a:spcAft>
                <a:spcPts val="600"/>
              </a:spcAft>
            </a:pPr>
            <a:r>
              <a:rPr lang="zh-CN" altLang="en-US" sz="1400" dirty="0" smtClean="0">
                <a:ea typeface="微软雅黑" panose="020B0503020204020204" pitchFamily="34" charset="-122"/>
                <a:cs typeface="思源黑体"/>
              </a:rPr>
              <a:t>截止</a:t>
            </a:r>
            <a:r>
              <a:rPr lang="zh-CN" altLang="en-US" sz="1400" dirty="0">
                <a:ea typeface="微软雅黑" panose="020B0503020204020204" pitchFamily="34" charset="-122"/>
                <a:cs typeface="思源黑体"/>
              </a:rPr>
              <a:t>目前</a:t>
            </a:r>
            <a:r>
              <a:rPr lang="zh-CN" altLang="en-US" sz="1400" dirty="0" smtClean="0">
                <a:ea typeface="微软雅黑" panose="020B0503020204020204" pitchFamily="34" charset="-122"/>
                <a:cs typeface="思源黑体"/>
              </a:rPr>
              <a:t>，山东创通信息工程有限公司已经</a:t>
            </a:r>
            <a:r>
              <a:rPr lang="zh-CN" altLang="en-US" sz="1400" dirty="0">
                <a:ea typeface="微软雅黑" panose="020B0503020204020204" pitchFamily="34" charset="-122"/>
                <a:cs typeface="思源黑体"/>
              </a:rPr>
              <a:t>助力我市</a:t>
            </a:r>
            <a:r>
              <a:rPr lang="en-US" altLang="zh-CN" sz="1400" dirty="0">
                <a:ea typeface="微软雅黑" panose="020B0503020204020204" pitchFamily="34" charset="-122"/>
                <a:cs typeface="思源黑体"/>
              </a:rPr>
              <a:t>30</a:t>
            </a:r>
            <a:r>
              <a:rPr lang="zh-CN" altLang="en-US" sz="1400" dirty="0">
                <a:ea typeface="微软雅黑" panose="020B0503020204020204" pitchFamily="34" charset="-122"/>
                <a:cs typeface="思源黑体"/>
              </a:rPr>
              <a:t>家重点用能单位实现了能源计量数据的实时监测和监控，实现了企业与省、市级能耗监测系统互联互通</a:t>
            </a:r>
            <a:r>
              <a:rPr lang="zh-CN" altLang="en-US" sz="1400" dirty="0" smtClean="0">
                <a:ea typeface="微软雅黑" panose="020B0503020204020204" pitchFamily="34" charset="-122"/>
                <a:cs typeface="思源黑体"/>
              </a:rPr>
              <a:t>。</a:t>
            </a:r>
            <a:endParaRPr lang="en-US" altLang="zh-CN" sz="1400" dirty="0">
              <a:ea typeface="微软雅黑" panose="020B0503020204020204" pitchFamily="34" charset="-122"/>
              <a:cs typeface="思源黑体"/>
            </a:endParaRPr>
          </a:p>
        </p:txBody>
      </p:sp>
    </p:spTree>
    <p:extLst>
      <p:ext uri="{BB962C8B-B14F-4D97-AF65-F5344CB8AC3E}">
        <p14:creationId xmlns:p14="http://schemas.microsoft.com/office/powerpoint/2010/main" val="55163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3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在线监测系统</a:t>
              </a: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970" y="1428894"/>
            <a:ext cx="5877253" cy="265026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739" y="2450800"/>
            <a:ext cx="5594638" cy="301005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184" y="3730738"/>
            <a:ext cx="5639090" cy="2876698"/>
          </a:xfrm>
          <a:prstGeom prst="rect">
            <a:avLst/>
          </a:prstGeom>
        </p:spPr>
      </p:pic>
    </p:spTree>
    <p:extLst>
      <p:ext uri="{BB962C8B-B14F-4D97-AF65-F5344CB8AC3E}">
        <p14:creationId xmlns:p14="http://schemas.microsoft.com/office/powerpoint/2010/main" val="1776600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系统架构</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2747145" y="1499191"/>
            <a:ext cx="6248000" cy="3423684"/>
          </a:xfrm>
          <a:prstGeom prst="rect">
            <a:avLst/>
          </a:prstGeom>
          <a:noFill/>
          <a:ln>
            <a:noFill/>
          </a:ln>
        </p:spPr>
      </p:pic>
      <p:sp>
        <p:nvSpPr>
          <p:cNvPr id="9" name="TextBox 8"/>
          <p:cNvSpPr txBox="1"/>
          <p:nvPr/>
        </p:nvSpPr>
        <p:spPr>
          <a:xfrm>
            <a:off x="995294" y="5382296"/>
            <a:ext cx="10317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indent="360000" algn="just" eaLnBrk="1" hangingPunct="1">
              <a:lnSpc>
                <a:spcPct val="150000"/>
              </a:lnSpc>
              <a:spcAft>
                <a:spcPts val="600"/>
              </a:spcAft>
              <a:defRPr sz="1400">
                <a:latin typeface="微软雅黑" pitchFamily="34" charset="-122"/>
                <a:ea typeface="微软雅黑" panose="020B0503020204020204" pitchFamily="34" charset="-122"/>
                <a:cs typeface="思源黑体"/>
              </a:defRPr>
            </a:lvl1pPr>
            <a:lvl2pPr marL="742950" indent="-285750" eaLnBrk="0" hangingPunct="0">
              <a:defRPr>
                <a:latin typeface="微软雅黑" pitchFamily="34" charset="-122"/>
              </a:defRPr>
            </a:lvl2pPr>
            <a:lvl3pPr marL="1143000" indent="-228600" eaLnBrk="0" hangingPunct="0">
              <a:defRPr>
                <a:latin typeface="微软雅黑" pitchFamily="34" charset="-122"/>
              </a:defRPr>
            </a:lvl3pPr>
            <a:lvl4pPr marL="1600200" indent="-228600" eaLnBrk="0" hangingPunct="0">
              <a:defRPr>
                <a:latin typeface="微软雅黑" pitchFamily="34" charset="-122"/>
              </a:defRPr>
            </a:lvl4pPr>
            <a:lvl5pPr marL="2057400" indent="-228600" eaLnBrk="0" hangingPunct="0">
              <a:defRPr>
                <a:latin typeface="微软雅黑" pitchFamily="34" charset="-122"/>
              </a:defRPr>
            </a:lvl5pPr>
            <a:lvl6pPr marL="2514600" indent="-228600" defTabSz="457200" eaLnBrk="0" fontAlgn="base" hangingPunct="0">
              <a:spcBef>
                <a:spcPct val="0"/>
              </a:spcBef>
              <a:spcAft>
                <a:spcPct val="0"/>
              </a:spcAft>
              <a:defRPr>
                <a:latin typeface="微软雅黑" pitchFamily="34" charset="-122"/>
              </a:defRPr>
            </a:lvl6pPr>
            <a:lvl7pPr marL="2971800" indent="-228600" defTabSz="457200" eaLnBrk="0" fontAlgn="base" hangingPunct="0">
              <a:spcBef>
                <a:spcPct val="0"/>
              </a:spcBef>
              <a:spcAft>
                <a:spcPct val="0"/>
              </a:spcAft>
              <a:defRPr>
                <a:latin typeface="微软雅黑" pitchFamily="34" charset="-122"/>
              </a:defRPr>
            </a:lvl7pPr>
            <a:lvl8pPr marL="3429000" indent="-228600" defTabSz="457200" eaLnBrk="0" fontAlgn="base" hangingPunct="0">
              <a:spcBef>
                <a:spcPct val="0"/>
              </a:spcBef>
              <a:spcAft>
                <a:spcPct val="0"/>
              </a:spcAft>
              <a:defRPr>
                <a:latin typeface="微软雅黑" pitchFamily="34" charset="-122"/>
              </a:defRPr>
            </a:lvl8pPr>
            <a:lvl9pPr marL="3886200" indent="-228600" defTabSz="457200" eaLnBrk="0" fontAlgn="base" hangingPunct="0">
              <a:spcBef>
                <a:spcPct val="0"/>
              </a:spcBef>
              <a:spcAft>
                <a:spcPct val="0"/>
              </a:spcAft>
              <a:defRPr>
                <a:latin typeface="微软雅黑" pitchFamily="34" charset="-122"/>
              </a:defRPr>
            </a:lvl9pPr>
          </a:lstStyle>
          <a:p>
            <a:r>
              <a:rPr lang="zh-CN" altLang="en-US" dirty="0"/>
              <a:t>能耗在线监测系统集云计算、大数据、人工智能、物联网、边缘计算、互联网等技术于一体。总体架构分为五层：传感器层、智能仪表层</a:t>
            </a:r>
            <a:r>
              <a:rPr lang="en-US" altLang="zh-CN" dirty="0"/>
              <a:t>/DCS/PLC</a:t>
            </a:r>
            <a:r>
              <a:rPr lang="zh-CN" altLang="en-US" dirty="0"/>
              <a:t>、智慧网关层、通讯网络层和</a:t>
            </a:r>
            <a:r>
              <a:rPr lang="en-US" altLang="zh-CN" dirty="0"/>
              <a:t>OSS</a:t>
            </a:r>
            <a:r>
              <a:rPr lang="zh-CN" altLang="en-US" dirty="0"/>
              <a:t>云平台。</a:t>
            </a:r>
          </a:p>
        </p:txBody>
      </p:sp>
    </p:spTree>
    <p:extLst>
      <p:ext uri="{BB962C8B-B14F-4D97-AF65-F5344CB8AC3E}">
        <p14:creationId xmlns:p14="http://schemas.microsoft.com/office/powerpoint/2010/main" val="2344862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系统特点</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98239"/>
            <a:ext cx="10317748"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indent="360000" algn="just" eaLnBrk="1" hangingPunct="1">
              <a:lnSpc>
                <a:spcPct val="150000"/>
              </a:lnSpc>
              <a:spcAft>
                <a:spcPts val="600"/>
              </a:spcAft>
              <a:defRPr sz="1400">
                <a:latin typeface="微软雅黑" pitchFamily="34" charset="-122"/>
                <a:ea typeface="微软雅黑" panose="020B0503020204020204" pitchFamily="34" charset="-122"/>
                <a:cs typeface="思源黑体"/>
              </a:defRPr>
            </a:lvl1pPr>
            <a:lvl2pPr marL="742950" indent="-285750" eaLnBrk="0" hangingPunct="0">
              <a:defRPr>
                <a:latin typeface="微软雅黑" pitchFamily="34" charset="-122"/>
              </a:defRPr>
            </a:lvl2pPr>
            <a:lvl3pPr marL="1143000" indent="-228600" eaLnBrk="0" hangingPunct="0">
              <a:defRPr>
                <a:latin typeface="微软雅黑" pitchFamily="34" charset="-122"/>
              </a:defRPr>
            </a:lvl3pPr>
            <a:lvl4pPr marL="1600200" indent="-228600" eaLnBrk="0" hangingPunct="0">
              <a:defRPr>
                <a:latin typeface="微软雅黑" pitchFamily="34" charset="-122"/>
              </a:defRPr>
            </a:lvl4pPr>
            <a:lvl5pPr marL="2057400" indent="-228600" eaLnBrk="0" hangingPunct="0">
              <a:defRPr>
                <a:latin typeface="微软雅黑" pitchFamily="34" charset="-122"/>
              </a:defRPr>
            </a:lvl5pPr>
            <a:lvl6pPr marL="2514600" indent="-228600" defTabSz="457200" eaLnBrk="0" fontAlgn="base" hangingPunct="0">
              <a:spcBef>
                <a:spcPct val="0"/>
              </a:spcBef>
              <a:spcAft>
                <a:spcPct val="0"/>
              </a:spcAft>
              <a:defRPr>
                <a:latin typeface="微软雅黑" pitchFamily="34" charset="-122"/>
              </a:defRPr>
            </a:lvl6pPr>
            <a:lvl7pPr marL="2971800" indent="-228600" defTabSz="457200" eaLnBrk="0" fontAlgn="base" hangingPunct="0">
              <a:spcBef>
                <a:spcPct val="0"/>
              </a:spcBef>
              <a:spcAft>
                <a:spcPct val="0"/>
              </a:spcAft>
              <a:defRPr>
                <a:latin typeface="微软雅黑" pitchFamily="34" charset="-122"/>
              </a:defRPr>
            </a:lvl7pPr>
            <a:lvl8pPr marL="3429000" indent="-228600" defTabSz="457200" eaLnBrk="0" fontAlgn="base" hangingPunct="0">
              <a:spcBef>
                <a:spcPct val="0"/>
              </a:spcBef>
              <a:spcAft>
                <a:spcPct val="0"/>
              </a:spcAft>
              <a:defRPr>
                <a:latin typeface="微软雅黑" pitchFamily="34" charset="-122"/>
              </a:defRPr>
            </a:lvl8pPr>
            <a:lvl9pPr marL="3886200" indent="-228600" defTabSz="457200" eaLnBrk="0" fontAlgn="base" hangingPunct="0">
              <a:spcBef>
                <a:spcPct val="0"/>
              </a:spcBef>
              <a:spcAft>
                <a:spcPct val="0"/>
              </a:spcAft>
              <a:defRPr>
                <a:latin typeface="微软雅黑" pitchFamily="34" charset="-122"/>
              </a:defRPr>
            </a:lvl9pPr>
          </a:lstStyle>
          <a:p>
            <a:r>
              <a:rPr lang="en-US" altLang="zh-CN" dirty="0" smtClean="0"/>
              <a:t>1. </a:t>
            </a:r>
            <a:r>
              <a:rPr lang="zh-CN" altLang="en-US" dirty="0"/>
              <a:t>监测</a:t>
            </a:r>
            <a:r>
              <a:rPr lang="zh-CN" altLang="en-US" dirty="0" smtClean="0"/>
              <a:t>种类</a:t>
            </a:r>
            <a:endParaRPr lang="en-US" altLang="zh-CN" dirty="0" smtClean="0"/>
          </a:p>
          <a:p>
            <a:r>
              <a:rPr lang="zh-CN" altLang="en-US" dirty="0" smtClean="0"/>
              <a:t>能耗在线监测系统实现</a:t>
            </a:r>
            <a:r>
              <a:rPr lang="zh-CN" altLang="en-US" dirty="0"/>
              <a:t>了对电类、液态类、气态类、冷热类、固态粉沫颗粒类五种形态类物质的信息的全覆盖管理，满足企业生产管理全方面、全过程的需求</a:t>
            </a:r>
            <a:r>
              <a:rPr lang="zh-CN" altLang="en-US" dirty="0" smtClean="0"/>
              <a:t>。</a:t>
            </a:r>
            <a:endParaRPr lang="en-US" altLang="zh-CN" dirty="0" smtClean="0"/>
          </a:p>
          <a:p>
            <a:r>
              <a:rPr lang="en-US" altLang="zh-CN" dirty="0" smtClean="0"/>
              <a:t>2. </a:t>
            </a:r>
            <a:r>
              <a:rPr lang="zh-CN" altLang="en-US" dirty="0" smtClean="0"/>
              <a:t>开放性</a:t>
            </a:r>
            <a:endParaRPr lang="en-US" altLang="zh-CN" dirty="0" smtClean="0"/>
          </a:p>
          <a:p>
            <a:r>
              <a:rPr lang="zh-CN" altLang="en-US" dirty="0" smtClean="0"/>
              <a:t>能耗在线监测系统严格按照国家、国际标准</a:t>
            </a:r>
            <a:r>
              <a:rPr lang="zh-CN" altLang="en-US" dirty="0"/>
              <a:t>进行设计，并遵循国内外有关的规范要求</a:t>
            </a:r>
            <a:r>
              <a:rPr lang="zh-CN" altLang="en-US" dirty="0" smtClean="0"/>
              <a:t>。具有</a:t>
            </a:r>
            <a:r>
              <a:rPr lang="zh-CN" altLang="en-US" dirty="0"/>
              <a:t>非常强</a:t>
            </a:r>
            <a:r>
              <a:rPr lang="zh-CN" altLang="en-US" dirty="0" smtClean="0"/>
              <a:t>的开放性</a:t>
            </a:r>
            <a:r>
              <a:rPr lang="zh-CN" altLang="en-US" dirty="0"/>
              <a:t>和兼容性</a:t>
            </a:r>
            <a:r>
              <a:rPr lang="zh-CN" altLang="en-US" dirty="0" smtClean="0"/>
              <a:t>，支持</a:t>
            </a:r>
            <a:r>
              <a:rPr lang="zh-CN" altLang="en-US" dirty="0"/>
              <a:t>各种仪表的通讯接口（</a:t>
            </a:r>
            <a:r>
              <a:rPr lang="en-US" altLang="zh-CN" dirty="0"/>
              <a:t>CAN</a:t>
            </a:r>
            <a:r>
              <a:rPr lang="zh-CN" altLang="en-US" dirty="0"/>
              <a:t>、</a:t>
            </a:r>
            <a:r>
              <a:rPr lang="en-US" altLang="zh-CN" dirty="0"/>
              <a:t>RS485</a:t>
            </a:r>
            <a:r>
              <a:rPr lang="zh-CN" altLang="en-US" dirty="0"/>
              <a:t>、以太网、</a:t>
            </a:r>
            <a:r>
              <a:rPr lang="en-US" altLang="zh-CN" dirty="0"/>
              <a:t>MBUS</a:t>
            </a:r>
            <a:r>
              <a:rPr lang="zh-CN" altLang="en-US" dirty="0"/>
              <a:t>、</a:t>
            </a:r>
            <a:r>
              <a:rPr lang="en-US" altLang="zh-CN" dirty="0"/>
              <a:t>LORA</a:t>
            </a:r>
            <a:r>
              <a:rPr lang="zh-CN" altLang="en-US" dirty="0"/>
              <a:t>、载波等</a:t>
            </a:r>
            <a:r>
              <a:rPr lang="zh-CN" altLang="en-US" dirty="0" smtClean="0"/>
              <a:t>），还可以和国内外</a:t>
            </a:r>
            <a:r>
              <a:rPr lang="zh-CN" altLang="en-US" dirty="0"/>
              <a:t>的</a:t>
            </a:r>
            <a:r>
              <a:rPr lang="en-US" altLang="zh-CN" dirty="0" smtClean="0"/>
              <a:t>DCS</a:t>
            </a:r>
            <a:r>
              <a:rPr lang="zh-CN" altLang="en-US" dirty="0" smtClean="0"/>
              <a:t>、</a:t>
            </a:r>
            <a:r>
              <a:rPr lang="en-US" altLang="zh-CN" dirty="0" smtClean="0"/>
              <a:t>PLC</a:t>
            </a:r>
            <a:r>
              <a:rPr lang="zh-CN" altLang="en-US" dirty="0"/>
              <a:t>系统实现数据交互与</a:t>
            </a:r>
            <a:r>
              <a:rPr lang="zh-CN" altLang="en-US" dirty="0" smtClean="0"/>
              <a:t>共享；同时，也满足与</a:t>
            </a:r>
            <a:r>
              <a:rPr lang="en-US" altLang="zh-CN" dirty="0" smtClean="0"/>
              <a:t>MES</a:t>
            </a:r>
            <a:r>
              <a:rPr lang="zh-CN" altLang="en-US" dirty="0"/>
              <a:t>系统、</a:t>
            </a:r>
            <a:r>
              <a:rPr lang="en-US" altLang="zh-CN" dirty="0"/>
              <a:t>ERP</a:t>
            </a:r>
            <a:r>
              <a:rPr lang="zh-CN" altLang="en-US" dirty="0"/>
              <a:t>系统等实现有机</a:t>
            </a:r>
            <a:r>
              <a:rPr lang="zh-CN" altLang="en-US" dirty="0" smtClean="0"/>
              <a:t>融合。</a:t>
            </a:r>
            <a:endParaRPr lang="en-US" altLang="zh-CN" dirty="0" smtClean="0"/>
          </a:p>
          <a:p>
            <a:r>
              <a:rPr lang="en-US" altLang="zh-CN" dirty="0" smtClean="0"/>
              <a:t>3. </a:t>
            </a:r>
            <a:r>
              <a:rPr lang="zh-CN" altLang="en-US" dirty="0" smtClean="0"/>
              <a:t>智能化</a:t>
            </a:r>
            <a:endParaRPr lang="en-US" altLang="zh-CN" dirty="0" smtClean="0"/>
          </a:p>
          <a:p>
            <a:r>
              <a:rPr lang="zh-CN" altLang="en-US" dirty="0" smtClean="0"/>
              <a:t>能耗在线监测系统通过智能化</a:t>
            </a:r>
            <a:r>
              <a:rPr lang="zh-CN" altLang="en-US" dirty="0"/>
              <a:t>分析，给出安全预警、智能控制、预防性维修与维护、绩效分析、工艺优化、先进控制、全局优化等的决策依据，为企业建设数字化、智能化工厂奠定坚实的基础</a:t>
            </a:r>
            <a:r>
              <a:rPr lang="zh-CN" altLang="en-US" dirty="0" smtClean="0"/>
              <a:t>。</a:t>
            </a:r>
            <a:endParaRPr lang="en-US" altLang="zh-CN" dirty="0" smtClean="0"/>
          </a:p>
          <a:p>
            <a:r>
              <a:rPr lang="en-US" altLang="zh-CN" dirty="0" smtClean="0"/>
              <a:t>4. </a:t>
            </a:r>
            <a:r>
              <a:rPr lang="zh-CN" altLang="en-US" dirty="0" smtClean="0"/>
              <a:t>扩展性</a:t>
            </a:r>
            <a:endParaRPr lang="en-US" altLang="zh-CN" dirty="0" smtClean="0"/>
          </a:p>
          <a:p>
            <a:r>
              <a:rPr lang="zh-CN" altLang="en-US" dirty="0"/>
              <a:t>能耗在线监测</a:t>
            </a:r>
            <a:r>
              <a:rPr lang="zh-CN" altLang="en-US" dirty="0" smtClean="0"/>
              <a:t>系统考虑</a:t>
            </a:r>
            <a:r>
              <a:rPr lang="zh-CN" altLang="en-US" dirty="0"/>
              <a:t>了</a:t>
            </a:r>
            <a:r>
              <a:rPr lang="zh-CN" altLang="en-US" dirty="0" smtClean="0"/>
              <a:t>未来发展需要</a:t>
            </a:r>
            <a:r>
              <a:rPr lang="zh-CN" altLang="en-US" dirty="0"/>
              <a:t>，留有充分的扩充余地，方便地实现系统的平滑扩展和升级。</a:t>
            </a:r>
          </a:p>
        </p:txBody>
      </p:sp>
    </p:spTree>
    <p:extLst>
      <p:ext uri="{BB962C8B-B14F-4D97-AF65-F5344CB8AC3E}">
        <p14:creationId xmlns:p14="http://schemas.microsoft.com/office/powerpoint/2010/main" val="365914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系统特点</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508447"/>
            <a:ext cx="1031774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indent="360000" algn="just" eaLnBrk="1" hangingPunct="1">
              <a:lnSpc>
                <a:spcPct val="150000"/>
              </a:lnSpc>
              <a:spcAft>
                <a:spcPts val="600"/>
              </a:spcAft>
              <a:defRPr sz="1400">
                <a:latin typeface="微软雅黑" pitchFamily="34" charset="-122"/>
                <a:ea typeface="微软雅黑" panose="020B0503020204020204" pitchFamily="34" charset="-122"/>
                <a:cs typeface="思源黑体"/>
              </a:defRPr>
            </a:lvl1pPr>
            <a:lvl2pPr marL="742950" indent="-285750" eaLnBrk="0" hangingPunct="0">
              <a:defRPr>
                <a:latin typeface="微软雅黑" pitchFamily="34" charset="-122"/>
              </a:defRPr>
            </a:lvl2pPr>
            <a:lvl3pPr marL="1143000" indent="-228600" eaLnBrk="0" hangingPunct="0">
              <a:defRPr>
                <a:latin typeface="微软雅黑" pitchFamily="34" charset="-122"/>
              </a:defRPr>
            </a:lvl3pPr>
            <a:lvl4pPr marL="1600200" indent="-228600" eaLnBrk="0" hangingPunct="0">
              <a:defRPr>
                <a:latin typeface="微软雅黑" pitchFamily="34" charset="-122"/>
              </a:defRPr>
            </a:lvl4pPr>
            <a:lvl5pPr marL="2057400" indent="-228600" eaLnBrk="0" hangingPunct="0">
              <a:defRPr>
                <a:latin typeface="微软雅黑" pitchFamily="34" charset="-122"/>
              </a:defRPr>
            </a:lvl5pPr>
            <a:lvl6pPr marL="2514600" indent="-228600" defTabSz="457200" eaLnBrk="0" fontAlgn="base" hangingPunct="0">
              <a:spcBef>
                <a:spcPct val="0"/>
              </a:spcBef>
              <a:spcAft>
                <a:spcPct val="0"/>
              </a:spcAft>
              <a:defRPr>
                <a:latin typeface="微软雅黑" pitchFamily="34" charset="-122"/>
              </a:defRPr>
            </a:lvl6pPr>
            <a:lvl7pPr marL="2971800" indent="-228600" defTabSz="457200" eaLnBrk="0" fontAlgn="base" hangingPunct="0">
              <a:spcBef>
                <a:spcPct val="0"/>
              </a:spcBef>
              <a:spcAft>
                <a:spcPct val="0"/>
              </a:spcAft>
              <a:defRPr>
                <a:latin typeface="微软雅黑" pitchFamily="34" charset="-122"/>
              </a:defRPr>
            </a:lvl7pPr>
            <a:lvl8pPr marL="3429000" indent="-228600" defTabSz="457200" eaLnBrk="0" fontAlgn="base" hangingPunct="0">
              <a:spcBef>
                <a:spcPct val="0"/>
              </a:spcBef>
              <a:spcAft>
                <a:spcPct val="0"/>
              </a:spcAft>
              <a:defRPr>
                <a:latin typeface="微软雅黑" pitchFamily="34" charset="-122"/>
              </a:defRPr>
            </a:lvl8pPr>
            <a:lvl9pPr marL="3886200" indent="-228600" defTabSz="457200" eaLnBrk="0" fontAlgn="base" hangingPunct="0">
              <a:spcBef>
                <a:spcPct val="0"/>
              </a:spcBef>
              <a:spcAft>
                <a:spcPct val="0"/>
              </a:spcAft>
              <a:defRPr>
                <a:latin typeface="微软雅黑" pitchFamily="34" charset="-122"/>
              </a:defRPr>
            </a:lvl9pPr>
          </a:lstStyle>
          <a:p>
            <a:r>
              <a:rPr lang="en-US" altLang="zh-CN" dirty="0"/>
              <a:t>5</a:t>
            </a:r>
            <a:r>
              <a:rPr lang="en-US" altLang="zh-CN" dirty="0" smtClean="0"/>
              <a:t>. </a:t>
            </a:r>
            <a:r>
              <a:rPr lang="zh-CN" altLang="en-US" dirty="0" smtClean="0"/>
              <a:t>易用性</a:t>
            </a:r>
            <a:endParaRPr lang="en-US" altLang="zh-CN" dirty="0" smtClean="0"/>
          </a:p>
          <a:p>
            <a:r>
              <a:rPr lang="zh-CN" altLang="en-US" dirty="0" smtClean="0"/>
              <a:t>能耗在线</a:t>
            </a:r>
            <a:r>
              <a:rPr lang="zh-CN" altLang="en-US" dirty="0"/>
              <a:t>监测</a:t>
            </a:r>
            <a:r>
              <a:rPr lang="zh-CN" altLang="en-US" dirty="0" smtClean="0"/>
              <a:t>系统注重</a:t>
            </a:r>
            <a:r>
              <a:rPr lang="zh-CN" altLang="en-US" dirty="0"/>
              <a:t>易用性，要求系统参数配置少，</a:t>
            </a:r>
            <a:r>
              <a:rPr lang="zh-CN" altLang="en-US" dirty="0" smtClean="0"/>
              <a:t>调整快，</a:t>
            </a:r>
            <a:r>
              <a:rPr lang="zh-CN" altLang="en-US" dirty="0"/>
              <a:t>管理</a:t>
            </a:r>
            <a:r>
              <a:rPr lang="zh-CN" altLang="en-US" dirty="0" smtClean="0"/>
              <a:t>方便；自动化</a:t>
            </a:r>
            <a:r>
              <a:rPr lang="zh-CN" altLang="en-US" dirty="0"/>
              <a:t>程度高，使用方便，操作</a:t>
            </a:r>
            <a:r>
              <a:rPr lang="zh-CN" altLang="en-US" dirty="0" smtClean="0"/>
              <a:t>简单。</a:t>
            </a:r>
            <a:endParaRPr lang="en-US" altLang="zh-CN" dirty="0" smtClean="0"/>
          </a:p>
          <a:p>
            <a:r>
              <a:rPr lang="en-US" altLang="zh-CN" dirty="0" smtClean="0"/>
              <a:t>6. </a:t>
            </a:r>
            <a:r>
              <a:rPr lang="zh-CN" altLang="en-US" dirty="0" smtClean="0"/>
              <a:t>可靠性</a:t>
            </a:r>
            <a:endParaRPr lang="en-US" altLang="zh-CN" dirty="0" smtClean="0"/>
          </a:p>
          <a:p>
            <a:r>
              <a:rPr lang="zh-CN" altLang="en-US" dirty="0" smtClean="0"/>
              <a:t>能耗</a:t>
            </a:r>
            <a:r>
              <a:rPr lang="zh-CN" altLang="en-US" dirty="0"/>
              <a:t>在线</a:t>
            </a:r>
            <a:r>
              <a:rPr lang="zh-CN" altLang="en-US" dirty="0" smtClean="0"/>
              <a:t>监测系统注重</a:t>
            </a:r>
            <a:r>
              <a:rPr lang="zh-CN" altLang="en-US" dirty="0"/>
              <a:t>可靠性</a:t>
            </a:r>
            <a:r>
              <a:rPr lang="zh-CN" altLang="en-US" dirty="0" smtClean="0"/>
              <a:t>，保证</a:t>
            </a:r>
            <a:r>
              <a:rPr lang="en-US" altLang="zh-CN" dirty="0"/>
              <a:t>7*24</a:t>
            </a:r>
            <a:r>
              <a:rPr lang="zh-CN" altLang="en-US" dirty="0"/>
              <a:t>小时不间断地稳定可靠运行，适应工作环境能力强，故障率低，维护维修方便</a:t>
            </a:r>
            <a:r>
              <a:rPr lang="zh-CN" altLang="en-US" dirty="0" smtClean="0"/>
              <a:t>。</a:t>
            </a:r>
            <a:endParaRPr lang="en-US" altLang="zh-CN" dirty="0" smtClean="0"/>
          </a:p>
          <a:p>
            <a:r>
              <a:rPr lang="en-US" altLang="zh-CN" dirty="0" smtClean="0"/>
              <a:t>7. </a:t>
            </a:r>
            <a:r>
              <a:rPr lang="zh-CN" altLang="en-US" dirty="0" smtClean="0"/>
              <a:t>安全性</a:t>
            </a:r>
            <a:endParaRPr lang="en-US" altLang="zh-CN" dirty="0" smtClean="0"/>
          </a:p>
          <a:p>
            <a:r>
              <a:rPr lang="zh-CN" altLang="en-US" dirty="0" smtClean="0"/>
              <a:t>能耗</a:t>
            </a:r>
            <a:r>
              <a:rPr lang="zh-CN" altLang="en-US" dirty="0"/>
              <a:t>在线监测</a:t>
            </a:r>
            <a:r>
              <a:rPr lang="zh-CN" altLang="en-US" dirty="0" smtClean="0"/>
              <a:t>系统具有</a:t>
            </a:r>
            <a:r>
              <a:rPr lang="zh-CN" altLang="en-US" dirty="0"/>
              <a:t>高度的安全保障特性</a:t>
            </a:r>
            <a:r>
              <a:rPr lang="zh-CN" altLang="en-US" dirty="0" smtClean="0"/>
              <a:t>，系统</a:t>
            </a:r>
            <a:r>
              <a:rPr lang="zh-CN" altLang="en-US" dirty="0"/>
              <a:t>在各环节提供安全措施</a:t>
            </a:r>
            <a:r>
              <a:rPr lang="zh-CN" altLang="en-US" dirty="0" smtClean="0"/>
              <a:t>，多层次</a:t>
            </a:r>
            <a:r>
              <a:rPr lang="zh-CN" altLang="en-US" dirty="0"/>
              <a:t>确保</a:t>
            </a:r>
            <a:r>
              <a:rPr lang="zh-CN" altLang="en-US" dirty="0" smtClean="0"/>
              <a:t>系统安全。</a:t>
            </a:r>
            <a:endParaRPr lang="en-US" altLang="zh-CN" dirty="0" smtClean="0"/>
          </a:p>
          <a:p>
            <a:r>
              <a:rPr lang="en-US" altLang="zh-CN" dirty="0" smtClean="0"/>
              <a:t>8. </a:t>
            </a:r>
            <a:r>
              <a:rPr lang="zh-CN" altLang="en-US" dirty="0" smtClean="0"/>
              <a:t>维护性</a:t>
            </a:r>
            <a:endParaRPr lang="en-US" altLang="zh-CN" dirty="0" smtClean="0"/>
          </a:p>
          <a:p>
            <a:r>
              <a:rPr lang="zh-CN" altLang="en-US" dirty="0" smtClean="0"/>
              <a:t>能耗在线监测系统采用模块化设计、分布式运行的原则进行建设，具备良好的故障分析和定位处理能力。</a:t>
            </a:r>
            <a:endParaRPr lang="en-US" altLang="zh-CN" dirty="0" smtClean="0"/>
          </a:p>
          <a:p>
            <a:r>
              <a:rPr lang="en-US" altLang="zh-CN" dirty="0" smtClean="0"/>
              <a:t>9. </a:t>
            </a:r>
            <a:r>
              <a:rPr lang="zh-CN" altLang="en-US" dirty="0"/>
              <a:t>直观</a:t>
            </a:r>
            <a:r>
              <a:rPr lang="zh-CN" altLang="en-US" dirty="0" smtClean="0"/>
              <a:t>性</a:t>
            </a:r>
            <a:endParaRPr lang="en-US" altLang="zh-CN" dirty="0" smtClean="0"/>
          </a:p>
          <a:p>
            <a:r>
              <a:rPr lang="zh-CN" altLang="en-US" dirty="0"/>
              <a:t>能耗在线监测系统从企业实际</a:t>
            </a:r>
            <a:r>
              <a:rPr lang="zh-CN" altLang="en-US" dirty="0" smtClean="0"/>
              <a:t>需求出发</a:t>
            </a:r>
            <a:r>
              <a:rPr lang="zh-CN" altLang="en-US" dirty="0"/>
              <a:t>，满足实际业务</a:t>
            </a:r>
            <a:r>
              <a:rPr lang="zh-CN" altLang="en-US" dirty="0" smtClean="0"/>
              <a:t>需要</a:t>
            </a:r>
            <a:r>
              <a:rPr lang="zh-CN" altLang="en-US" dirty="0" smtClean="0"/>
              <a:t>，采用大屏展示的方式体现</a:t>
            </a:r>
            <a:r>
              <a:rPr lang="zh-CN" altLang="en-US" dirty="0"/>
              <a:t>整个企业能耗监控覆盖面、综合</a:t>
            </a:r>
            <a:r>
              <a:rPr lang="zh-CN" altLang="en-US" dirty="0" smtClean="0"/>
              <a:t>能耗、</a:t>
            </a:r>
            <a:r>
              <a:rPr lang="zh-CN" altLang="en-US" dirty="0"/>
              <a:t>能耗</a:t>
            </a:r>
            <a:r>
              <a:rPr lang="zh-CN" altLang="en-US" dirty="0" smtClean="0"/>
              <a:t>对比、能耗</a:t>
            </a:r>
            <a:r>
              <a:rPr lang="zh-CN" altLang="en-US" dirty="0"/>
              <a:t>分析</a:t>
            </a:r>
            <a:r>
              <a:rPr lang="zh-CN" altLang="en-US" dirty="0" smtClean="0"/>
              <a:t>、</a:t>
            </a:r>
            <a:r>
              <a:rPr lang="zh-CN" altLang="en-US" dirty="0"/>
              <a:t>无功补偿、区域报警、碳排放分析</a:t>
            </a:r>
            <a:r>
              <a:rPr lang="zh-CN" altLang="en-US" dirty="0" smtClean="0"/>
              <a:t>等。</a:t>
            </a:r>
            <a:endParaRPr lang="zh-CN" altLang="en-US" dirty="0"/>
          </a:p>
        </p:txBody>
      </p:sp>
    </p:spTree>
    <p:extLst>
      <p:ext uri="{BB962C8B-B14F-4D97-AF65-F5344CB8AC3E}">
        <p14:creationId xmlns:p14="http://schemas.microsoft.com/office/powerpoint/2010/main" val="311420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 y="0"/>
            <a:ext cx="12192000" cy="6858000"/>
          </a:xfrm>
          <a:prstGeom prst="rect">
            <a:avLst/>
          </a:prstGeom>
          <a:blipFill dpi="0" rotWithShape="1">
            <a:blip r:embed="rId3"/>
            <a:srcRect/>
            <a:stretch>
              <a:fillRect l="-58728" r="-1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流程图: 过程 5"/>
          <p:cNvSpPr/>
          <p:nvPr/>
        </p:nvSpPr>
        <p:spPr>
          <a:xfrm>
            <a:off x="0" y="0"/>
            <a:ext cx="9218613" cy="68580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59 w 10000"/>
              <a:gd name="connsiteY3" fmla="*/ 10000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3359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321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3210" y="10000"/>
                </a:lnTo>
                <a:lnTo>
                  <a:pt x="0" y="10000"/>
                </a:lnTo>
                <a:lnTo>
                  <a:pt x="0" y="0"/>
                </a:lnTo>
                <a:close/>
              </a:path>
            </a:pathLst>
          </a:custGeom>
          <a:gradFill>
            <a:gsLst>
              <a:gs pos="0">
                <a:srgbClr val="00A1E2"/>
              </a:gs>
              <a:gs pos="96000">
                <a:srgbClr val="204DAF"/>
              </a:gs>
            </a:gsLst>
            <a:lin ang="4200000" scaled="0"/>
          </a:gradFill>
          <a:ln>
            <a:noFill/>
          </a:ln>
          <a:effectLst>
            <a:outerShdw blurRad="508000" dist="254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圆角矩形 37"/>
          <p:cNvSpPr/>
          <p:nvPr/>
        </p:nvSpPr>
        <p:spPr>
          <a:xfrm rot="2710618">
            <a:off x="-259557" y="-3461544"/>
            <a:ext cx="3916363" cy="7858126"/>
          </a:xfrm>
          <a:prstGeom prst="roundRect">
            <a:avLst>
              <a:gd name="adj" fmla="val 27843"/>
            </a:avLst>
          </a:prstGeom>
          <a:solidFill>
            <a:schemeClr val="bg1"/>
          </a:solidFill>
          <a:ln>
            <a:noFill/>
          </a:ln>
          <a:effectLst>
            <a:outerShdw blurRad="508000" dist="254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圆角矩形 3"/>
          <p:cNvSpPr/>
          <p:nvPr/>
        </p:nvSpPr>
        <p:spPr>
          <a:xfrm rot="2710618">
            <a:off x="5806282" y="-919957"/>
            <a:ext cx="7702550" cy="10120313"/>
          </a:xfrm>
          <a:prstGeom prst="roundRect">
            <a:avLst>
              <a:gd name="adj" fmla="val 14572"/>
            </a:avLst>
          </a:prstGeom>
          <a:solidFill>
            <a:schemeClr val="bg1"/>
          </a:solidFill>
          <a:ln>
            <a:noFill/>
          </a:ln>
          <a:effectLst>
            <a:outerShdw blurRad="508000" dist="254000" dir="13500000" algn="b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b="1" dirty="0">
              <a:latin typeface="思源黑体" panose="020B0500000000000000" pitchFamily="34" charset="-122"/>
              <a:ea typeface="思源黑体" panose="020B0500000000000000" pitchFamily="34" charset="-122"/>
            </a:endParaRPr>
          </a:p>
        </p:txBody>
      </p:sp>
      <p:sp>
        <p:nvSpPr>
          <p:cNvPr id="63" name="文本框 62"/>
          <p:cNvSpPr txBox="1"/>
          <p:nvPr/>
        </p:nvSpPr>
        <p:spPr>
          <a:xfrm rot="18900000">
            <a:off x="877776" y="763400"/>
            <a:ext cx="2562072" cy="972574"/>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dist">
              <a:lnSpc>
                <a:spcPct val="130000"/>
              </a:lnSpc>
            </a:pPr>
            <a:r>
              <a:rPr lang="zh-CN" altLang="en-US" sz="4400" dirty="0" smtClean="0">
                <a:solidFill>
                  <a:srgbClr val="282B3E"/>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目录</a:t>
            </a:r>
            <a:endParaRPr lang="zh-CN" altLang="en-US" sz="4400" dirty="0">
              <a:solidFill>
                <a:srgbClr val="282B3E"/>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80" name="组合 79"/>
          <p:cNvGrpSpPr>
            <a:grpSpLocks/>
          </p:cNvGrpSpPr>
          <p:nvPr/>
        </p:nvGrpSpPr>
        <p:grpSpPr bwMode="auto">
          <a:xfrm>
            <a:off x="7959542" y="1008297"/>
            <a:ext cx="3119831" cy="539509"/>
            <a:chOff x="7372268" y="2319747"/>
            <a:chExt cx="3637168" cy="628622"/>
          </a:xfrm>
        </p:grpSpPr>
        <p:sp>
          <p:nvSpPr>
            <p:cNvPr id="81" name="椭圆 80"/>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01</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82" name="文本框 60"/>
            <p:cNvSpPr txBox="1"/>
            <p:nvPr/>
          </p:nvSpPr>
          <p:spPr bwMode="auto">
            <a:xfrm>
              <a:off x="8294977" y="2319747"/>
              <a:ext cx="2714459" cy="6124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公司概况</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83" name="组合 82"/>
          <p:cNvGrpSpPr>
            <a:grpSpLocks/>
          </p:cNvGrpSpPr>
          <p:nvPr/>
        </p:nvGrpSpPr>
        <p:grpSpPr bwMode="auto">
          <a:xfrm>
            <a:off x="7959542" y="1920514"/>
            <a:ext cx="3119831" cy="539509"/>
            <a:chOff x="7372268" y="2319747"/>
            <a:chExt cx="3637168" cy="628622"/>
          </a:xfrm>
        </p:grpSpPr>
        <p:sp>
          <p:nvSpPr>
            <p:cNvPr id="84" name="椭圆 83"/>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smtClean="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02</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85" name="文本框 60"/>
            <p:cNvSpPr txBox="1"/>
            <p:nvPr/>
          </p:nvSpPr>
          <p:spPr bwMode="auto">
            <a:xfrm>
              <a:off x="8294977" y="2319747"/>
              <a:ext cx="2714459" cy="6124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企业文化</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86" name="组合 85"/>
          <p:cNvGrpSpPr>
            <a:grpSpLocks/>
          </p:cNvGrpSpPr>
          <p:nvPr/>
        </p:nvGrpSpPr>
        <p:grpSpPr bwMode="auto">
          <a:xfrm>
            <a:off x="7959542" y="2832731"/>
            <a:ext cx="3119831" cy="539509"/>
            <a:chOff x="7372268" y="2319747"/>
            <a:chExt cx="3637168" cy="628622"/>
          </a:xfrm>
        </p:grpSpPr>
        <p:sp>
          <p:nvSpPr>
            <p:cNvPr id="87" name="椭圆 86"/>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smtClean="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03</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88" name="文本框 60"/>
            <p:cNvSpPr txBox="1"/>
            <p:nvPr/>
          </p:nvSpPr>
          <p:spPr bwMode="auto">
            <a:xfrm>
              <a:off x="8294977" y="2319747"/>
              <a:ext cx="2714459" cy="6124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发展历程</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89" name="组合 88"/>
          <p:cNvGrpSpPr>
            <a:grpSpLocks/>
          </p:cNvGrpSpPr>
          <p:nvPr/>
        </p:nvGrpSpPr>
        <p:grpSpPr bwMode="auto">
          <a:xfrm>
            <a:off x="7959542" y="3744948"/>
            <a:ext cx="3119831" cy="572464"/>
            <a:chOff x="7372268" y="2319747"/>
            <a:chExt cx="3637168" cy="667020"/>
          </a:xfrm>
        </p:grpSpPr>
        <p:sp>
          <p:nvSpPr>
            <p:cNvPr id="90" name="椭圆 89"/>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smtClean="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04</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91" name="文本框 60"/>
            <p:cNvSpPr txBox="1"/>
            <p:nvPr/>
          </p:nvSpPr>
          <p:spPr bwMode="auto">
            <a:xfrm>
              <a:off x="8294977" y="2319747"/>
              <a:ext cx="2714459" cy="667020"/>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业务领域</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101" name="组合 100"/>
          <p:cNvGrpSpPr>
            <a:grpSpLocks/>
          </p:cNvGrpSpPr>
          <p:nvPr/>
        </p:nvGrpSpPr>
        <p:grpSpPr bwMode="auto">
          <a:xfrm>
            <a:off x="7959542" y="4690120"/>
            <a:ext cx="3119831" cy="539509"/>
            <a:chOff x="7372268" y="2319747"/>
            <a:chExt cx="3637168" cy="628622"/>
          </a:xfrm>
        </p:grpSpPr>
        <p:sp>
          <p:nvSpPr>
            <p:cNvPr id="102" name="椭圆 101"/>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smtClean="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05</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03" name="文本框 60"/>
            <p:cNvSpPr txBox="1"/>
            <p:nvPr/>
          </p:nvSpPr>
          <p:spPr bwMode="auto">
            <a:xfrm>
              <a:off x="8294977" y="2319747"/>
              <a:ext cx="2714459" cy="6124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解决方案</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22" name="组合 21"/>
          <p:cNvGrpSpPr>
            <a:grpSpLocks/>
          </p:cNvGrpSpPr>
          <p:nvPr/>
        </p:nvGrpSpPr>
        <p:grpSpPr bwMode="auto">
          <a:xfrm>
            <a:off x="7959542" y="5602337"/>
            <a:ext cx="3119831" cy="539509"/>
            <a:chOff x="7372268" y="2319747"/>
            <a:chExt cx="3637168" cy="628622"/>
          </a:xfrm>
        </p:grpSpPr>
        <p:sp>
          <p:nvSpPr>
            <p:cNvPr id="23" name="椭圆 22"/>
            <p:cNvSpPr/>
            <p:nvPr/>
          </p:nvSpPr>
          <p:spPr>
            <a:xfrm>
              <a:off x="7372268" y="2319748"/>
              <a:ext cx="657630" cy="628621"/>
            </a:xfrm>
            <a:prstGeom prst="ellipse">
              <a:avLst/>
            </a:prstGeom>
            <a:gradFill>
              <a:gsLst>
                <a:gs pos="0">
                  <a:srgbClr val="00A1E2"/>
                </a:gs>
                <a:gs pos="96000">
                  <a:srgbClr val="204DAF"/>
                </a:gs>
              </a:gsLst>
              <a:lin ang="42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b"/>
            <a:lstStyle/>
            <a:p>
              <a:pPr algn="ctr" fontAlgn="auto">
                <a:spcBef>
                  <a:spcPts val="600"/>
                </a:spcBef>
                <a:spcAft>
                  <a:spcPts val="0"/>
                </a:spcAft>
                <a:defRPr/>
              </a:pPr>
              <a:r>
                <a:rPr lang="en-US" altLang="zh-CN" sz="2400" dirty="0" smtClean="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06</a:t>
              </a:r>
              <a:endParaRPr lang="zh-CN" altLang="en-US" sz="2400" dirty="0">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24" name="文本框 60"/>
            <p:cNvSpPr txBox="1"/>
            <p:nvPr/>
          </p:nvSpPr>
          <p:spPr bwMode="auto">
            <a:xfrm>
              <a:off x="8294977" y="2319747"/>
              <a:ext cx="2714459" cy="6124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400" dirty="0" smtClean="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服务体系</a:t>
              </a:r>
              <a:endParaRPr lang="zh-CN" altLang="en-US" sz="2400" dirty="0">
                <a:solidFill>
                  <a:srgbClr val="40404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2" presetClass="entr" presetSubtype="8" fill="hold" grpId="0" nodeType="withEffect">
                                  <p:stCondLst>
                                    <p:cond delay="100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0-#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1+#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1+#ppt_w/2"/>
                                          </p:val>
                                        </p:tav>
                                        <p:tav tm="100000">
                                          <p:val>
                                            <p:strVal val="#ppt_x"/>
                                          </p:val>
                                        </p:tav>
                                      </p:tavLst>
                                    </p:anim>
                                    <p:anim calcmode="lin" valueType="num">
                                      <p:cBhvr additive="base">
                                        <p:cTn id="32" dur="500" fill="hold"/>
                                        <p:tgtEl>
                                          <p:spTgt spid="8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1+#ppt_w/2"/>
                                          </p:val>
                                        </p:tav>
                                        <p:tav tm="100000">
                                          <p:val>
                                            <p:strVal val="#ppt_x"/>
                                          </p:val>
                                        </p:tav>
                                      </p:tavLst>
                                    </p:anim>
                                    <p:anim calcmode="lin" valueType="num">
                                      <p:cBhvr additive="base">
                                        <p:cTn id="37" dur="500" fill="hold"/>
                                        <p:tgtEl>
                                          <p:spTgt spid="8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1+#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additive="base">
                                        <p:cTn id="46" dur="500" fill="hold"/>
                                        <p:tgtEl>
                                          <p:spTgt spid="101"/>
                                        </p:tgtEl>
                                        <p:attrNameLst>
                                          <p:attrName>ppt_x</p:attrName>
                                        </p:attrNameLst>
                                      </p:cBhvr>
                                      <p:tavLst>
                                        <p:tav tm="0">
                                          <p:val>
                                            <p:strVal val="1+#ppt_w/2"/>
                                          </p:val>
                                        </p:tav>
                                        <p:tav tm="100000">
                                          <p:val>
                                            <p:strVal val="#ppt_x"/>
                                          </p:val>
                                        </p:tav>
                                      </p:tavLst>
                                    </p:anim>
                                    <p:anim calcmode="lin" valueType="num">
                                      <p:cBhvr additive="base">
                                        <p:cTn id="47" dur="500" fill="hold"/>
                                        <p:tgtEl>
                                          <p:spTgt spid="101"/>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2000548"/>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1. </a:t>
            </a:r>
            <a:r>
              <a:rPr lang="zh-CN" altLang="en-US" sz="1600" b="1" dirty="0" smtClean="0">
                <a:solidFill>
                  <a:schemeClr val="accent6"/>
                </a:solidFill>
                <a:latin typeface="微软雅黑" pitchFamily="34" charset="-122"/>
                <a:ea typeface="微软雅黑" pitchFamily="34" charset="-122"/>
              </a:rPr>
              <a:t>实时监测</a:t>
            </a:r>
            <a:endParaRPr lang="en-US" altLang="zh-CN" sz="1600" b="1" dirty="0" smtClean="0">
              <a:solidFill>
                <a:schemeClr val="accent6"/>
              </a:solidFill>
              <a:latin typeface="微软雅黑" pitchFamily="34" charset="-122"/>
              <a:ea typeface="微软雅黑" pitchFamily="34" charset="-122"/>
            </a:endParaRPr>
          </a:p>
          <a:p>
            <a:pPr>
              <a:lnSpc>
                <a:spcPct val="150000"/>
              </a:lnSpc>
              <a:spcBef>
                <a:spcPts val="600"/>
              </a:spcBef>
              <a:spcAft>
                <a:spcPts val="600"/>
              </a:spcAft>
            </a:pPr>
            <a:r>
              <a:rPr lang="en-US" altLang="zh-CN" sz="1600" b="1" dirty="0" smtClean="0">
                <a:solidFill>
                  <a:schemeClr val="accent6"/>
                </a:solidFill>
                <a:latin typeface="微软雅黑" pitchFamily="34" charset="-122"/>
                <a:ea typeface="微软雅黑" pitchFamily="34" charset="-122"/>
              </a:rPr>
              <a:t>      </a:t>
            </a:r>
            <a:r>
              <a:rPr lang="zh-CN" altLang="en-US" sz="1600" dirty="0" smtClean="0">
                <a:solidFill>
                  <a:schemeClr val="accent6"/>
                </a:solidFill>
                <a:latin typeface="微软雅黑" pitchFamily="34" charset="-122"/>
                <a:ea typeface="微软雅黑" pitchFamily="34" charset="-122"/>
              </a:rPr>
              <a:t>能耗在线测试系统可实现对能源</a:t>
            </a:r>
            <a:r>
              <a:rPr lang="zh-CN" altLang="en-US" sz="1600" dirty="0">
                <a:solidFill>
                  <a:schemeClr val="accent6"/>
                </a:solidFill>
                <a:latin typeface="微软雅黑" pitchFamily="34" charset="-122"/>
                <a:ea typeface="微软雅黑" pitchFamily="34" charset="-122"/>
              </a:rPr>
              <a:t>计量数据的实时监测和</a:t>
            </a:r>
            <a:r>
              <a:rPr lang="zh-CN" altLang="en-US" sz="1600" dirty="0" smtClean="0">
                <a:solidFill>
                  <a:schemeClr val="accent6"/>
                </a:solidFill>
                <a:latin typeface="微软雅黑" pitchFamily="34" charset="-122"/>
                <a:ea typeface="微软雅黑" pitchFamily="34" charset="-122"/>
              </a:rPr>
              <a:t>监控。如：电，实时</a:t>
            </a:r>
            <a:r>
              <a:rPr lang="zh-CN" altLang="en-US" sz="1600" dirty="0">
                <a:solidFill>
                  <a:schemeClr val="accent6"/>
                </a:solidFill>
                <a:latin typeface="微软雅黑" pitchFamily="34" charset="-122"/>
                <a:ea typeface="微软雅黑" pitchFamily="34" charset="-122"/>
              </a:rPr>
              <a:t>监测各用电线路的用电情况</a:t>
            </a:r>
            <a:r>
              <a:rPr lang="zh-CN" altLang="en-US" sz="1600" dirty="0" smtClean="0">
                <a:solidFill>
                  <a:schemeClr val="accent6"/>
                </a:solidFill>
                <a:latin typeface="微软雅黑" pitchFamily="34" charset="-122"/>
                <a:ea typeface="微软雅黑" pitchFamily="34" charset="-122"/>
              </a:rPr>
              <a:t>，包括电压</a:t>
            </a:r>
            <a:r>
              <a:rPr lang="zh-CN" altLang="en-US" sz="1600" dirty="0">
                <a:solidFill>
                  <a:schemeClr val="accent6"/>
                </a:solidFill>
                <a:latin typeface="微软雅黑" pitchFamily="34" charset="-122"/>
                <a:ea typeface="微软雅黑" pitchFamily="34" charset="-122"/>
              </a:rPr>
              <a:t>、电流、功率、功率因数、频率、</a:t>
            </a:r>
            <a:r>
              <a:rPr lang="zh-CN" altLang="en-US" sz="1600" dirty="0" smtClean="0">
                <a:solidFill>
                  <a:schemeClr val="accent6"/>
                </a:solidFill>
                <a:latin typeface="微软雅黑" pitchFamily="34" charset="-122"/>
                <a:ea typeface="微软雅黑" pitchFamily="34" charset="-122"/>
              </a:rPr>
              <a:t>电能等</a:t>
            </a:r>
            <a:r>
              <a:rPr lang="zh-CN" altLang="en-US" sz="1600" dirty="0">
                <a:solidFill>
                  <a:schemeClr val="accent6"/>
                </a:solidFill>
                <a:latin typeface="微软雅黑" pitchFamily="34" charset="-122"/>
                <a:ea typeface="微软雅黑" pitchFamily="34" charset="-122"/>
              </a:rPr>
              <a:t>，</a:t>
            </a:r>
            <a:r>
              <a:rPr lang="zh-CN" altLang="en-US" sz="1600" dirty="0" smtClean="0">
                <a:solidFill>
                  <a:schemeClr val="accent6"/>
                </a:solidFill>
                <a:latin typeface="微软雅黑" pitchFamily="34" charset="-122"/>
                <a:ea typeface="微软雅黑" pitchFamily="34" charset="-122"/>
              </a:rPr>
              <a:t>可采用</a:t>
            </a:r>
            <a:r>
              <a:rPr lang="zh-CN" altLang="en-US" sz="1600" dirty="0">
                <a:solidFill>
                  <a:schemeClr val="accent6"/>
                </a:solidFill>
                <a:latin typeface="微软雅黑" pitchFamily="34" charset="-122"/>
                <a:ea typeface="微软雅黑" pitchFamily="34" charset="-122"/>
              </a:rPr>
              <a:t>曲线、柱状图、表格等方式显示</a:t>
            </a:r>
            <a:r>
              <a:rPr lang="zh-CN" altLang="en-US" sz="1600" dirty="0" smtClean="0">
                <a:solidFill>
                  <a:schemeClr val="accent6"/>
                </a:solidFill>
                <a:latin typeface="微软雅黑" pitchFamily="34" charset="-122"/>
                <a:ea typeface="微软雅黑" pitchFamily="34" charset="-122"/>
              </a:rPr>
              <a:t>。蒸汽，实时</a:t>
            </a:r>
            <a:r>
              <a:rPr lang="zh-CN" altLang="en-US" sz="1600" dirty="0">
                <a:solidFill>
                  <a:schemeClr val="accent6"/>
                </a:solidFill>
                <a:latin typeface="微软雅黑" pitchFamily="34" charset="-122"/>
                <a:ea typeface="微软雅黑" pitchFamily="34" charset="-122"/>
              </a:rPr>
              <a:t>监测各蒸汽线路的用汽情况，包括瞬时流量、累计流量、压力、温度等，</a:t>
            </a:r>
            <a:r>
              <a:rPr lang="zh-CN" altLang="en-US" sz="1600" dirty="0" smtClean="0">
                <a:solidFill>
                  <a:schemeClr val="accent6"/>
                </a:solidFill>
                <a:latin typeface="微软雅黑" pitchFamily="34" charset="-122"/>
                <a:ea typeface="微软雅黑" pitchFamily="34" charset="-122"/>
              </a:rPr>
              <a:t>可采用</a:t>
            </a:r>
            <a:r>
              <a:rPr lang="zh-CN" altLang="en-US" sz="1600" dirty="0">
                <a:solidFill>
                  <a:schemeClr val="accent6"/>
                </a:solidFill>
                <a:latin typeface="微软雅黑" pitchFamily="34" charset="-122"/>
                <a:ea typeface="微软雅黑" pitchFamily="34" charset="-122"/>
              </a:rPr>
              <a:t>曲线、柱状图、表格等方式显示</a:t>
            </a:r>
            <a:r>
              <a:rPr lang="zh-CN" altLang="en-US" sz="1600" dirty="0" smtClean="0">
                <a:solidFill>
                  <a:schemeClr val="accent6"/>
                </a:solidFill>
                <a:latin typeface="微软雅黑" pitchFamily="34" charset="-122"/>
                <a:ea typeface="微软雅黑" pitchFamily="34" charset="-122"/>
              </a:rPr>
              <a:t>。其它数据录入：通过</a:t>
            </a:r>
            <a:r>
              <a:rPr lang="zh-CN" altLang="en-US" sz="1600" dirty="0">
                <a:solidFill>
                  <a:schemeClr val="accent6"/>
                </a:solidFill>
                <a:latin typeface="微软雅黑" pitchFamily="34" charset="-122"/>
                <a:ea typeface="微软雅黑" pitchFamily="34" charset="-122"/>
              </a:rPr>
              <a:t>第三方系统或手工录入方式的数据包括产品产量、称重、班次序号、能源价格等。 </a:t>
            </a:r>
            <a:endParaRPr lang="en-US" altLang="zh-CN" sz="1600" b="1" dirty="0" smtClean="0">
              <a:solidFill>
                <a:schemeClr val="accent6"/>
              </a:solidFill>
              <a:latin typeface="微软雅黑" pitchFamily="34" charset="-122"/>
              <a:ea typeface="微软雅黑" pitchFamily="34" charset="-122"/>
            </a:endParaRPr>
          </a:p>
        </p:txBody>
      </p:sp>
      <p:pic>
        <p:nvPicPr>
          <p:cNvPr id="2050" name="Picture 2" descr="C:\Users\Administrator\Desktop\中小企业数字化转型\图片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546" y="3605656"/>
            <a:ext cx="4999038" cy="274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01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2. </a:t>
            </a:r>
            <a:r>
              <a:rPr lang="zh-CN" altLang="en-US" sz="1600" b="1" dirty="0" smtClean="0">
                <a:solidFill>
                  <a:schemeClr val="accent6"/>
                </a:solidFill>
                <a:latin typeface="微软雅黑" pitchFamily="34" charset="-122"/>
                <a:ea typeface="微软雅黑" pitchFamily="34" charset="-122"/>
              </a:rPr>
              <a:t>电力接线及管网图</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能耗在线监测系统可</a:t>
            </a:r>
            <a:r>
              <a:rPr lang="zh-CN" altLang="en-US" sz="1600" dirty="0">
                <a:solidFill>
                  <a:schemeClr val="accent6"/>
                </a:solidFill>
                <a:latin typeface="微软雅黑" pitchFamily="34" charset="-122"/>
                <a:ea typeface="微软雅黑" pitchFamily="34" charset="-122"/>
              </a:rPr>
              <a:t>实现电力</a:t>
            </a:r>
            <a:r>
              <a:rPr lang="zh-CN" altLang="en-US" sz="1600" dirty="0" smtClean="0">
                <a:solidFill>
                  <a:schemeClr val="accent6"/>
                </a:solidFill>
                <a:latin typeface="微软雅黑" pitchFamily="34" charset="-122"/>
                <a:ea typeface="微软雅黑" pitchFamily="34" charset="-122"/>
              </a:rPr>
              <a:t>接线图、能源</a:t>
            </a:r>
            <a:r>
              <a:rPr lang="zh-CN" altLang="en-US" sz="1600" dirty="0">
                <a:solidFill>
                  <a:schemeClr val="accent6"/>
                </a:solidFill>
                <a:latin typeface="微软雅黑" pitchFamily="34" charset="-122"/>
                <a:ea typeface="微软雅黑" pitchFamily="34" charset="-122"/>
              </a:rPr>
              <a:t>介质管网图展示，显示能源流向及能源数据</a:t>
            </a:r>
            <a:r>
              <a:rPr lang="zh-CN" altLang="en-US" sz="1600" dirty="0" smtClean="0">
                <a:solidFill>
                  <a:schemeClr val="accent6"/>
                </a:solidFill>
                <a:latin typeface="微软雅黑" pitchFamily="34" charset="-122"/>
                <a:ea typeface="微软雅黑" pitchFamily="34" charset="-122"/>
              </a:rPr>
              <a:t>。</a:t>
            </a:r>
            <a:endParaRPr lang="zh-CN" altLang="en-US" sz="1600" dirty="0">
              <a:solidFill>
                <a:schemeClr val="accent6"/>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915" y="3076124"/>
            <a:ext cx="62103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21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3. </a:t>
            </a:r>
            <a:r>
              <a:rPr lang="zh-CN" altLang="en-US" sz="1600" b="1" dirty="0" smtClean="0">
                <a:solidFill>
                  <a:schemeClr val="accent6"/>
                </a:solidFill>
                <a:latin typeface="微软雅黑" pitchFamily="34" charset="-122"/>
                <a:ea typeface="微软雅黑" pitchFamily="34" charset="-122"/>
              </a:rPr>
              <a:t>能源生产管理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能耗在线监测系统可通过</a:t>
            </a:r>
            <a:r>
              <a:rPr lang="zh-CN" altLang="en-US" sz="1600" dirty="0">
                <a:solidFill>
                  <a:schemeClr val="accent6"/>
                </a:solidFill>
                <a:latin typeface="微软雅黑" pitchFamily="34" charset="-122"/>
                <a:ea typeface="微软雅黑" pitchFamily="34" charset="-122"/>
              </a:rPr>
              <a:t>数据分析</a:t>
            </a:r>
            <a:r>
              <a:rPr lang="zh-CN" altLang="en-US" sz="1600" dirty="0" smtClean="0">
                <a:solidFill>
                  <a:schemeClr val="accent6"/>
                </a:solidFill>
                <a:latin typeface="微软雅黑" pitchFamily="34" charset="-122"/>
                <a:ea typeface="微软雅黑" pitchFamily="34" charset="-122"/>
              </a:rPr>
              <a:t>、日志</a:t>
            </a:r>
            <a:r>
              <a:rPr lang="zh-CN" altLang="en-US" sz="1600" dirty="0" smtClean="0">
                <a:solidFill>
                  <a:schemeClr val="accent6"/>
                </a:solidFill>
                <a:latin typeface="微软雅黑" pitchFamily="34" charset="-122"/>
                <a:ea typeface="微软雅黑" pitchFamily="34" charset="-122"/>
              </a:rPr>
              <a:t>分析</a:t>
            </a:r>
            <a:r>
              <a:rPr lang="zh-CN" altLang="en-US" sz="1600" dirty="0">
                <a:solidFill>
                  <a:schemeClr val="accent6"/>
                </a:solidFill>
                <a:latin typeface="微软雅黑" pitchFamily="34" charset="-122"/>
                <a:ea typeface="微软雅黑" pitchFamily="34" charset="-122"/>
              </a:rPr>
              <a:t>、调度</a:t>
            </a:r>
            <a:r>
              <a:rPr lang="zh-CN" altLang="en-US" sz="1600" dirty="0" smtClean="0">
                <a:solidFill>
                  <a:schemeClr val="accent6"/>
                </a:solidFill>
                <a:latin typeface="微软雅黑" pitchFamily="34" charset="-122"/>
                <a:ea typeface="微软雅黑" pitchFamily="34" charset="-122"/>
              </a:rPr>
              <a:t>日报等</a:t>
            </a:r>
            <a:r>
              <a:rPr lang="zh-CN" altLang="en-US" sz="1600" dirty="0">
                <a:solidFill>
                  <a:schemeClr val="accent6"/>
                </a:solidFill>
                <a:latin typeface="微软雅黑" pitchFamily="34" charset="-122"/>
                <a:ea typeface="微软雅黑" pitchFamily="34" charset="-122"/>
              </a:rPr>
              <a:t>手段，为能源生产、传输分配提供决策（数据）</a:t>
            </a:r>
            <a:r>
              <a:rPr lang="zh-CN" altLang="en-US" sz="1600" dirty="0" smtClean="0">
                <a:solidFill>
                  <a:schemeClr val="accent6"/>
                </a:solidFill>
                <a:latin typeface="微软雅黑" pitchFamily="34" charset="-122"/>
                <a:ea typeface="微软雅黑" pitchFamily="34" charset="-122"/>
              </a:rPr>
              <a:t>支持 </a:t>
            </a:r>
            <a:r>
              <a:rPr lang="zh-CN" altLang="en-US" sz="1600" dirty="0">
                <a:solidFill>
                  <a:schemeClr val="accent6"/>
                </a:solidFill>
                <a:latin typeface="微软雅黑" pitchFamily="34" charset="-122"/>
                <a:ea typeface="微软雅黑" pitchFamily="34" charset="-122"/>
              </a:rPr>
              <a:t>。</a:t>
            </a:r>
            <a:endParaRPr lang="en-US" altLang="zh-CN" sz="1600" b="1" dirty="0" smtClean="0">
              <a:solidFill>
                <a:schemeClr val="accent6"/>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810" y="2934585"/>
            <a:ext cx="6456510" cy="327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92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1261884"/>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4. </a:t>
            </a:r>
            <a:r>
              <a:rPr lang="zh-CN" altLang="en-US" sz="1600" b="1" dirty="0" smtClean="0">
                <a:solidFill>
                  <a:schemeClr val="accent6"/>
                </a:solidFill>
                <a:latin typeface="微软雅黑" pitchFamily="34" charset="-122"/>
                <a:ea typeface="微软雅黑" pitchFamily="34" charset="-122"/>
              </a:rPr>
              <a:t>能源质量管理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能耗在线监测系统可通过</a:t>
            </a:r>
            <a:r>
              <a:rPr lang="zh-CN" altLang="en-US" sz="1600" dirty="0">
                <a:solidFill>
                  <a:schemeClr val="accent6"/>
                </a:solidFill>
                <a:latin typeface="微软雅黑" pitchFamily="34" charset="-122"/>
                <a:ea typeface="微软雅黑" pitchFamily="34" charset="-122"/>
              </a:rPr>
              <a:t>收集各</a:t>
            </a:r>
            <a:r>
              <a:rPr lang="zh-CN" altLang="en-US" sz="1600" dirty="0" smtClean="0">
                <a:solidFill>
                  <a:schemeClr val="accent6"/>
                </a:solidFill>
                <a:latin typeface="微软雅黑" pitchFamily="34" charset="-122"/>
                <a:ea typeface="微软雅黑" pitchFamily="34" charset="-122"/>
              </a:rPr>
              <a:t>类能源</a:t>
            </a:r>
            <a:r>
              <a:rPr lang="zh-CN" altLang="en-US" sz="1600" dirty="0">
                <a:solidFill>
                  <a:schemeClr val="accent6"/>
                </a:solidFill>
                <a:latin typeface="微软雅黑" pitchFamily="34" charset="-122"/>
                <a:ea typeface="微软雅黑" pitchFamily="34" charset="-122"/>
              </a:rPr>
              <a:t>质量信息，实时查看能源供给质量实际数据，为分析能源供给质量偏差提供基础数据</a:t>
            </a:r>
            <a:r>
              <a:rPr lang="zh-CN" altLang="en-US" sz="1600" dirty="0" smtClean="0">
                <a:solidFill>
                  <a:schemeClr val="accent6"/>
                </a:solidFill>
                <a:latin typeface="微软雅黑" pitchFamily="34" charset="-122"/>
                <a:ea typeface="微软雅黑" pitchFamily="34" charset="-122"/>
              </a:rPr>
              <a:t>。</a:t>
            </a:r>
            <a:endParaRPr lang="en-US" altLang="zh-CN" sz="1600" b="1" dirty="0" smtClean="0">
              <a:solidFill>
                <a:schemeClr val="accent6"/>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742" y="3083441"/>
            <a:ext cx="6748646" cy="322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78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5.</a:t>
            </a:r>
            <a:r>
              <a:rPr lang="zh-CN" altLang="en-US" sz="1600" b="1" dirty="0">
                <a:solidFill>
                  <a:schemeClr val="accent6"/>
                </a:solidFill>
                <a:latin typeface="微软雅黑" pitchFamily="34" charset="-122"/>
                <a:ea typeface="微软雅黑" pitchFamily="34" charset="-122"/>
              </a:rPr>
              <a:t>电能峰谷平</a:t>
            </a:r>
            <a:r>
              <a:rPr lang="zh-CN" altLang="en-US" sz="1600" b="1" dirty="0" smtClean="0">
                <a:solidFill>
                  <a:schemeClr val="accent6"/>
                </a:solidFill>
                <a:latin typeface="微软雅黑" pitchFamily="34" charset="-122"/>
                <a:ea typeface="微软雅黑" pitchFamily="34" charset="-122"/>
              </a:rPr>
              <a:t>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能耗在线监测系统可通过</a:t>
            </a:r>
            <a:r>
              <a:rPr lang="zh-CN" altLang="en-US" sz="1600" dirty="0" smtClean="0">
                <a:solidFill>
                  <a:schemeClr val="accent6"/>
                </a:solidFill>
                <a:latin typeface="微软雅黑" pitchFamily="34" charset="-122"/>
                <a:ea typeface="微软雅黑" pitchFamily="34" charset="-122"/>
              </a:rPr>
              <a:t>电能尖峰</a:t>
            </a:r>
            <a:r>
              <a:rPr lang="zh-CN" altLang="en-US" sz="1600" dirty="0">
                <a:solidFill>
                  <a:schemeClr val="accent6"/>
                </a:solidFill>
                <a:latin typeface="微软雅黑" pitchFamily="34" charset="-122"/>
                <a:ea typeface="微软雅黑" pitchFamily="34" charset="-122"/>
              </a:rPr>
              <a:t>谷平消耗量的统计，得出</a:t>
            </a:r>
            <a:r>
              <a:rPr lang="zh-CN" altLang="en-US" sz="1600" dirty="0" smtClean="0">
                <a:solidFill>
                  <a:schemeClr val="accent6"/>
                </a:solidFill>
                <a:latin typeface="微软雅黑" pitchFamily="34" charset="-122"/>
                <a:ea typeface="微软雅黑" pitchFamily="34" charset="-122"/>
              </a:rPr>
              <a:t>各级电费</a:t>
            </a:r>
            <a:r>
              <a:rPr lang="zh-CN" altLang="en-US" sz="1600" dirty="0">
                <a:solidFill>
                  <a:schemeClr val="accent6"/>
                </a:solidFill>
                <a:latin typeface="微软雅黑" pitchFamily="34" charset="-122"/>
                <a:ea typeface="微软雅黑" pitchFamily="34" charset="-122"/>
              </a:rPr>
              <a:t>节约情况。 </a:t>
            </a:r>
            <a:endParaRPr lang="en-US" altLang="zh-CN" sz="1600" b="1" dirty="0" smtClean="0">
              <a:solidFill>
                <a:schemeClr val="accent6"/>
              </a:solidFill>
              <a:latin typeface="微软雅黑" pitchFamily="34" charset="-122"/>
              <a:ea typeface="微软雅黑" pitchFamily="34"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7" y="2988856"/>
            <a:ext cx="56102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065" y="3775666"/>
            <a:ext cx="53625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424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6. </a:t>
            </a:r>
            <a:r>
              <a:rPr lang="zh-CN" altLang="en-US" sz="1600" b="1" dirty="0" smtClean="0">
                <a:solidFill>
                  <a:schemeClr val="accent6"/>
                </a:solidFill>
                <a:latin typeface="微软雅黑" pitchFamily="34" charset="-122"/>
                <a:ea typeface="微软雅黑" pitchFamily="34" charset="-122"/>
              </a:rPr>
              <a:t>报表管理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a:t>
            </a:r>
            <a:r>
              <a:rPr lang="zh-CN" altLang="en-US" sz="1600" dirty="0">
                <a:solidFill>
                  <a:schemeClr val="accent6"/>
                </a:solidFill>
                <a:latin typeface="微软雅黑" pitchFamily="34" charset="-122"/>
                <a:ea typeface="微软雅黑" pitchFamily="34" charset="-122"/>
              </a:rPr>
              <a:t>可</a:t>
            </a:r>
            <a:r>
              <a:rPr lang="zh-CN" altLang="en-US" sz="1600" dirty="0" smtClean="0">
                <a:solidFill>
                  <a:schemeClr val="accent6"/>
                </a:solidFill>
                <a:latin typeface="微软雅黑" pitchFamily="34" charset="-122"/>
                <a:ea typeface="微软雅黑" pitchFamily="34" charset="-122"/>
              </a:rPr>
              <a:t>实现根据报表</a:t>
            </a:r>
            <a:r>
              <a:rPr lang="zh-CN" altLang="en-US" sz="1600" dirty="0" smtClean="0">
                <a:solidFill>
                  <a:schemeClr val="accent6"/>
                </a:solidFill>
                <a:latin typeface="微软雅黑" pitchFamily="34" charset="-122"/>
                <a:ea typeface="微软雅黑" pitchFamily="34" charset="-122"/>
              </a:rPr>
              <a:t>模板自动</a:t>
            </a:r>
            <a:r>
              <a:rPr lang="zh-CN" altLang="en-US" sz="1600" dirty="0">
                <a:solidFill>
                  <a:schemeClr val="accent6"/>
                </a:solidFill>
                <a:latin typeface="微软雅黑" pitchFamily="34" charset="-122"/>
                <a:ea typeface="微软雅黑" pitchFamily="34" charset="-122"/>
              </a:rPr>
              <a:t>生成能源利用报告</a:t>
            </a:r>
            <a:r>
              <a:rPr lang="zh-CN" altLang="en-US" sz="1600" dirty="0" smtClean="0">
                <a:solidFill>
                  <a:schemeClr val="accent6"/>
                </a:solidFill>
                <a:latin typeface="微软雅黑" pitchFamily="34" charset="-122"/>
                <a:ea typeface="微软雅黑" pitchFamily="34" charset="-122"/>
              </a:rPr>
              <a:t>。</a:t>
            </a:r>
            <a:endParaRPr lang="zh-CN" altLang="en-US" sz="1600" dirty="0">
              <a:solidFill>
                <a:schemeClr val="accent6"/>
              </a:solidFill>
              <a:latin typeface="微软雅黑" pitchFamily="34" charset="-122"/>
              <a:ea typeface="微软雅黑" pitchFamily="34" charset="-122"/>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4" r="1789"/>
          <a:stretch/>
        </p:blipFill>
        <p:spPr bwMode="auto">
          <a:xfrm>
            <a:off x="3487479" y="2961611"/>
            <a:ext cx="540134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217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7. </a:t>
            </a:r>
            <a:r>
              <a:rPr lang="zh-CN" altLang="en-US" sz="1600" b="1" dirty="0">
                <a:solidFill>
                  <a:schemeClr val="accent6"/>
                </a:solidFill>
                <a:latin typeface="微软雅黑" pitchFamily="34" charset="-122"/>
                <a:ea typeface="微软雅黑" pitchFamily="34" charset="-122"/>
              </a:rPr>
              <a:t>报警</a:t>
            </a:r>
            <a:r>
              <a:rPr lang="zh-CN" altLang="en-US" sz="1600" b="1" dirty="0" smtClean="0">
                <a:solidFill>
                  <a:schemeClr val="accent6"/>
                </a:solidFill>
                <a:latin typeface="微软雅黑" pitchFamily="34" charset="-122"/>
                <a:ea typeface="微软雅黑" pitchFamily="34" charset="-122"/>
              </a:rPr>
              <a:t>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a:t>
            </a:r>
            <a:r>
              <a:rPr lang="zh-CN" altLang="en-US" sz="1600" dirty="0" smtClean="0">
                <a:solidFill>
                  <a:schemeClr val="accent6"/>
                </a:solidFill>
                <a:latin typeface="微软雅黑" pitchFamily="34" charset="-122"/>
                <a:ea typeface="微软雅黑" pitchFamily="34" charset="-122"/>
              </a:rPr>
              <a:t>可以设定</a:t>
            </a:r>
            <a:r>
              <a:rPr lang="zh-CN" altLang="en-US" sz="1600" dirty="0" smtClean="0">
                <a:solidFill>
                  <a:schemeClr val="accent6"/>
                </a:solidFill>
                <a:latin typeface="微软雅黑" pitchFamily="34" charset="-122"/>
                <a:ea typeface="微软雅黑" pitchFamily="34" charset="-122"/>
              </a:rPr>
              <a:t>报警阀值。报警信息可以在系统内显示，也可以短信方式发送到指定人员手机。</a:t>
            </a:r>
            <a:endParaRPr lang="zh-CN" altLang="en-US" sz="1600" dirty="0">
              <a:solidFill>
                <a:schemeClr val="accent6"/>
              </a:solidFill>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440" y="3251014"/>
            <a:ext cx="54292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90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3046988"/>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8. </a:t>
            </a:r>
            <a:r>
              <a:rPr lang="zh-CN" altLang="en-US" sz="1600" b="1" dirty="0">
                <a:solidFill>
                  <a:schemeClr val="accent6"/>
                </a:solidFill>
                <a:latin typeface="微软雅黑" pitchFamily="34" charset="-122"/>
                <a:ea typeface="微软雅黑" pitchFamily="34" charset="-122"/>
              </a:rPr>
              <a:t>数据</a:t>
            </a:r>
            <a:r>
              <a:rPr lang="zh-CN" altLang="en-US" sz="1600" b="1" dirty="0" smtClean="0">
                <a:solidFill>
                  <a:schemeClr val="accent6"/>
                </a:solidFill>
                <a:latin typeface="微软雅黑" pitchFamily="34" charset="-122"/>
                <a:ea typeface="微软雅黑" pitchFamily="34" charset="-122"/>
              </a:rPr>
              <a:t>分析</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负荷分析：能耗在线监测系统</a:t>
            </a:r>
            <a:r>
              <a:rPr lang="zh-CN" altLang="en-US" sz="1600" dirty="0" smtClean="0">
                <a:solidFill>
                  <a:schemeClr val="accent6"/>
                </a:solidFill>
                <a:latin typeface="微软雅黑" pitchFamily="34" charset="-122"/>
                <a:ea typeface="微软雅黑" pitchFamily="34" charset="-122"/>
              </a:rPr>
              <a:t>可实现查询需要的</a:t>
            </a:r>
            <a:r>
              <a:rPr lang="zh-CN" altLang="en-US" sz="1600" dirty="0" smtClean="0">
                <a:solidFill>
                  <a:schemeClr val="accent6"/>
                </a:solidFill>
                <a:latin typeface="微软雅黑" pitchFamily="34" charset="-122"/>
                <a:ea typeface="微软雅黑" pitchFamily="34" charset="-122"/>
              </a:rPr>
              <a:t>年、月、日等</a:t>
            </a:r>
            <a:r>
              <a:rPr lang="zh-CN" altLang="en-US" sz="1600" dirty="0">
                <a:solidFill>
                  <a:schemeClr val="accent6"/>
                </a:solidFill>
                <a:latin typeface="微软雅黑" pitchFamily="34" charset="-122"/>
                <a:ea typeface="微软雅黑" pitchFamily="34" charset="-122"/>
              </a:rPr>
              <a:t>历史</a:t>
            </a:r>
            <a:r>
              <a:rPr lang="zh-CN" altLang="en-US" sz="1600" dirty="0" smtClean="0">
                <a:solidFill>
                  <a:schemeClr val="accent6"/>
                </a:solidFill>
                <a:latin typeface="微软雅黑" pitchFamily="34" charset="-122"/>
                <a:ea typeface="微软雅黑" pitchFamily="34" charset="-122"/>
              </a:rPr>
              <a:t>数据并</a:t>
            </a:r>
            <a:r>
              <a:rPr lang="zh-CN" altLang="en-US" sz="1600" dirty="0">
                <a:solidFill>
                  <a:schemeClr val="accent6"/>
                </a:solidFill>
                <a:latin typeface="微软雅黑" pitchFamily="34" charset="-122"/>
                <a:ea typeface="微软雅黑" pitchFamily="34" charset="-122"/>
              </a:rPr>
              <a:t>分析负荷曲线</a:t>
            </a:r>
            <a:r>
              <a:rPr lang="zh-CN" altLang="en-US" sz="1600" dirty="0" smtClean="0">
                <a:solidFill>
                  <a:schemeClr val="accent6"/>
                </a:solidFill>
                <a:latin typeface="微软雅黑" pitchFamily="34" charset="-122"/>
                <a:ea typeface="微软雅黑" pitchFamily="34" charset="-122"/>
              </a:rPr>
              <a:t>，对</a:t>
            </a:r>
            <a:r>
              <a:rPr lang="zh-CN" altLang="en-US" sz="1600" dirty="0">
                <a:solidFill>
                  <a:schemeClr val="accent6"/>
                </a:solidFill>
                <a:latin typeface="微软雅黑" pitchFamily="34" charset="-122"/>
                <a:ea typeface="微软雅黑" pitchFamily="34" charset="-122"/>
              </a:rPr>
              <a:t>最大值及发生</a:t>
            </a:r>
            <a:r>
              <a:rPr lang="zh-CN" altLang="en-US" sz="1600" dirty="0" smtClean="0">
                <a:solidFill>
                  <a:schemeClr val="accent6"/>
                </a:solidFill>
                <a:latin typeface="微软雅黑" pitchFamily="34" charset="-122"/>
                <a:ea typeface="微软雅黑" pitchFamily="34" charset="-122"/>
              </a:rPr>
              <a:t>时间，最小值</a:t>
            </a:r>
            <a:r>
              <a:rPr lang="zh-CN" altLang="en-US" sz="1600" dirty="0">
                <a:solidFill>
                  <a:schemeClr val="accent6"/>
                </a:solidFill>
                <a:latin typeface="微软雅黑" pitchFamily="34" charset="-122"/>
                <a:ea typeface="微软雅黑" pitchFamily="34" charset="-122"/>
              </a:rPr>
              <a:t>及</a:t>
            </a:r>
            <a:r>
              <a:rPr lang="zh-CN" altLang="en-US" sz="1600" dirty="0" smtClean="0">
                <a:solidFill>
                  <a:schemeClr val="accent6"/>
                </a:solidFill>
                <a:latin typeface="微软雅黑" pitchFamily="34" charset="-122"/>
                <a:ea typeface="微软雅黑" pitchFamily="34" charset="-122"/>
              </a:rPr>
              <a:t>发生时间等数据进行分析展示</a:t>
            </a:r>
            <a:r>
              <a:rPr lang="zh-CN" altLang="en-US" sz="1600" dirty="0" smtClean="0">
                <a:solidFill>
                  <a:schemeClr val="accent6"/>
                </a:solidFill>
                <a:latin typeface="微软雅黑" pitchFamily="34" charset="-122"/>
                <a:ea typeface="微软雅黑" pitchFamily="34" charset="-122"/>
              </a:rPr>
              <a:t>。</a:t>
            </a:r>
            <a:endParaRPr lang="en-US" altLang="zh-CN" sz="1600"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力率分析：</a:t>
            </a:r>
            <a:r>
              <a:rPr lang="zh-CN" altLang="en-US" sz="1600" dirty="0">
                <a:solidFill>
                  <a:schemeClr val="accent6"/>
                </a:solidFill>
                <a:latin typeface="微软雅黑" pitchFamily="34" charset="-122"/>
                <a:ea typeface="微软雅黑" pitchFamily="34" charset="-122"/>
              </a:rPr>
              <a:t>能耗在线监测系统可</a:t>
            </a:r>
            <a:r>
              <a:rPr lang="zh-CN" altLang="en-US" sz="1600" dirty="0" smtClean="0">
                <a:solidFill>
                  <a:schemeClr val="accent6"/>
                </a:solidFill>
                <a:latin typeface="微软雅黑" pitchFamily="34" charset="-122"/>
                <a:ea typeface="微软雅黑" pitchFamily="34" charset="-122"/>
              </a:rPr>
              <a:t>实现在线</a:t>
            </a:r>
            <a:r>
              <a:rPr lang="zh-CN" altLang="en-US" sz="1600" dirty="0">
                <a:solidFill>
                  <a:schemeClr val="accent6"/>
                </a:solidFill>
                <a:latin typeface="微软雅黑" pitchFamily="34" charset="-122"/>
                <a:ea typeface="微软雅黑" pitchFamily="34" charset="-122"/>
              </a:rPr>
              <a:t>力率分析，为企业治理功率因数提供数据支撑，帮助企业有针对性的治理功率因数，避免设备浪费和力率罚款</a:t>
            </a:r>
            <a:r>
              <a:rPr lang="zh-CN" altLang="en-US" sz="1600" dirty="0" smtClean="0">
                <a:solidFill>
                  <a:schemeClr val="accent6"/>
                </a:solidFill>
                <a:latin typeface="微软雅黑" pitchFamily="34" charset="-122"/>
                <a:ea typeface="微软雅黑" pitchFamily="34" charset="-122"/>
              </a:rPr>
              <a:t>。</a:t>
            </a:r>
            <a:endParaRPr lang="en-US" altLang="zh-CN" sz="1600" b="1" dirty="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同比环比分析：</a:t>
            </a:r>
            <a:r>
              <a:rPr lang="zh-CN" altLang="en-US" sz="1600" dirty="0">
                <a:solidFill>
                  <a:schemeClr val="accent6"/>
                </a:solidFill>
                <a:latin typeface="微软雅黑" pitchFamily="34" charset="-122"/>
                <a:ea typeface="微软雅黑" pitchFamily="34" charset="-122"/>
              </a:rPr>
              <a:t>能耗在线监测系统</a:t>
            </a:r>
            <a:r>
              <a:rPr lang="zh-CN" altLang="en-US" sz="1600" dirty="0" smtClean="0">
                <a:solidFill>
                  <a:schemeClr val="accent6"/>
                </a:solidFill>
                <a:latin typeface="微软雅黑" pitchFamily="34" charset="-122"/>
                <a:ea typeface="微软雅黑" pitchFamily="34" charset="-122"/>
              </a:rPr>
              <a:t>可实现能耗</a:t>
            </a:r>
            <a:r>
              <a:rPr lang="zh-CN" altLang="en-US" sz="1600" dirty="0">
                <a:solidFill>
                  <a:schemeClr val="accent6"/>
                </a:solidFill>
                <a:latin typeface="微软雅黑" pitchFamily="34" charset="-122"/>
                <a:ea typeface="微软雅黑" pitchFamily="34" charset="-122"/>
              </a:rPr>
              <a:t>、能源成本、能源绩效、能源</a:t>
            </a:r>
            <a:r>
              <a:rPr lang="zh-CN" altLang="en-US" sz="1600" dirty="0" smtClean="0">
                <a:solidFill>
                  <a:schemeClr val="accent6"/>
                </a:solidFill>
                <a:latin typeface="微软雅黑" pitchFamily="34" charset="-122"/>
                <a:ea typeface="微软雅黑" pitchFamily="34" charset="-122"/>
              </a:rPr>
              <a:t>质量多维</a:t>
            </a:r>
            <a:r>
              <a:rPr lang="zh-CN" altLang="en-US" sz="1600" dirty="0">
                <a:solidFill>
                  <a:schemeClr val="accent6"/>
                </a:solidFill>
                <a:latin typeface="微软雅黑" pitchFamily="34" charset="-122"/>
                <a:ea typeface="微软雅黑" pitchFamily="34" charset="-122"/>
              </a:rPr>
              <a:t>度的分析对比，便于能源管理人员发现差异，分析</a:t>
            </a:r>
            <a:r>
              <a:rPr lang="zh-CN" altLang="en-US" sz="1600" dirty="0" smtClean="0">
                <a:solidFill>
                  <a:schemeClr val="accent6"/>
                </a:solidFill>
                <a:latin typeface="微软雅黑" pitchFamily="34" charset="-122"/>
                <a:ea typeface="微软雅黑" pitchFamily="34" charset="-122"/>
              </a:rPr>
              <a:t>原因。</a:t>
            </a:r>
          </a:p>
        </p:txBody>
      </p:sp>
    </p:spTree>
    <p:extLst>
      <p:ext uri="{BB962C8B-B14F-4D97-AF65-F5344CB8AC3E}">
        <p14:creationId xmlns:p14="http://schemas.microsoft.com/office/powerpoint/2010/main" val="3829078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9922982" cy="652486"/>
            <a:chOff x="146654" y="364378"/>
            <a:chExt cx="9922187" cy="653882"/>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8" y="364378"/>
              <a:ext cx="8764993" cy="653882"/>
            </a:xfrm>
            <a:prstGeom prst="rect">
              <a:avLst/>
            </a:prstGeom>
            <a:noFill/>
          </p:spPr>
          <p:txBody>
            <a:bodyPr wrap="square">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能耗</a:t>
              </a:r>
              <a:r>
                <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在线监测</a:t>
              </a: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系统功能</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05</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8" name="TextBox 7"/>
          <p:cNvSpPr txBox="1"/>
          <p:nvPr/>
        </p:nvSpPr>
        <p:spPr>
          <a:xfrm>
            <a:off x="995294" y="1418610"/>
            <a:ext cx="10381543" cy="892552"/>
          </a:xfrm>
          <a:prstGeom prst="rect">
            <a:avLst/>
          </a:prstGeom>
          <a:noFill/>
        </p:spPr>
        <p:txBody>
          <a:bodyPr wrap="square" lIns="0" tIns="0" rIns="0" bIns="0" rtlCol="0">
            <a:spAutoFit/>
          </a:bodyPr>
          <a:lstStyle/>
          <a:p>
            <a:pPr>
              <a:lnSpc>
                <a:spcPct val="150000"/>
              </a:lnSpc>
              <a:spcAft>
                <a:spcPts val="600"/>
              </a:spcAft>
            </a:pPr>
            <a:r>
              <a:rPr lang="zh-CN" altLang="en-US" sz="1600" b="1" dirty="0" smtClean="0">
                <a:solidFill>
                  <a:schemeClr val="accent6"/>
                </a:solidFill>
                <a:latin typeface="微软雅黑" pitchFamily="34" charset="-122"/>
                <a:ea typeface="微软雅黑" pitchFamily="34" charset="-122"/>
              </a:rPr>
              <a:t>     </a:t>
            </a:r>
            <a:r>
              <a:rPr lang="en-US" altLang="zh-CN" sz="1600" b="1" dirty="0" smtClean="0">
                <a:solidFill>
                  <a:schemeClr val="accent6"/>
                </a:solidFill>
                <a:latin typeface="微软雅黑" pitchFamily="34" charset="-122"/>
                <a:ea typeface="微软雅黑" pitchFamily="34" charset="-122"/>
              </a:rPr>
              <a:t>9. </a:t>
            </a:r>
            <a:r>
              <a:rPr lang="zh-CN" altLang="en-US" sz="1600" b="1" dirty="0" smtClean="0">
                <a:solidFill>
                  <a:schemeClr val="accent6"/>
                </a:solidFill>
                <a:latin typeface="微软雅黑" pitchFamily="34" charset="-122"/>
                <a:ea typeface="微软雅黑" pitchFamily="34" charset="-122"/>
              </a:rPr>
              <a:t>用户管理</a:t>
            </a:r>
            <a:endParaRPr lang="en-US" altLang="zh-CN" sz="1600" b="1" dirty="0" smtClean="0">
              <a:solidFill>
                <a:schemeClr val="accent6"/>
              </a:solidFill>
              <a:latin typeface="微软雅黑" pitchFamily="34" charset="-122"/>
              <a:ea typeface="微软雅黑" pitchFamily="34" charset="-122"/>
            </a:endParaRPr>
          </a:p>
          <a:p>
            <a:pPr indent="360000">
              <a:lnSpc>
                <a:spcPct val="150000"/>
              </a:lnSpc>
              <a:spcBef>
                <a:spcPts val="600"/>
              </a:spcBef>
              <a:spcAft>
                <a:spcPts val="600"/>
              </a:spcAft>
            </a:pPr>
            <a:r>
              <a:rPr lang="zh-CN" altLang="en-US" sz="1600" dirty="0" smtClean="0">
                <a:solidFill>
                  <a:schemeClr val="accent6"/>
                </a:solidFill>
                <a:latin typeface="微软雅黑" pitchFamily="34" charset="-122"/>
                <a:ea typeface="微软雅黑" pitchFamily="34" charset="-122"/>
              </a:rPr>
              <a:t>能耗在线监测系统可根据实际工作需要，对用户进行分角色、分权限配置。</a:t>
            </a:r>
            <a:endParaRPr lang="en-US" altLang="zh-CN" sz="1600" b="1" dirty="0" smtClean="0">
              <a:solidFill>
                <a:schemeClr val="accent6"/>
              </a:solidFill>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3163076"/>
            <a:ext cx="6770687"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84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服务体系</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rot="2700000">
            <a:off x="10223946" y="948637"/>
            <a:ext cx="5001274" cy="5001272"/>
          </a:xfrm>
          <a:prstGeom prst="roundRect">
            <a:avLst>
              <a:gd name="adj" fmla="val 9596"/>
            </a:avLst>
          </a:prstGeom>
          <a:blipFill dpi="0" rotWithShape="0">
            <a:blip r:embed="rId2">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5" name="组合 4"/>
          <p:cNvGrpSpPr>
            <a:grpSpLocks/>
          </p:cNvGrpSpPr>
          <p:nvPr/>
        </p:nvGrpSpPr>
        <p:grpSpPr bwMode="auto">
          <a:xfrm>
            <a:off x="7453313" y="2224087"/>
            <a:ext cx="2452687" cy="2451100"/>
            <a:chOff x="7522388" y="2223500"/>
            <a:chExt cx="2451542" cy="2451542"/>
          </a:xfrm>
        </p:grpSpPr>
        <p:sp>
          <p:nvSpPr>
            <p:cNvPr id="6" name="圆角矩形 5"/>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7" name="矩形 6"/>
            <p:cNvSpPr/>
            <p:nvPr/>
          </p:nvSpPr>
          <p:spPr>
            <a:xfrm>
              <a:off x="7766879" y="2951705"/>
              <a:ext cx="1962561" cy="1044833"/>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06</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8" name="直接连接符 7"/>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4"/>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5"/>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公司概况</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25" name="圆角矩形 24"/>
          <p:cNvSpPr/>
          <p:nvPr/>
        </p:nvSpPr>
        <p:spPr>
          <a:xfrm rot="2700000">
            <a:off x="10223946" y="948637"/>
            <a:ext cx="5001274" cy="5001272"/>
          </a:xfrm>
          <a:prstGeom prst="roundRect">
            <a:avLst>
              <a:gd name="adj" fmla="val 9596"/>
            </a:avLst>
          </a:prstGeom>
          <a:blipFill dpi="0" rotWithShape="0">
            <a:blip r:embed="rId3">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28" name="组合 27"/>
          <p:cNvGrpSpPr>
            <a:grpSpLocks/>
          </p:cNvGrpSpPr>
          <p:nvPr/>
        </p:nvGrpSpPr>
        <p:grpSpPr bwMode="auto">
          <a:xfrm>
            <a:off x="7453313" y="2224087"/>
            <a:ext cx="2452687" cy="2451100"/>
            <a:chOff x="7522388" y="2223500"/>
            <a:chExt cx="2451542" cy="2451542"/>
          </a:xfrm>
        </p:grpSpPr>
        <p:sp>
          <p:nvSpPr>
            <p:cNvPr id="29" name="圆角矩形 28"/>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30" name="矩形 29"/>
            <p:cNvSpPr/>
            <p:nvPr/>
          </p:nvSpPr>
          <p:spPr>
            <a:xfrm>
              <a:off x="7766879" y="2951705"/>
              <a:ext cx="1962561" cy="995131"/>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01</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31" name="直接连接符 30"/>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25"/>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28"/>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750" fill="hold"/>
                                        <p:tgtEl>
                                          <p:spTgt spid="31"/>
                                        </p:tgtEl>
                                        <p:attrNameLst>
                                          <p:attrName>ppt_x</p:attrName>
                                        </p:attrNameLst>
                                      </p:cBhvr>
                                      <p:tavLst>
                                        <p:tav tm="0">
                                          <p:val>
                                            <p:strVal val="1+#ppt_w/2"/>
                                          </p:val>
                                        </p:tav>
                                        <p:tav tm="100000">
                                          <p:val>
                                            <p:strVal val="#ppt_x"/>
                                          </p:val>
                                        </p:tav>
                                      </p:tavLst>
                                    </p:anim>
                                    <p:anim calcmode="lin" valueType="num">
                                      <p:cBhvr additive="base">
                                        <p:cTn id="22" dur="75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750" fill="hold"/>
                                        <p:tgtEl>
                                          <p:spTgt spid="32"/>
                                        </p:tgtEl>
                                        <p:attrNameLst>
                                          <p:attrName>ppt_x</p:attrName>
                                        </p:attrNameLst>
                                      </p:cBhvr>
                                      <p:tavLst>
                                        <p:tav tm="0">
                                          <p:val>
                                            <p:strVal val="1+#ppt_w/2"/>
                                          </p:val>
                                        </p:tav>
                                        <p:tav tm="100000">
                                          <p:val>
                                            <p:strVal val="#ppt_x"/>
                                          </p:val>
                                        </p:tav>
                                      </p:tavLst>
                                    </p:anim>
                                    <p:anim calcmode="lin" valueType="num">
                                      <p:cBhvr additive="base">
                                        <p:cTn id="26" dur="750" fill="hold"/>
                                        <p:tgtEl>
                                          <p:spTgt spid="32"/>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2"/>
                                        </p:tgtEl>
                                        <p:attrNameLst>
                                          <p:attrName>ppt_y</p:attrName>
                                        </p:attrNameLst>
                                      </p:cBhvr>
                                      <p:tavLst>
                                        <p:tav tm="0">
                                          <p:val>
                                            <p:strVal val="#ppt_y"/>
                                          </p:val>
                                        </p:tav>
                                        <p:tav tm="100000">
                                          <p:val>
                                            <p:strVal val="#ppt_y"/>
                                          </p:val>
                                        </p:tav>
                                      </p:tavLst>
                                    </p:anim>
                                    <p:anim calcmode="lin" valueType="num">
                                      <p:cBhvr>
                                        <p:cTn id="3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a:grpSpLocks/>
          </p:cNvGrpSpPr>
          <p:nvPr/>
        </p:nvGrpSpPr>
        <p:grpSpPr bwMode="auto">
          <a:xfrm>
            <a:off x="146050" y="365125"/>
            <a:ext cx="3321050" cy="597921"/>
            <a:chOff x="146654" y="364378"/>
            <a:chExt cx="3320784" cy="599200"/>
          </a:xfrm>
        </p:grpSpPr>
        <p:grpSp>
          <p:nvGrpSpPr>
            <p:cNvPr id="3" name="组合 77"/>
            <p:cNvGrpSpPr>
              <a:grpSpLocks/>
            </p:cNvGrpSpPr>
            <p:nvPr/>
          </p:nvGrpSpPr>
          <p:grpSpPr bwMode="auto">
            <a:xfrm>
              <a:off x="373364" y="396066"/>
              <a:ext cx="707710" cy="515376"/>
              <a:chOff x="125279" y="279019"/>
              <a:chExt cx="854512" cy="622282"/>
            </a:xfrm>
          </p:grpSpPr>
          <p:sp>
            <p:nvSpPr>
              <p:cNvPr id="6" name="圆角矩形 5"/>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服务体系</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06</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17" name="椭圆 16"/>
          <p:cNvSpPr/>
          <p:nvPr/>
        </p:nvSpPr>
        <p:spPr>
          <a:xfrm>
            <a:off x="4575463" y="2403764"/>
            <a:ext cx="3124200" cy="3124200"/>
          </a:xfrm>
          <a:prstGeom prst="ellipse">
            <a:avLst/>
          </a:prstGeom>
          <a:blipFill dpi="0" rotWithShape="1">
            <a:blip r:embed="rId2">
              <a:extLst>
                <a:ext uri="{28A0092B-C50C-407E-A947-70E740481C1C}">
                  <a14:useLocalDpi xmlns:a14="http://schemas.microsoft.com/office/drawing/2010/main" val="0"/>
                </a:ext>
              </a:extLst>
            </a:blip>
            <a:srcRect/>
            <a:stretch>
              <a:fillRect l="-25000" r="-25000"/>
            </a:stretch>
          </a:blip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18" name="Rectangle 8"/>
          <p:cNvSpPr/>
          <p:nvPr/>
        </p:nvSpPr>
        <p:spPr>
          <a:xfrm>
            <a:off x="1246188" y="2035175"/>
            <a:ext cx="2960687" cy="1359346"/>
          </a:xfrm>
          <a:prstGeom prst="rect">
            <a:avLst/>
          </a:prstGeom>
        </p:spPr>
        <p:txBody>
          <a:bodyPr lIns="0" tIns="0" rIns="0" bIns="0">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just">
              <a:lnSpc>
                <a:spcPts val="1800"/>
              </a:lnSpc>
              <a:spcBef>
                <a:spcPts val="800"/>
              </a:spcBef>
            </a:pPr>
            <a:r>
              <a:rPr lang="zh-CN" altLang="en-US" dirty="0" smtClean="0">
                <a:solidFill>
                  <a:schemeClr val="accent2"/>
                </a:solidFill>
                <a:latin typeface="+mn-ea"/>
                <a:ea typeface="+mn-ea"/>
              </a:rPr>
              <a:t>服务宗旨</a:t>
            </a:r>
            <a:endParaRPr lang="en-US" altLang="zh-CN" dirty="0">
              <a:solidFill>
                <a:schemeClr val="accent2"/>
              </a:solidFill>
              <a:latin typeface="+mn-ea"/>
              <a:ea typeface="+mn-ea"/>
            </a:endParaRPr>
          </a:p>
          <a:p>
            <a:pPr algn="just">
              <a:lnSpc>
                <a:spcPts val="1800"/>
              </a:lnSpc>
              <a:spcBef>
                <a:spcPts val="800"/>
              </a:spcBef>
            </a:pPr>
            <a:endParaRPr lang="zh-CN" altLang="en-US" dirty="0">
              <a:solidFill>
                <a:srgbClr val="FF680A"/>
              </a:solidFill>
              <a:latin typeface="+mn-ea"/>
              <a:ea typeface="+mn-ea"/>
            </a:endParaRPr>
          </a:p>
          <a:p>
            <a:pPr algn="just">
              <a:lnSpc>
                <a:spcPts val="1800"/>
              </a:lnSpc>
              <a:spcBef>
                <a:spcPts val="800"/>
              </a:spcBef>
            </a:pPr>
            <a:r>
              <a:rPr lang="zh-CN" altLang="en-US" sz="1100" dirty="0" smtClean="0">
                <a:solidFill>
                  <a:srgbClr val="595959"/>
                </a:solidFill>
                <a:latin typeface="+mn-ea"/>
                <a:ea typeface="+mn-ea"/>
              </a:rPr>
              <a:t>高效、优质的服务体系是项目最终成功的重要因素之一，公司始终坚持“为客户服务、对客户负责、让客户满意”的服务宗旨。</a:t>
            </a:r>
            <a:endParaRPr lang="zh-CN" altLang="en-US" sz="1100" dirty="0">
              <a:solidFill>
                <a:srgbClr val="595959"/>
              </a:solidFill>
              <a:latin typeface="+mn-ea"/>
              <a:ea typeface="+mn-ea"/>
            </a:endParaRPr>
          </a:p>
        </p:txBody>
      </p:sp>
      <p:sp>
        <p:nvSpPr>
          <p:cNvPr id="19" name="Rectangle 8"/>
          <p:cNvSpPr/>
          <p:nvPr/>
        </p:nvSpPr>
        <p:spPr>
          <a:xfrm>
            <a:off x="8067675" y="2035175"/>
            <a:ext cx="2960688" cy="1359346"/>
          </a:xfrm>
          <a:prstGeom prst="rect">
            <a:avLst/>
          </a:prstGeom>
        </p:spPr>
        <p:txBody>
          <a:bodyPr lIns="0" tIns="0" rIns="0" bIns="0">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just">
              <a:lnSpc>
                <a:spcPts val="1800"/>
              </a:lnSpc>
              <a:spcBef>
                <a:spcPts val="800"/>
              </a:spcBef>
            </a:pPr>
            <a:r>
              <a:rPr lang="zh-CN" altLang="zh-CN" dirty="0" smtClean="0"/>
              <a:t>服务方式</a:t>
            </a:r>
            <a:endParaRPr lang="en-US" altLang="zh-CN" dirty="0">
              <a:solidFill>
                <a:schemeClr val="accent2"/>
              </a:solidFill>
              <a:latin typeface="+mn-ea"/>
              <a:ea typeface="+mn-ea"/>
            </a:endParaRPr>
          </a:p>
          <a:p>
            <a:pPr algn="just">
              <a:lnSpc>
                <a:spcPts val="1800"/>
              </a:lnSpc>
              <a:spcBef>
                <a:spcPts val="800"/>
              </a:spcBef>
            </a:pPr>
            <a:endParaRPr lang="zh-CN" altLang="en-US" dirty="0">
              <a:solidFill>
                <a:srgbClr val="FF680A"/>
              </a:solidFill>
              <a:latin typeface="+mn-ea"/>
              <a:ea typeface="+mn-ea"/>
            </a:endParaRPr>
          </a:p>
          <a:p>
            <a:pPr algn="just">
              <a:lnSpc>
                <a:spcPts val="1800"/>
              </a:lnSpc>
              <a:spcBef>
                <a:spcPts val="800"/>
              </a:spcBef>
            </a:pPr>
            <a:r>
              <a:rPr lang="zh-CN" altLang="en-US" sz="1100" dirty="0" smtClean="0">
                <a:solidFill>
                  <a:srgbClr val="595959"/>
                </a:solidFill>
                <a:latin typeface="+mn-ea"/>
                <a:ea typeface="+mn-ea"/>
              </a:rPr>
              <a:t>作为一家扎根家乡的本地公司，借助地理位置的优势，致力于为客户提供更方便、更快捷、更高效地本地化服务。</a:t>
            </a:r>
            <a:endParaRPr lang="zh-CN" altLang="en-US" sz="1100" dirty="0">
              <a:solidFill>
                <a:srgbClr val="595959"/>
              </a:solidFill>
              <a:latin typeface="+mn-ea"/>
              <a:ea typeface="+mn-ea"/>
            </a:endParaRPr>
          </a:p>
        </p:txBody>
      </p:sp>
      <p:sp>
        <p:nvSpPr>
          <p:cNvPr id="20" name="Rectangle 8"/>
          <p:cNvSpPr/>
          <p:nvPr/>
        </p:nvSpPr>
        <p:spPr>
          <a:xfrm>
            <a:off x="1246188" y="4257675"/>
            <a:ext cx="2960687" cy="1359346"/>
          </a:xfrm>
          <a:prstGeom prst="rect">
            <a:avLst/>
          </a:prstGeom>
        </p:spPr>
        <p:txBody>
          <a:bodyPr lIns="0" tIns="0" rIns="0" bIns="0">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just">
              <a:lnSpc>
                <a:spcPts val="1800"/>
              </a:lnSpc>
              <a:spcBef>
                <a:spcPts val="800"/>
              </a:spcBef>
            </a:pPr>
            <a:r>
              <a:rPr lang="zh-CN" altLang="zh-CN" dirty="0" smtClean="0"/>
              <a:t>服务内容</a:t>
            </a:r>
            <a:endParaRPr lang="en-US" altLang="zh-CN" dirty="0">
              <a:solidFill>
                <a:schemeClr val="accent2"/>
              </a:solidFill>
              <a:latin typeface="+mn-ea"/>
              <a:ea typeface="+mn-ea"/>
            </a:endParaRPr>
          </a:p>
          <a:p>
            <a:pPr algn="just">
              <a:lnSpc>
                <a:spcPts val="1800"/>
              </a:lnSpc>
              <a:spcBef>
                <a:spcPts val="800"/>
              </a:spcBef>
            </a:pPr>
            <a:endParaRPr lang="zh-CN" altLang="en-US" dirty="0">
              <a:solidFill>
                <a:srgbClr val="FF680A"/>
              </a:solidFill>
              <a:latin typeface="+mn-ea"/>
              <a:ea typeface="+mn-ea"/>
            </a:endParaRPr>
          </a:p>
          <a:p>
            <a:pPr algn="just">
              <a:lnSpc>
                <a:spcPts val="1800"/>
              </a:lnSpc>
              <a:spcBef>
                <a:spcPts val="800"/>
              </a:spcBef>
            </a:pPr>
            <a:r>
              <a:rPr lang="zh-CN" altLang="en-US" sz="1100" dirty="0" smtClean="0">
                <a:solidFill>
                  <a:srgbClr val="595959"/>
                </a:solidFill>
                <a:latin typeface="+mn-ea"/>
                <a:ea typeface="+mn-ea"/>
              </a:rPr>
              <a:t>针对一个项目</a:t>
            </a:r>
            <a:r>
              <a:rPr lang="zh-CN" altLang="en-US" sz="1100" dirty="0" smtClean="0">
                <a:solidFill>
                  <a:srgbClr val="595959"/>
                </a:solidFill>
                <a:latin typeface="+mn-ea"/>
              </a:rPr>
              <a:t>配备一名专职人员和</a:t>
            </a:r>
            <a:r>
              <a:rPr lang="zh-CN" altLang="en-US" sz="1100" dirty="0" smtClean="0">
                <a:solidFill>
                  <a:srgbClr val="595959"/>
                </a:solidFill>
                <a:latin typeface="+mn-ea"/>
                <a:ea typeface="+mn-ea"/>
              </a:rPr>
              <a:t>二三线技术人员，共同</a:t>
            </a:r>
            <a:r>
              <a:rPr lang="zh-CN" altLang="en-US" sz="1100" dirty="0" smtClean="0">
                <a:solidFill>
                  <a:srgbClr val="595959"/>
                </a:solidFill>
                <a:latin typeface="+mn-ea"/>
              </a:rPr>
              <a:t>形成完整的服务体系，为客户</a:t>
            </a:r>
            <a:r>
              <a:rPr lang="zh-CN" altLang="en-US" sz="1100" dirty="0">
                <a:solidFill>
                  <a:srgbClr val="595959"/>
                </a:solidFill>
                <a:latin typeface="+mn-ea"/>
              </a:rPr>
              <a:t>提供售前、售中、</a:t>
            </a:r>
            <a:r>
              <a:rPr lang="zh-CN" altLang="en-US" sz="1100" dirty="0" smtClean="0">
                <a:solidFill>
                  <a:srgbClr val="595959"/>
                </a:solidFill>
                <a:latin typeface="+mn-ea"/>
              </a:rPr>
              <a:t>售后全方位服务。</a:t>
            </a:r>
            <a:endParaRPr lang="zh-CN" altLang="en-US" sz="1100" dirty="0" smtClean="0">
              <a:solidFill>
                <a:srgbClr val="595959"/>
              </a:solidFill>
              <a:latin typeface="+mn-ea"/>
              <a:ea typeface="+mn-ea"/>
            </a:endParaRPr>
          </a:p>
        </p:txBody>
      </p:sp>
      <p:sp>
        <p:nvSpPr>
          <p:cNvPr id="21" name="Rectangle 8"/>
          <p:cNvSpPr/>
          <p:nvPr/>
        </p:nvSpPr>
        <p:spPr>
          <a:xfrm>
            <a:off x="8067675" y="4257675"/>
            <a:ext cx="2960688" cy="1128514"/>
          </a:xfrm>
          <a:prstGeom prst="rect">
            <a:avLst/>
          </a:prstGeom>
        </p:spPr>
        <p:txBody>
          <a:bodyPr lIns="0" tIns="0" rIns="0" bIns="0">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gn="just">
              <a:lnSpc>
                <a:spcPts val="1800"/>
              </a:lnSpc>
              <a:spcBef>
                <a:spcPts val="800"/>
              </a:spcBef>
            </a:pPr>
            <a:r>
              <a:rPr lang="zh-CN" altLang="zh-CN" dirty="0" smtClean="0"/>
              <a:t>应急保障</a:t>
            </a:r>
            <a:endParaRPr lang="en-US" altLang="zh-CN" dirty="0">
              <a:solidFill>
                <a:schemeClr val="accent2"/>
              </a:solidFill>
              <a:latin typeface="+mn-ea"/>
              <a:ea typeface="+mn-ea"/>
            </a:endParaRPr>
          </a:p>
          <a:p>
            <a:pPr algn="just">
              <a:lnSpc>
                <a:spcPts val="1800"/>
              </a:lnSpc>
              <a:spcBef>
                <a:spcPts val="800"/>
              </a:spcBef>
            </a:pPr>
            <a:endParaRPr lang="zh-CN" altLang="en-US" dirty="0">
              <a:solidFill>
                <a:srgbClr val="FF680A"/>
              </a:solidFill>
              <a:latin typeface="+mn-ea"/>
              <a:ea typeface="+mn-ea"/>
            </a:endParaRPr>
          </a:p>
          <a:p>
            <a:pPr algn="just">
              <a:lnSpc>
                <a:spcPts val="1800"/>
              </a:lnSpc>
              <a:spcBef>
                <a:spcPts val="800"/>
              </a:spcBef>
            </a:pPr>
            <a:r>
              <a:rPr lang="zh-CN" altLang="en-US" sz="1100" dirty="0" smtClean="0">
                <a:solidFill>
                  <a:srgbClr val="595959"/>
                </a:solidFill>
                <a:latin typeface="+mn-ea"/>
              </a:rPr>
              <a:t>制定应急预案，全面</a:t>
            </a:r>
            <a:r>
              <a:rPr lang="zh-CN" altLang="en-US" sz="1100" dirty="0">
                <a:solidFill>
                  <a:srgbClr val="595959"/>
                </a:solidFill>
                <a:latin typeface="+mn-ea"/>
              </a:rPr>
              <a:t>加强应急保障</a:t>
            </a:r>
            <a:r>
              <a:rPr lang="zh-CN" altLang="en-US" sz="1100" dirty="0" smtClean="0">
                <a:solidFill>
                  <a:srgbClr val="595959"/>
                </a:solidFill>
                <a:latin typeface="+mn-ea"/>
              </a:rPr>
              <a:t>工作，提高</a:t>
            </a:r>
            <a:r>
              <a:rPr lang="zh-CN" altLang="en-US" sz="1100" dirty="0">
                <a:solidFill>
                  <a:srgbClr val="595959"/>
                </a:solidFill>
                <a:latin typeface="+mn-ea"/>
              </a:rPr>
              <a:t>应急处置</a:t>
            </a:r>
            <a:r>
              <a:rPr lang="zh-CN" altLang="en-US" sz="1100" dirty="0" smtClean="0">
                <a:solidFill>
                  <a:srgbClr val="595959"/>
                </a:solidFill>
                <a:latin typeface="+mn-ea"/>
              </a:rPr>
              <a:t>能力</a:t>
            </a:r>
            <a:r>
              <a:rPr lang="zh-CN" altLang="en-US" sz="1100" dirty="0" smtClean="0">
                <a:solidFill>
                  <a:srgbClr val="595959"/>
                </a:solidFill>
                <a:latin typeface="+mn-ea"/>
                <a:ea typeface="+mn-ea"/>
              </a:rPr>
              <a:t>。</a:t>
            </a:r>
            <a:endParaRPr lang="zh-CN" altLang="en-US" sz="1100" dirty="0">
              <a:solidFill>
                <a:srgbClr val="595959"/>
              </a:solidFill>
              <a:latin typeface="+mn-ea"/>
              <a:ea typeface="+mn-ea"/>
            </a:endParaRPr>
          </a:p>
        </p:txBody>
      </p:sp>
      <p:sp>
        <p:nvSpPr>
          <p:cNvPr id="22" name="Freeform 5"/>
          <p:cNvSpPr>
            <a:spLocks/>
          </p:cNvSpPr>
          <p:nvPr/>
        </p:nvSpPr>
        <p:spPr bwMode="auto">
          <a:xfrm>
            <a:off x="1262063" y="2454275"/>
            <a:ext cx="3686175" cy="481013"/>
          </a:xfrm>
          <a:custGeom>
            <a:avLst/>
            <a:gdLst>
              <a:gd name="T0" fmla="*/ 0 w 2726"/>
              <a:gd name="T1" fmla="*/ 0 h 356"/>
              <a:gd name="T2" fmla="*/ 2372 w 2726"/>
              <a:gd name="T3" fmla="*/ 0 h 356"/>
              <a:gd name="T4" fmla="*/ 2726 w 2726"/>
              <a:gd name="T5" fmla="*/ 356 h 356"/>
            </a:gdLst>
            <a:ahLst/>
            <a:cxnLst>
              <a:cxn ang="0">
                <a:pos x="T0" y="T1"/>
              </a:cxn>
              <a:cxn ang="0">
                <a:pos x="T2" y="T3"/>
              </a:cxn>
              <a:cxn ang="0">
                <a:pos x="T4" y="T5"/>
              </a:cxn>
            </a:cxnLst>
            <a:rect l="0" t="0" r="r" b="b"/>
            <a:pathLst>
              <a:path w="2726" h="356">
                <a:moveTo>
                  <a:pt x="0" y="0"/>
                </a:moveTo>
                <a:lnTo>
                  <a:pt x="2372" y="0"/>
                </a:lnTo>
                <a:lnTo>
                  <a:pt x="2726" y="356"/>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23" name="Freeform 6"/>
          <p:cNvSpPr>
            <a:spLocks/>
          </p:cNvSpPr>
          <p:nvPr/>
        </p:nvSpPr>
        <p:spPr bwMode="auto">
          <a:xfrm>
            <a:off x="1246188" y="4421188"/>
            <a:ext cx="3402012" cy="292100"/>
          </a:xfrm>
          <a:custGeom>
            <a:avLst/>
            <a:gdLst>
              <a:gd name="T0" fmla="*/ 0 w 2516"/>
              <a:gd name="T1" fmla="*/ 216 h 216"/>
              <a:gd name="T2" fmla="*/ 2301 w 2516"/>
              <a:gd name="T3" fmla="*/ 216 h 216"/>
              <a:gd name="T4" fmla="*/ 2516 w 2516"/>
              <a:gd name="T5" fmla="*/ 0 h 216"/>
            </a:gdLst>
            <a:ahLst/>
            <a:cxnLst>
              <a:cxn ang="0">
                <a:pos x="T0" y="T1"/>
              </a:cxn>
              <a:cxn ang="0">
                <a:pos x="T2" y="T3"/>
              </a:cxn>
              <a:cxn ang="0">
                <a:pos x="T4" y="T5"/>
              </a:cxn>
            </a:cxnLst>
            <a:rect l="0" t="0" r="r" b="b"/>
            <a:pathLst>
              <a:path w="2516" h="216">
                <a:moveTo>
                  <a:pt x="0" y="216"/>
                </a:moveTo>
                <a:lnTo>
                  <a:pt x="2301" y="216"/>
                </a:lnTo>
                <a:lnTo>
                  <a:pt x="2516" y="0"/>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24" name="Freeform 7"/>
          <p:cNvSpPr>
            <a:spLocks/>
          </p:cNvSpPr>
          <p:nvPr/>
        </p:nvSpPr>
        <p:spPr bwMode="auto">
          <a:xfrm>
            <a:off x="7327900" y="2454275"/>
            <a:ext cx="3684588" cy="481013"/>
          </a:xfrm>
          <a:custGeom>
            <a:avLst/>
            <a:gdLst>
              <a:gd name="T0" fmla="*/ 2726 w 2726"/>
              <a:gd name="T1" fmla="*/ 0 h 356"/>
              <a:gd name="T2" fmla="*/ 354 w 2726"/>
              <a:gd name="T3" fmla="*/ 0 h 356"/>
              <a:gd name="T4" fmla="*/ 0 w 2726"/>
              <a:gd name="T5" fmla="*/ 356 h 356"/>
            </a:gdLst>
            <a:ahLst/>
            <a:cxnLst>
              <a:cxn ang="0">
                <a:pos x="T0" y="T1"/>
              </a:cxn>
              <a:cxn ang="0">
                <a:pos x="T2" y="T3"/>
              </a:cxn>
              <a:cxn ang="0">
                <a:pos x="T4" y="T5"/>
              </a:cxn>
            </a:cxnLst>
            <a:rect l="0" t="0" r="r" b="b"/>
            <a:pathLst>
              <a:path w="2726" h="356">
                <a:moveTo>
                  <a:pt x="2726" y="0"/>
                </a:moveTo>
                <a:lnTo>
                  <a:pt x="354" y="0"/>
                </a:lnTo>
                <a:lnTo>
                  <a:pt x="0" y="356"/>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34" name="Freeform 8"/>
          <p:cNvSpPr>
            <a:spLocks/>
          </p:cNvSpPr>
          <p:nvPr/>
        </p:nvSpPr>
        <p:spPr bwMode="auto">
          <a:xfrm>
            <a:off x="7627938" y="4421188"/>
            <a:ext cx="3400425" cy="292100"/>
          </a:xfrm>
          <a:custGeom>
            <a:avLst/>
            <a:gdLst>
              <a:gd name="T0" fmla="*/ 2516 w 2516"/>
              <a:gd name="T1" fmla="*/ 216 h 216"/>
              <a:gd name="T2" fmla="*/ 215 w 2516"/>
              <a:gd name="T3" fmla="*/ 216 h 216"/>
              <a:gd name="T4" fmla="*/ 0 w 2516"/>
              <a:gd name="T5" fmla="*/ 0 h 216"/>
            </a:gdLst>
            <a:ahLst/>
            <a:cxnLst>
              <a:cxn ang="0">
                <a:pos x="T0" y="T1"/>
              </a:cxn>
              <a:cxn ang="0">
                <a:pos x="T2" y="T3"/>
              </a:cxn>
              <a:cxn ang="0">
                <a:pos x="T4" y="T5"/>
              </a:cxn>
            </a:cxnLst>
            <a:rect l="0" t="0" r="r" b="b"/>
            <a:pathLst>
              <a:path w="2516" h="216">
                <a:moveTo>
                  <a:pt x="2516" y="216"/>
                </a:moveTo>
                <a:lnTo>
                  <a:pt x="215" y="216"/>
                </a:lnTo>
                <a:lnTo>
                  <a:pt x="0" y="0"/>
                </a:lnTo>
              </a:path>
            </a:pathLst>
          </a:custGeom>
          <a:noFill/>
          <a:ln w="635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14111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Effect transition="in" filter="fade">
                                      <p:cBhvr>
                                        <p:cTn id="9" dur="300"/>
                                        <p:tgtEl>
                                          <p:spTgt spid="17"/>
                                        </p:tgtEl>
                                      </p:cBhvr>
                                    </p:animEffect>
                                  </p:childTnLst>
                                </p:cTn>
                              </p:par>
                            </p:childTnLst>
                          </p:cTn>
                        </p:par>
                        <p:par>
                          <p:cTn id="10" fill="hold">
                            <p:stCondLst>
                              <p:cond delay="300"/>
                            </p:stCondLst>
                            <p:childTnLst>
                              <p:par>
                                <p:cTn id="11" presetID="2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par>
                                <p:cTn id="14" presetID="22" presetClass="entr" presetSubtype="2"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800"/>
                            </p:stCondLst>
                            <p:childTnLst>
                              <p:par>
                                <p:cTn id="24" presetID="4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7" dur="300" fill="hold"/>
                                        <p:tgtEl>
                                          <p:spTgt spid="18"/>
                                        </p:tgtEl>
                                        <p:attrNameLst>
                                          <p:attrName>ppt_y</p:attrName>
                                        </p:attrNameLst>
                                      </p:cBhvr>
                                      <p:tavLst>
                                        <p:tav tm="0">
                                          <p:val>
                                            <p:strVal val="#ppt_y"/>
                                          </p:val>
                                        </p:tav>
                                        <p:tav tm="100000">
                                          <p:val>
                                            <p:strVal val="#ppt_y"/>
                                          </p:val>
                                        </p:tav>
                                      </p:tavLst>
                                    </p:anim>
                                    <p:anim calcmode="lin" valueType="num">
                                      <p:cBhvr>
                                        <p:cTn id="28"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9"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300" tmFilter="0,0; .5, 1; 1, 1"/>
                                        <p:tgtEl>
                                          <p:spTgt spid="18"/>
                                        </p:tgtEl>
                                      </p:cBhvr>
                                    </p:animEffect>
                                  </p:childTnLst>
                                </p:cTn>
                              </p:par>
                            </p:childTnLst>
                          </p:cTn>
                        </p:par>
                        <p:par>
                          <p:cTn id="31" fill="hold">
                            <p:stCondLst>
                              <p:cond delay="1100"/>
                            </p:stCondLst>
                            <p:childTnLst>
                              <p:par>
                                <p:cTn id="32" presetID="4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20"/>
                                        </p:tgtEl>
                                        <p:attrNameLst>
                                          <p:attrName>ppt_y</p:attrName>
                                        </p:attrNameLst>
                                      </p:cBhvr>
                                      <p:tavLst>
                                        <p:tav tm="0">
                                          <p:val>
                                            <p:strVal val="#ppt_y"/>
                                          </p:val>
                                        </p:tav>
                                        <p:tav tm="100000">
                                          <p:val>
                                            <p:strVal val="#ppt_y"/>
                                          </p:val>
                                        </p:tav>
                                      </p:tavLst>
                                    </p:anim>
                                    <p:anim calcmode="lin" valueType="num">
                                      <p:cBhvr>
                                        <p:cTn id="36"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20"/>
                                        </p:tgtEl>
                                      </p:cBhvr>
                                    </p:animEffect>
                                  </p:childTnLst>
                                </p:cTn>
                              </p:par>
                            </p:childTnLst>
                          </p:cTn>
                        </p:par>
                        <p:par>
                          <p:cTn id="39" fill="hold">
                            <p:stCondLst>
                              <p:cond delay="1400"/>
                            </p:stCondLst>
                            <p:childTnLst>
                              <p:par>
                                <p:cTn id="40" presetID="41"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19"/>
                                        </p:tgtEl>
                                        <p:attrNameLst>
                                          <p:attrName>ppt_y</p:attrName>
                                        </p:attrNameLst>
                                      </p:cBhvr>
                                      <p:tavLst>
                                        <p:tav tm="0">
                                          <p:val>
                                            <p:strVal val="#ppt_y"/>
                                          </p:val>
                                        </p:tav>
                                        <p:tav tm="100000">
                                          <p:val>
                                            <p:strVal val="#ppt_y"/>
                                          </p:val>
                                        </p:tav>
                                      </p:tavLst>
                                    </p:anim>
                                    <p:anim calcmode="lin" valueType="num">
                                      <p:cBhvr>
                                        <p:cTn id="44"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19"/>
                                        </p:tgtEl>
                                      </p:cBhvr>
                                    </p:animEffect>
                                  </p:childTnLst>
                                </p:cTn>
                              </p:par>
                            </p:childTnLst>
                          </p:cTn>
                        </p:par>
                        <p:par>
                          <p:cTn id="47" fill="hold">
                            <p:stCondLst>
                              <p:cond delay="1700"/>
                            </p:stCondLst>
                            <p:childTnLst>
                              <p:par>
                                <p:cTn id="48" presetID="41"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300" fill="hold"/>
                                        <p:tgtEl>
                                          <p:spTgt spid="21"/>
                                        </p:tgtEl>
                                        <p:attrNameLst>
                                          <p:attrName>ppt_y</p:attrName>
                                        </p:attrNameLst>
                                      </p:cBhvr>
                                      <p:tavLst>
                                        <p:tav tm="0">
                                          <p:val>
                                            <p:strVal val="#ppt_y"/>
                                          </p:val>
                                        </p:tav>
                                        <p:tav tm="100000">
                                          <p:val>
                                            <p:strVal val="#ppt_y"/>
                                          </p:val>
                                        </p:tav>
                                      </p:tavLst>
                                    </p:anim>
                                    <p:anim calcmode="lin" valueType="num">
                                      <p:cBhvr>
                                        <p:cTn id="52"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264275" y="0"/>
            <a:ext cx="5927725" cy="6858000"/>
          </a:xfrm>
          <a:custGeom>
            <a:avLst/>
            <a:gdLst>
              <a:gd name="connsiteX0" fmla="*/ 1 w 5927222"/>
              <a:gd name="connsiteY0" fmla="*/ 0 h 6858000"/>
              <a:gd name="connsiteX1" fmla="*/ 5927222 w 5927222"/>
              <a:gd name="connsiteY1" fmla="*/ 0 h 6858000"/>
              <a:gd name="connsiteX2" fmla="*/ 5927222 w 5927222"/>
              <a:gd name="connsiteY2" fmla="*/ 6858000 h 6858000"/>
              <a:gd name="connsiteX3" fmla="*/ 0 w 5927222"/>
              <a:gd name="connsiteY3" fmla="*/ 6858000 h 6858000"/>
              <a:gd name="connsiteX4" fmla="*/ 29468 w 5927222"/>
              <a:gd name="connsiteY4" fmla="*/ 6802534 h 6858000"/>
              <a:gd name="connsiteX5" fmla="*/ 716595 w 5927222"/>
              <a:gd name="connsiteY5" fmla="*/ 3429000 h 6858000"/>
              <a:gd name="connsiteX6" fmla="*/ 29468 w 5927222"/>
              <a:gd name="connsiteY6" fmla="*/ 554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222" h="6858000">
                <a:moveTo>
                  <a:pt x="1" y="0"/>
                </a:moveTo>
                <a:lnTo>
                  <a:pt x="5927222" y="0"/>
                </a:lnTo>
                <a:lnTo>
                  <a:pt x="5927222" y="6858000"/>
                </a:lnTo>
                <a:lnTo>
                  <a:pt x="0" y="6858000"/>
                </a:lnTo>
                <a:lnTo>
                  <a:pt x="29468" y="6802534"/>
                </a:lnTo>
                <a:cubicBezTo>
                  <a:pt x="451585" y="5968843"/>
                  <a:pt x="716595" y="4766172"/>
                  <a:pt x="716595" y="3429000"/>
                </a:cubicBezTo>
                <a:cubicBezTo>
                  <a:pt x="716595" y="2091828"/>
                  <a:pt x="451585" y="889158"/>
                  <a:pt x="29468" y="55466"/>
                </a:cubicBezTo>
                <a:close/>
              </a:path>
            </a:pathLst>
          </a:custGeom>
          <a:gradFill>
            <a:gsLst>
              <a:gs pos="0">
                <a:srgbClr val="00A1E2"/>
              </a:gs>
              <a:gs pos="100000">
                <a:srgbClr val="204D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mj-ea"/>
              <a:ea typeface="+mj-ea"/>
            </a:endParaRPr>
          </a:p>
        </p:txBody>
      </p:sp>
      <p:grpSp>
        <p:nvGrpSpPr>
          <p:cNvPr id="34" name="组合 3"/>
          <p:cNvGrpSpPr>
            <a:grpSpLocks/>
          </p:cNvGrpSpPr>
          <p:nvPr/>
        </p:nvGrpSpPr>
        <p:grpSpPr bwMode="auto">
          <a:xfrm>
            <a:off x="146050" y="365125"/>
            <a:ext cx="3321050" cy="597921"/>
            <a:chOff x="146654" y="364378"/>
            <a:chExt cx="3320784" cy="599200"/>
          </a:xfrm>
        </p:grpSpPr>
        <p:grpSp>
          <p:nvGrpSpPr>
            <p:cNvPr id="35" name="组合 77"/>
            <p:cNvGrpSpPr>
              <a:grpSpLocks/>
            </p:cNvGrpSpPr>
            <p:nvPr/>
          </p:nvGrpSpPr>
          <p:grpSpPr bwMode="auto">
            <a:xfrm>
              <a:off x="373364" y="396066"/>
              <a:ext cx="707710" cy="515376"/>
              <a:chOff x="125279" y="279019"/>
              <a:chExt cx="854512" cy="622282"/>
            </a:xfrm>
          </p:grpSpPr>
          <p:sp>
            <p:nvSpPr>
              <p:cNvPr id="38" name="圆角矩形 37"/>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圆角矩形 38"/>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36"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服务体系</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37" name="矩形 36"/>
            <p:cNvSpPr/>
            <p:nvPr/>
          </p:nvSpPr>
          <p:spPr>
            <a:xfrm>
              <a:off x="146654" y="405332"/>
              <a:ext cx="972842" cy="51444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06</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40" name="矩形 39"/>
          <p:cNvSpPr/>
          <p:nvPr/>
        </p:nvSpPr>
        <p:spPr>
          <a:xfrm>
            <a:off x="632510" y="1736328"/>
            <a:ext cx="5747025" cy="3524042"/>
          </a:xfrm>
          <a:prstGeom prst="rect">
            <a:avLst/>
          </a:prstGeom>
        </p:spPr>
        <p:txBody>
          <a:bodyPr wrap="square">
            <a:spAutoFit/>
          </a:bodyPr>
          <a:lstStyle/>
          <a:p>
            <a:pPr>
              <a:spcAft>
                <a:spcPts val="3600"/>
              </a:spcAft>
            </a:pPr>
            <a:r>
              <a:rPr lang="zh-CN" altLang="en-US" sz="2000" dirty="0" smtClean="0">
                <a:latin typeface="+mn-ea"/>
                <a:ea typeface="+mn-ea"/>
              </a:rPr>
              <a:t>山东创通信息工程有限公司</a:t>
            </a:r>
            <a:endParaRPr lang="en-US" altLang="zh-CN" sz="2000" dirty="0" smtClean="0">
              <a:latin typeface="+mn-ea"/>
              <a:ea typeface="+mn-ea"/>
            </a:endParaRPr>
          </a:p>
          <a:p>
            <a:pPr>
              <a:spcAft>
                <a:spcPts val="3000"/>
              </a:spcAft>
            </a:pPr>
            <a:r>
              <a:rPr lang="zh-CN" altLang="en-US" sz="1400" dirty="0" smtClean="0">
                <a:latin typeface="+mn-ea"/>
                <a:ea typeface="+mn-ea"/>
              </a:rPr>
              <a:t>聊城市经济技术开发区东昌路</a:t>
            </a:r>
            <a:r>
              <a:rPr lang="en-US" altLang="zh-CN" sz="1400" dirty="0" smtClean="0">
                <a:latin typeface="+mn-ea"/>
                <a:ea typeface="+mn-ea"/>
              </a:rPr>
              <a:t>177</a:t>
            </a:r>
            <a:r>
              <a:rPr lang="zh-CN" altLang="en-US" sz="1400" dirty="0" smtClean="0">
                <a:latin typeface="+mn-ea"/>
                <a:ea typeface="+mn-ea"/>
              </a:rPr>
              <a:t>号</a:t>
            </a:r>
            <a:r>
              <a:rPr lang="en-US" altLang="zh-CN" sz="1400" dirty="0" smtClean="0">
                <a:latin typeface="+mn-ea"/>
                <a:ea typeface="+mn-ea"/>
              </a:rPr>
              <a:t>CBD·</a:t>
            </a:r>
            <a:r>
              <a:rPr lang="zh-CN" altLang="en-US" sz="1400" dirty="0" smtClean="0">
                <a:latin typeface="+mn-ea"/>
                <a:ea typeface="+mn-ea"/>
              </a:rPr>
              <a:t>财智大厦三层</a:t>
            </a:r>
            <a:r>
              <a:rPr lang="en-US" altLang="zh-CN" sz="1400" dirty="0" smtClean="0">
                <a:latin typeface="+mn-ea"/>
                <a:ea typeface="+mn-ea"/>
              </a:rPr>
              <a:t>0311</a:t>
            </a:r>
            <a:r>
              <a:rPr lang="zh-CN" altLang="en-US" sz="1400" dirty="0" smtClean="0">
                <a:latin typeface="+mn-ea"/>
                <a:ea typeface="+mn-ea"/>
              </a:rPr>
              <a:t>室</a:t>
            </a:r>
          </a:p>
          <a:p>
            <a:pPr>
              <a:spcAft>
                <a:spcPts val="1200"/>
              </a:spcAft>
            </a:pPr>
            <a:r>
              <a:rPr lang="zh-CN" altLang="en-US" sz="1400" dirty="0" smtClean="0">
                <a:latin typeface="+mn-ea"/>
                <a:ea typeface="+mn-ea"/>
              </a:rPr>
              <a:t>联系电话：</a:t>
            </a:r>
          </a:p>
          <a:p>
            <a:pPr>
              <a:spcAft>
                <a:spcPts val="1200"/>
              </a:spcAft>
            </a:pPr>
            <a:r>
              <a:rPr lang="zh-CN" altLang="en-US" sz="1400" dirty="0">
                <a:latin typeface="+mn-ea"/>
                <a:ea typeface="+mn-ea"/>
              </a:rPr>
              <a:t>产品</a:t>
            </a:r>
            <a:r>
              <a:rPr lang="zh-CN" altLang="en-US" sz="1400" dirty="0" smtClean="0">
                <a:latin typeface="+mn-ea"/>
                <a:ea typeface="+mn-ea"/>
              </a:rPr>
              <a:t>开发</a:t>
            </a:r>
            <a:r>
              <a:rPr lang="zh-CN" altLang="en-US" sz="1400" dirty="0">
                <a:latin typeface="+mn-ea"/>
                <a:ea typeface="+mn-ea"/>
              </a:rPr>
              <a:t>部：</a:t>
            </a:r>
            <a:r>
              <a:rPr lang="en-US" altLang="zh-CN" sz="1400" dirty="0">
                <a:latin typeface="+mn-ea"/>
                <a:ea typeface="+mn-ea"/>
              </a:rPr>
              <a:t>0635-2180965</a:t>
            </a:r>
          </a:p>
          <a:p>
            <a:pPr>
              <a:spcAft>
                <a:spcPts val="1200"/>
              </a:spcAft>
            </a:pPr>
            <a:r>
              <a:rPr lang="zh-CN" altLang="en-US" sz="1400" dirty="0" smtClean="0">
                <a:latin typeface="+mn-ea"/>
                <a:ea typeface="+mn-ea"/>
              </a:rPr>
              <a:t>客户服务部：</a:t>
            </a:r>
            <a:r>
              <a:rPr lang="en-US" altLang="zh-CN" sz="1400" dirty="0" smtClean="0">
                <a:latin typeface="+mn-ea"/>
                <a:ea typeface="+mn-ea"/>
              </a:rPr>
              <a:t>0635-2180966</a:t>
            </a:r>
          </a:p>
          <a:p>
            <a:pPr>
              <a:spcAft>
                <a:spcPts val="1200"/>
              </a:spcAft>
            </a:pPr>
            <a:r>
              <a:rPr lang="zh-CN" altLang="en-US" sz="1400" dirty="0" smtClean="0">
                <a:latin typeface="+mn-ea"/>
                <a:ea typeface="+mn-ea"/>
              </a:rPr>
              <a:t>公司网址：</a:t>
            </a:r>
            <a:r>
              <a:rPr lang="en-US" altLang="zh-CN" sz="1400" dirty="0" smtClean="0">
                <a:latin typeface="+mn-ea"/>
                <a:ea typeface="+mn-ea"/>
              </a:rPr>
              <a:t>www.lcct.com.cn</a:t>
            </a:r>
          </a:p>
          <a:p>
            <a:pPr>
              <a:spcAft>
                <a:spcPts val="1200"/>
              </a:spcAft>
            </a:pPr>
            <a:r>
              <a:rPr lang="zh-CN" altLang="en-US" sz="1400" dirty="0" smtClean="0">
                <a:latin typeface="+mn-ea"/>
                <a:ea typeface="+mn-ea"/>
              </a:rPr>
              <a:t>商务邮箱：</a:t>
            </a:r>
            <a:r>
              <a:rPr lang="en-US" altLang="zh-CN" sz="1400" dirty="0" smtClean="0">
                <a:latin typeface="+mn-ea"/>
                <a:ea typeface="+mn-ea"/>
              </a:rPr>
              <a:t>business@lcct.com.cn</a:t>
            </a:r>
          </a:p>
          <a:p>
            <a:pPr>
              <a:spcAft>
                <a:spcPts val="1200"/>
              </a:spcAft>
            </a:pPr>
            <a:r>
              <a:rPr lang="zh-CN" altLang="en-US" sz="1400" dirty="0" smtClean="0">
                <a:latin typeface="+mn-ea"/>
                <a:ea typeface="+mn-ea"/>
              </a:rPr>
              <a:t>服务邮箱：</a:t>
            </a:r>
            <a:r>
              <a:rPr lang="en-US" altLang="zh-CN" sz="1400" dirty="0" smtClean="0">
                <a:latin typeface="+mn-ea"/>
                <a:ea typeface="+mn-ea"/>
              </a:rPr>
              <a:t>service@lcct.com.cn</a:t>
            </a: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541" y="2559960"/>
            <a:ext cx="1369534" cy="141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038205" y="4289401"/>
            <a:ext cx="3072808" cy="215444"/>
          </a:xfrm>
          <a:prstGeom prst="rect">
            <a:avLst/>
          </a:prstGeom>
          <a:noFill/>
        </p:spPr>
        <p:txBody>
          <a:bodyPr wrap="square" lIns="0" tIns="0" rIns="0" bIns="0" rtlCol="0">
            <a:spAutoFit/>
          </a:bodyPr>
          <a:lstStyle/>
          <a:p>
            <a:r>
              <a:rPr lang="zh-CN" altLang="en-US" sz="1400" dirty="0" smtClean="0">
                <a:solidFill>
                  <a:schemeClr val="bg1"/>
                </a:solidFill>
                <a:latin typeface="微软雅黑" pitchFamily="34" charset="-122"/>
                <a:ea typeface="微软雅黑" pitchFamily="34" charset="-122"/>
              </a:rPr>
              <a:t>请扫描上方二维码关注企业微信公众号</a:t>
            </a:r>
          </a:p>
        </p:txBody>
      </p:sp>
    </p:spTree>
    <p:extLst>
      <p:ext uri="{BB962C8B-B14F-4D97-AF65-F5344CB8AC3E}">
        <p14:creationId xmlns:p14="http://schemas.microsoft.com/office/powerpoint/2010/main" val="25343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6802"/>
                                        </p:tgtEl>
                                        <p:attrNameLst>
                                          <p:attrName>style.visibility</p:attrName>
                                        </p:attrNameLst>
                                      </p:cBhvr>
                                      <p:to>
                                        <p:strVal val="visible"/>
                                      </p:to>
                                    </p:set>
                                    <p:animEffect transition="in" filter="wipe(up)">
                                      <p:cBhvr>
                                        <p:cTn id="11" dur="500"/>
                                        <p:tgtEl>
                                          <p:spTgt spid="7680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18568" y="-3176"/>
            <a:ext cx="8002772" cy="6858000"/>
          </a:xfrm>
          <a:prstGeom prst="rect">
            <a:avLst/>
          </a:prstGeom>
          <a:blipFill dpi="0" rotWithShape="1">
            <a:blip r:embed="rId3"/>
            <a:srcRect/>
            <a:stretch>
              <a:fillRect l="-67598" r="-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等腰三角形 3"/>
          <p:cNvSpPr/>
          <p:nvPr/>
        </p:nvSpPr>
        <p:spPr>
          <a:xfrm>
            <a:off x="9826625" y="4510088"/>
            <a:ext cx="2365375" cy="2347912"/>
          </a:xfrm>
          <a:prstGeom prst="triangle">
            <a:avLst>
              <a:gd name="adj" fmla="val 100000"/>
            </a:avLst>
          </a:prstGeom>
          <a:gradFill>
            <a:gsLst>
              <a:gs pos="0">
                <a:srgbClr val="00A1E2"/>
              </a:gs>
              <a:gs pos="86000">
                <a:srgbClr val="204DA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等腰三角形 17"/>
          <p:cNvSpPr/>
          <p:nvPr/>
        </p:nvSpPr>
        <p:spPr>
          <a:xfrm rot="2700000">
            <a:off x="4407694" y="-2648744"/>
            <a:ext cx="5330826" cy="5291137"/>
          </a:xfrm>
          <a:prstGeom prst="triangle">
            <a:avLst>
              <a:gd name="adj" fmla="val 100000"/>
            </a:avLst>
          </a:prstGeom>
          <a:gradFill>
            <a:gsLst>
              <a:gs pos="0">
                <a:srgbClr val="00A1E2"/>
              </a:gs>
              <a:gs pos="100000">
                <a:srgbClr val="204DAF"/>
              </a:gs>
            </a:gsLst>
            <a:lin ang="2700000" scaled="0"/>
          </a:gradFill>
          <a:ln>
            <a:noFill/>
          </a:ln>
          <a:effectLst>
            <a:outerShdw blurRad="508000" dist="254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任意多边形 26"/>
          <p:cNvSpPr/>
          <p:nvPr/>
        </p:nvSpPr>
        <p:spPr>
          <a:xfrm rot="2700222">
            <a:off x="-2118519" y="265906"/>
            <a:ext cx="10117138" cy="7896226"/>
          </a:xfrm>
          <a:custGeom>
            <a:avLst/>
            <a:gdLst>
              <a:gd name="connsiteX0" fmla="*/ 0 w 10116236"/>
              <a:gd name="connsiteY0" fmla="*/ 3047183 h 7896209"/>
              <a:gd name="connsiteX1" fmla="*/ 3046790 w 10116236"/>
              <a:gd name="connsiteY1" fmla="*/ 0 h 7896209"/>
              <a:gd name="connsiteX2" fmla="*/ 8996539 w 10116236"/>
              <a:gd name="connsiteY2" fmla="*/ 0 h 7896209"/>
              <a:gd name="connsiteX3" fmla="*/ 10116236 w 10116236"/>
              <a:gd name="connsiteY3" fmla="*/ 1119697 h 7896209"/>
              <a:gd name="connsiteX4" fmla="*/ 10116236 w 10116236"/>
              <a:gd name="connsiteY4" fmla="*/ 2628943 h 7896209"/>
              <a:gd name="connsiteX5" fmla="*/ 4849651 w 10116236"/>
              <a:gd name="connsiteY5" fmla="*/ 7896209 h 78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6236" h="7896209">
                <a:moveTo>
                  <a:pt x="0" y="3047183"/>
                </a:moveTo>
                <a:lnTo>
                  <a:pt x="3046790" y="0"/>
                </a:lnTo>
                <a:lnTo>
                  <a:pt x="8996539" y="0"/>
                </a:lnTo>
                <a:cubicBezTo>
                  <a:pt x="9614931" y="1"/>
                  <a:pt x="10116236" y="501305"/>
                  <a:pt x="10116236" y="1119697"/>
                </a:cubicBezTo>
                <a:lnTo>
                  <a:pt x="10116236" y="2628943"/>
                </a:lnTo>
                <a:lnTo>
                  <a:pt x="4849651" y="7896209"/>
                </a:lnTo>
                <a:close/>
              </a:path>
            </a:pathLst>
          </a:custGeom>
          <a:solidFill>
            <a:schemeClr val="bg1"/>
          </a:solidFill>
          <a:ln>
            <a:noFill/>
          </a:ln>
          <a:effectLst>
            <a:outerShdw blurRad="508000" dist="2540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文本框 32"/>
          <p:cNvSpPr txBox="1"/>
          <p:nvPr/>
        </p:nvSpPr>
        <p:spPr>
          <a:xfrm>
            <a:off x="305466" y="3173751"/>
            <a:ext cx="7109639" cy="646331"/>
          </a:xfrm>
          <a:prstGeom prst="rect">
            <a:avLst/>
          </a:prstGeom>
          <a:noFill/>
        </p:spPr>
        <p:txBody>
          <a:bodyPr wrap="none">
            <a:spAutoFit/>
          </a:bodyPr>
          <a:lstStyle/>
          <a:p>
            <a:pPr fontAlgn="auto">
              <a:spcBef>
                <a:spcPts val="0"/>
              </a:spcBef>
              <a:spcAft>
                <a:spcPts val="0"/>
              </a:spcAft>
              <a:defRPr/>
            </a:pPr>
            <a:r>
              <a:rPr lang="zh-CN" altLang="en-US" sz="3600" b="1"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诚邀各位领导莅临公司指导工作！</a:t>
            </a:r>
            <a:endParaRPr lang="zh-CN" altLang="en-US" sz="3600" b="1"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12" name="文本框 32"/>
          <p:cNvSpPr txBox="1"/>
          <p:nvPr/>
        </p:nvSpPr>
        <p:spPr>
          <a:xfrm>
            <a:off x="2331424" y="4537003"/>
            <a:ext cx="2412840" cy="707886"/>
          </a:xfrm>
          <a:prstGeom prst="rect">
            <a:avLst/>
          </a:prstGeom>
          <a:noFill/>
        </p:spPr>
        <p:txBody>
          <a:bodyPr wrap="none">
            <a:spAutoFit/>
          </a:bodyPr>
          <a:lstStyle/>
          <a:p>
            <a:pPr fontAlgn="auto">
              <a:spcBef>
                <a:spcPts val="0"/>
              </a:spcBef>
              <a:spcAft>
                <a:spcPts val="0"/>
              </a:spcAft>
              <a:defRPr/>
            </a:pPr>
            <a:r>
              <a:rPr lang="en-US" altLang="zh-CN" sz="4000" b="1"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THANKS</a:t>
            </a:r>
            <a:endParaRPr lang="zh-CN" altLang="en-US" sz="4000" b="1"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3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315329" y="1619967"/>
            <a:ext cx="471953" cy="473084"/>
          </a:xfrm>
          <a:prstGeom prst="rect">
            <a:avLst/>
          </a:prstGeom>
          <a:noFill/>
          <a:ln w="38100">
            <a:gradFill>
              <a:gsLst>
                <a:gs pos="0">
                  <a:srgbClr val="00A1E2"/>
                </a:gs>
                <a:gs pos="100000">
                  <a:srgbClr val="204DAF"/>
                </a:gs>
              </a:gsLst>
              <a:lin ang="5400000" scaled="1"/>
            </a:grad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p:cNvSpPr/>
          <p:nvPr/>
        </p:nvSpPr>
        <p:spPr>
          <a:xfrm>
            <a:off x="-3175" y="5983288"/>
            <a:ext cx="12195175" cy="874712"/>
          </a:xfrm>
          <a:prstGeom prst="rect">
            <a:avLst/>
          </a:prstGeom>
          <a:gradFill>
            <a:gsLst>
              <a:gs pos="0">
                <a:srgbClr val="00A1E2"/>
              </a:gs>
              <a:gs pos="100000">
                <a:srgbClr val="204DA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TextBox 21"/>
          <p:cNvSpPr txBox="1"/>
          <p:nvPr/>
        </p:nvSpPr>
        <p:spPr>
          <a:xfrm>
            <a:off x="5679837" y="1856509"/>
            <a:ext cx="5771427" cy="3322128"/>
          </a:xfrm>
          <a:prstGeom prst="rect">
            <a:avLst/>
          </a:prstGeom>
          <a:noFill/>
        </p:spPr>
        <p:txBody>
          <a:bodyPr wrap="square" lIns="0" tIns="0" rIns="0" bIns="0">
            <a:spAutoFit/>
          </a:bodyPr>
          <a:lstStyle/>
          <a:p>
            <a:pPr indent="457200" algn="just" fontAlgn="auto">
              <a:lnSpc>
                <a:spcPct val="150000"/>
              </a:lnSpc>
              <a:spcBef>
                <a:spcPts val="0"/>
              </a:spcBef>
              <a:spcAft>
                <a:spcPts val="1200"/>
              </a:spcAft>
              <a:defRPr/>
            </a:pPr>
            <a:r>
              <a:rPr lang="zh-CN" altLang="en-US" sz="1200" dirty="0">
                <a:latin typeface="微软雅黑" panose="020B0503020204020204" pitchFamily="34" charset="-122"/>
                <a:ea typeface="微软雅黑" panose="020B0503020204020204" pitchFamily="34" charset="-122"/>
              </a:rPr>
              <a:t>山东创通信息工程有限公司（简称“创通工程”），是山东创通信息技术股份有限公司（简称“创通信息”）设立的全资子公司，成立于</a:t>
            </a:r>
            <a:r>
              <a:rPr lang="en-US" altLang="zh-CN" sz="1200" dirty="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月，注册资本</a:t>
            </a:r>
            <a:r>
              <a:rPr lang="en-US" altLang="zh-CN" sz="1200" dirty="0">
                <a:latin typeface="微软雅黑" panose="020B0503020204020204" pitchFamily="34" charset="-122"/>
                <a:ea typeface="微软雅黑" panose="020B0503020204020204" pitchFamily="34" charset="-122"/>
              </a:rPr>
              <a:t>1100</a:t>
            </a:r>
            <a:r>
              <a:rPr lang="zh-CN" altLang="en-US" sz="1200" dirty="0">
                <a:latin typeface="微软雅黑" panose="020B0503020204020204" pitchFamily="34" charset="-122"/>
                <a:ea typeface="微软雅黑" panose="020B0503020204020204" pitchFamily="34" charset="-122"/>
              </a:rPr>
              <a:t>万元，公司注册地为聊城市经济技术开发区东昌路</a:t>
            </a:r>
            <a:r>
              <a:rPr lang="en-US" altLang="zh-CN" sz="1200" dirty="0">
                <a:latin typeface="微软雅黑" panose="020B0503020204020204" pitchFamily="34" charset="-122"/>
                <a:ea typeface="微软雅黑" panose="020B0503020204020204" pitchFamily="34" charset="-122"/>
              </a:rPr>
              <a:t>177</a:t>
            </a:r>
            <a:r>
              <a:rPr lang="zh-CN" altLang="en-US" sz="1200" dirty="0">
                <a:latin typeface="微软雅黑" panose="020B0503020204020204" pitchFamily="34" charset="-122"/>
                <a:ea typeface="微软雅黑" panose="020B0503020204020204" pitchFamily="34" charset="-122"/>
              </a:rPr>
              <a:t>号当代财智大厦</a:t>
            </a:r>
            <a:r>
              <a:rPr lang="en-US" altLang="zh-CN" sz="1200" dirty="0">
                <a:latin typeface="微软雅黑" panose="020B0503020204020204" pitchFamily="34" charset="-122"/>
                <a:ea typeface="微软雅黑" panose="020B0503020204020204" pitchFamily="34" charset="-122"/>
              </a:rPr>
              <a:t>0311</a:t>
            </a:r>
            <a:r>
              <a:rPr lang="zh-CN" altLang="en-US" sz="1200" dirty="0">
                <a:latin typeface="微软雅黑" panose="020B0503020204020204" pitchFamily="34" charset="-122"/>
                <a:ea typeface="微软雅黑" panose="020B0503020204020204" pitchFamily="34" charset="-122"/>
              </a:rPr>
              <a:t>室。目前，公司拥有员工</a:t>
            </a:r>
            <a:r>
              <a:rPr lang="en-US" altLang="zh-CN" sz="1200" dirty="0">
                <a:latin typeface="微软雅黑" panose="020B0503020204020204" pitchFamily="34" charset="-122"/>
                <a:ea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rPr>
              <a:t>人，其中技术人员</a:t>
            </a:r>
            <a:r>
              <a:rPr lang="en-US" altLang="zh-CN" sz="1200" dirty="0">
                <a:latin typeface="微软雅黑" panose="020B0503020204020204" pitchFamily="34" charset="-122"/>
                <a:ea typeface="微软雅黑" panose="020B0503020204020204" pitchFamily="34" charset="-122"/>
              </a:rPr>
              <a:t>16</a:t>
            </a:r>
            <a:r>
              <a:rPr lang="zh-CN" altLang="en-US" sz="1200" dirty="0">
                <a:latin typeface="微软雅黑" panose="020B0503020204020204" pitchFamily="34" charset="-122"/>
                <a:ea typeface="微软雅黑" panose="020B0503020204020204" pitchFamily="34" charset="-122"/>
              </a:rPr>
              <a:t>人，高级工程师</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人。</a:t>
            </a:r>
            <a:endParaRPr lang="en-US" altLang="zh-CN" sz="1200" dirty="0">
              <a:latin typeface="微软雅黑" panose="020B0503020204020204" pitchFamily="34" charset="-122"/>
              <a:ea typeface="微软雅黑" panose="020B0503020204020204" pitchFamily="34" charset="-122"/>
            </a:endParaRPr>
          </a:p>
          <a:p>
            <a:pPr indent="457200" algn="just" fontAlgn="auto">
              <a:lnSpc>
                <a:spcPct val="150000"/>
              </a:lnSpc>
              <a:spcBef>
                <a:spcPts val="0"/>
              </a:spcBef>
              <a:spcAft>
                <a:spcPts val="1200"/>
              </a:spcAft>
              <a:defRPr/>
            </a:pPr>
            <a:r>
              <a:rPr lang="zh-CN" altLang="en-US" sz="1200" dirty="0">
                <a:latin typeface="微软雅黑" panose="020B0503020204020204" pitchFamily="34" charset="-122"/>
                <a:ea typeface="微软雅黑" panose="020B0503020204020204" pitchFamily="34" charset="-122"/>
              </a:rPr>
              <a:t>公司是国家级高新技术企业、山东省软件企业、聊城大学</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山东创通大数据挖掘与应用联合实验室、科技创新型中小企业；公司拥有质量管理体系</a:t>
            </a:r>
            <a:r>
              <a:rPr lang="en-US" altLang="zh-CN" sz="1200" dirty="0">
                <a:latin typeface="微软雅黑" panose="020B0503020204020204" pitchFamily="34" charset="-122"/>
                <a:ea typeface="微软雅黑" panose="020B0503020204020204" pitchFamily="34" charset="-122"/>
              </a:rPr>
              <a:t>ISO9001:2008</a:t>
            </a:r>
            <a:r>
              <a:rPr lang="zh-CN" altLang="en-US" sz="1200" dirty="0">
                <a:latin typeface="微软雅黑" panose="020B0503020204020204" pitchFamily="34" charset="-122"/>
                <a:ea typeface="微软雅黑" panose="020B0503020204020204" pitchFamily="34" charset="-122"/>
              </a:rPr>
              <a:t>认证、安防工程施工设计资质认证。</a:t>
            </a:r>
            <a:endParaRPr lang="en-US" altLang="zh-CN" sz="1200" dirty="0">
              <a:latin typeface="微软雅黑" panose="020B0503020204020204" pitchFamily="34" charset="-122"/>
              <a:ea typeface="微软雅黑" panose="020B0503020204020204" pitchFamily="34" charset="-122"/>
            </a:endParaRPr>
          </a:p>
          <a:p>
            <a:pPr indent="457200" algn="just" fontAlgn="auto">
              <a:lnSpc>
                <a:spcPct val="150000"/>
              </a:lnSpc>
              <a:spcBef>
                <a:spcPts val="0"/>
              </a:spcBef>
              <a:spcAft>
                <a:spcPts val="1200"/>
              </a:spcAft>
              <a:defRPr/>
            </a:pPr>
            <a:r>
              <a:rPr lang="zh-CN" altLang="en-US" sz="1200" dirty="0">
                <a:latin typeface="微软雅黑" panose="020B0503020204020204" pitchFamily="34" charset="-122"/>
                <a:ea typeface="微软雅黑" panose="020B0503020204020204" pitchFamily="34" charset="-122"/>
              </a:rPr>
              <a:t>公司一直致力于为党政机关及企事业客户提供全方位信息化服务，涵盖了信息技术应用创新、软件研发、云计算、移动互联网、大数据应用、系统集成、涉密工程、智能化工程、数据中心建设等业务。公司成立至今为客户提供了上千个专业的解决方案，涉及党政、金融、能源、文体、医疗、教育等多个行业领域。</a:t>
            </a:r>
            <a:endParaRPr lang="en-US" altLang="zh-CN" sz="1200" dirty="0">
              <a:latin typeface="微软雅黑" panose="020B0503020204020204" pitchFamily="34" charset="-122"/>
              <a:ea typeface="微软雅黑" panose="020B0503020204020204" pitchFamily="34" charset="-122"/>
            </a:endParaRPr>
          </a:p>
        </p:txBody>
      </p:sp>
      <p:sp>
        <p:nvSpPr>
          <p:cNvPr id="65" name="矩形 64"/>
          <p:cNvSpPr/>
          <p:nvPr/>
        </p:nvSpPr>
        <p:spPr>
          <a:xfrm>
            <a:off x="1568450" y="1855788"/>
            <a:ext cx="3552825" cy="4554537"/>
          </a:xfrm>
          <a:prstGeom prst="rect">
            <a:avLst/>
          </a:prstGeom>
          <a:solidFill>
            <a:schemeClr val="bg1"/>
          </a:solidFill>
          <a:ln>
            <a:noFill/>
          </a:ln>
          <a:effectLst>
            <a:outerShdw blurRad="3810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260" name="组合 3"/>
          <p:cNvGrpSpPr>
            <a:grpSpLocks/>
          </p:cNvGrpSpPr>
          <p:nvPr/>
        </p:nvGrpSpPr>
        <p:grpSpPr bwMode="auto">
          <a:xfrm>
            <a:off x="146050" y="365125"/>
            <a:ext cx="3321050" cy="597921"/>
            <a:chOff x="146654" y="364378"/>
            <a:chExt cx="3320784" cy="599200"/>
          </a:xfrm>
        </p:grpSpPr>
        <p:grpSp>
          <p:nvGrpSpPr>
            <p:cNvPr id="10261" name="组合 77"/>
            <p:cNvGrpSpPr>
              <a:grpSpLocks/>
            </p:cNvGrpSpPr>
            <p:nvPr/>
          </p:nvGrpSpPr>
          <p:grpSpPr bwMode="auto">
            <a:xfrm>
              <a:off x="373364" y="396066"/>
              <a:ext cx="707710" cy="515376"/>
              <a:chOff x="125279" y="279019"/>
              <a:chExt cx="854512" cy="622282"/>
            </a:xfrm>
          </p:grpSpPr>
          <p:sp>
            <p:nvSpPr>
              <p:cNvPr id="79" name="圆角矩形 78"/>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圆角矩形 79"/>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72"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公司概况</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76" name="矩形 75"/>
            <p:cNvSpPr/>
            <p:nvPr/>
          </p:nvSpPr>
          <p:spPr>
            <a:xfrm>
              <a:off x="146654" y="405332"/>
              <a:ext cx="972842" cy="479234"/>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01</a:t>
              </a:r>
            </a:p>
          </p:txBody>
        </p:sp>
      </p:gr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754" y="3371057"/>
            <a:ext cx="2400300" cy="761999"/>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par>
                          <p:cTn id="17" fill="hold" nodeType="afterGroup">
                            <p:stCondLst>
                              <p:cond delay="500"/>
                            </p:stCondLst>
                            <p:childTnLst>
                              <p:par>
                                <p:cTn id="18" presetID="41"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3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 dur="300" fill="hold"/>
                                        <p:tgtEl>
                                          <p:spTgt spid="40"/>
                                        </p:tgtEl>
                                        <p:attrNameLst>
                                          <p:attrName>ppt_y</p:attrName>
                                        </p:attrNameLst>
                                      </p:cBhvr>
                                      <p:tavLst>
                                        <p:tav tm="0">
                                          <p:val>
                                            <p:strVal val="#ppt_y"/>
                                          </p:val>
                                        </p:tav>
                                        <p:tav tm="100000">
                                          <p:val>
                                            <p:strVal val="#ppt_y"/>
                                          </p:val>
                                        </p:tav>
                                      </p:tavLst>
                                    </p:anim>
                                    <p:anim calcmode="lin" valueType="num">
                                      <p:cBhvr>
                                        <p:cTn id="22" dur="3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3" dur="3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300" tmFilter="0,0; .5, 1; 1, 1"/>
                                        <p:tgtEl>
                                          <p:spTgt spid="40"/>
                                        </p:tgtEl>
                                      </p:cBhvr>
                                    </p:animEffect>
                                  </p:childTnLst>
                                </p:cTn>
                              </p:par>
                            </p:childTnLst>
                          </p:cTn>
                        </p:par>
                        <p:par>
                          <p:cTn id="25" fill="hold">
                            <p:stCondLst>
                              <p:cond delay="8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企业文化</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rot="2700000">
            <a:off x="10223946" y="948637"/>
            <a:ext cx="5001274" cy="5001272"/>
          </a:xfrm>
          <a:prstGeom prst="roundRect">
            <a:avLst>
              <a:gd name="adj" fmla="val 9596"/>
            </a:avLst>
          </a:prstGeom>
          <a:blipFill dpi="0" rotWithShape="0">
            <a:blip r:embed="rId2">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5" name="组合 4"/>
          <p:cNvGrpSpPr>
            <a:grpSpLocks/>
          </p:cNvGrpSpPr>
          <p:nvPr/>
        </p:nvGrpSpPr>
        <p:grpSpPr bwMode="auto">
          <a:xfrm>
            <a:off x="7453313" y="2224087"/>
            <a:ext cx="2452687" cy="2451100"/>
            <a:chOff x="7522388" y="2223500"/>
            <a:chExt cx="2451542" cy="2451542"/>
          </a:xfrm>
        </p:grpSpPr>
        <p:sp>
          <p:nvSpPr>
            <p:cNvPr id="6" name="圆角矩形 5"/>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7" name="矩形 6"/>
            <p:cNvSpPr/>
            <p:nvPr/>
          </p:nvSpPr>
          <p:spPr>
            <a:xfrm>
              <a:off x="7766879" y="2951705"/>
              <a:ext cx="1962561" cy="1044833"/>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02</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8" name="直接连接符 7"/>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9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4"/>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5"/>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a:grpSpLocks/>
          </p:cNvGrpSpPr>
          <p:nvPr/>
        </p:nvGrpSpPr>
        <p:grpSpPr bwMode="auto">
          <a:xfrm>
            <a:off x="146050" y="365125"/>
            <a:ext cx="3321050" cy="597921"/>
            <a:chOff x="146654" y="364378"/>
            <a:chExt cx="3320784" cy="599200"/>
          </a:xfrm>
        </p:grpSpPr>
        <p:grpSp>
          <p:nvGrpSpPr>
            <p:cNvPr id="4" name="组合 77"/>
            <p:cNvGrpSpPr>
              <a:grpSpLocks/>
            </p:cNvGrpSpPr>
            <p:nvPr/>
          </p:nvGrpSpPr>
          <p:grpSpPr bwMode="auto">
            <a:xfrm>
              <a:off x="373364" y="396066"/>
              <a:ext cx="707710" cy="515376"/>
              <a:chOff x="125279" y="279019"/>
              <a:chExt cx="854512" cy="622282"/>
            </a:xfrm>
          </p:grpSpPr>
          <p:sp>
            <p:nvSpPr>
              <p:cNvPr id="7" name="圆角矩形 6"/>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角矩形 7"/>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5"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企业文化</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46654" y="405332"/>
              <a:ext cx="972842" cy="501529"/>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02</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9" name="矩形 8"/>
          <p:cNvSpPr/>
          <p:nvPr/>
        </p:nvSpPr>
        <p:spPr>
          <a:xfrm>
            <a:off x="3846513" y="812800"/>
            <a:ext cx="7662862" cy="5341938"/>
          </a:xfrm>
          <a:prstGeom prst="rect">
            <a:avLst/>
          </a:prstGeom>
          <a:gradFill>
            <a:gsLst>
              <a:gs pos="0">
                <a:srgbClr val="00A1E2"/>
              </a:gs>
              <a:gs pos="100000">
                <a:srgbClr val="204DA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 name="组合 15"/>
          <p:cNvGrpSpPr>
            <a:grpSpLocks/>
          </p:cNvGrpSpPr>
          <p:nvPr/>
        </p:nvGrpSpPr>
        <p:grpSpPr bwMode="auto">
          <a:xfrm>
            <a:off x="4349761" y="1537182"/>
            <a:ext cx="3113208" cy="1349375"/>
            <a:chOff x="4806918" y="2017486"/>
            <a:chExt cx="2725997" cy="1349827"/>
          </a:xfrm>
        </p:grpSpPr>
        <p:sp>
          <p:nvSpPr>
            <p:cNvPr id="17" name="矩形 16"/>
            <p:cNvSpPr/>
            <p:nvPr/>
          </p:nvSpPr>
          <p:spPr>
            <a:xfrm>
              <a:off x="4806918" y="2017486"/>
              <a:ext cx="2725997" cy="1349827"/>
            </a:xfrm>
            <a:prstGeom prst="rect">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TextBox 46">
              <a:extLst>
                <a:ext uri="{FF2B5EF4-FFF2-40B4-BE49-F238E27FC236}"/>
              </a:extLst>
            </p:cNvPr>
            <p:cNvSpPr txBox="1"/>
            <p:nvPr/>
          </p:nvSpPr>
          <p:spPr>
            <a:xfrm>
              <a:off x="4908528" y="2756186"/>
              <a:ext cx="2595810" cy="329046"/>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诚实作人，认真做事。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TextBox 48">
              <a:extLst>
                <a:ext uri="{FF2B5EF4-FFF2-40B4-BE49-F238E27FC236}"/>
              </a:extLst>
            </p:cNvPr>
            <p:cNvSpPr txBox="1"/>
            <p:nvPr/>
          </p:nvSpPr>
          <p:spPr>
            <a:xfrm>
              <a:off x="4922817" y="2230282"/>
              <a:ext cx="2476735" cy="370011"/>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r>
                <a:rPr lang="zh-CN" altLang="en-US" b="1" dirty="0" smtClean="0">
                  <a:solidFill>
                    <a:schemeClr val="bg1"/>
                  </a:solidFill>
                  <a:latin typeface="微软雅黑" panose="020B0503020204020204" pitchFamily="34" charset="-122"/>
                  <a:ea typeface="微软雅黑" panose="020B0503020204020204" pitchFamily="34" charset="-122"/>
                </a:rPr>
                <a:t>经营理念</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a:grpSpLocks/>
          </p:cNvGrpSpPr>
          <p:nvPr/>
        </p:nvGrpSpPr>
        <p:grpSpPr bwMode="auto">
          <a:xfrm>
            <a:off x="7962601" y="1537182"/>
            <a:ext cx="3084623" cy="1349375"/>
            <a:chOff x="4806918" y="2017486"/>
            <a:chExt cx="2725997" cy="1349827"/>
          </a:xfrm>
        </p:grpSpPr>
        <p:sp>
          <p:nvSpPr>
            <p:cNvPr id="21" name="矩形 20"/>
            <p:cNvSpPr/>
            <p:nvPr/>
          </p:nvSpPr>
          <p:spPr>
            <a:xfrm>
              <a:off x="4806918" y="2017486"/>
              <a:ext cx="2725997" cy="1349827"/>
            </a:xfrm>
            <a:prstGeom prst="rect">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Box 46">
              <a:extLst>
                <a:ext uri="{FF2B5EF4-FFF2-40B4-BE49-F238E27FC236}"/>
              </a:extLst>
            </p:cNvPr>
            <p:cNvSpPr txBox="1"/>
            <p:nvPr/>
          </p:nvSpPr>
          <p:spPr>
            <a:xfrm>
              <a:off x="4889955" y="2739339"/>
              <a:ext cx="2595810" cy="329046"/>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诚信、协作、创新、共赢。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3" name="TextBox 48">
              <a:extLst>
                <a:ext uri="{FF2B5EF4-FFF2-40B4-BE49-F238E27FC236}"/>
              </a:extLst>
            </p:cNvPr>
            <p:cNvSpPr txBox="1"/>
            <p:nvPr/>
          </p:nvSpPr>
          <p:spPr>
            <a:xfrm>
              <a:off x="4922817" y="2230282"/>
              <a:ext cx="2476735" cy="370011"/>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r>
                <a:rPr lang="zh-CN" altLang="en-US" b="1" dirty="0" smtClean="0">
                  <a:solidFill>
                    <a:schemeClr val="bg1"/>
                  </a:solidFill>
                  <a:latin typeface="微软雅黑" panose="020B0503020204020204" pitchFamily="34" charset="-122"/>
                  <a:ea typeface="微软雅黑" panose="020B0503020204020204" pitchFamily="34" charset="-122"/>
                </a:rPr>
                <a:t>企业精神</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a:grpSpLocks/>
          </p:cNvGrpSpPr>
          <p:nvPr/>
        </p:nvGrpSpPr>
        <p:grpSpPr bwMode="auto">
          <a:xfrm>
            <a:off x="4330397" y="3529552"/>
            <a:ext cx="3132572" cy="1350962"/>
            <a:chOff x="4806918" y="2017486"/>
            <a:chExt cx="2725997" cy="1349827"/>
          </a:xfrm>
        </p:grpSpPr>
        <p:sp>
          <p:nvSpPr>
            <p:cNvPr id="25" name="矩形 24"/>
            <p:cNvSpPr/>
            <p:nvPr/>
          </p:nvSpPr>
          <p:spPr>
            <a:xfrm>
              <a:off x="4806918" y="2017486"/>
              <a:ext cx="2725997" cy="1349827"/>
            </a:xfrm>
            <a:prstGeom prst="rect">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Box 46">
              <a:extLst>
                <a:ext uri="{FF2B5EF4-FFF2-40B4-BE49-F238E27FC236}"/>
              </a:extLst>
            </p:cNvPr>
            <p:cNvSpPr txBox="1"/>
            <p:nvPr/>
          </p:nvSpPr>
          <p:spPr>
            <a:xfrm>
              <a:off x="4908528" y="2776567"/>
              <a:ext cx="2595810" cy="32866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思路决定出路，心态决定命运。 </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TextBox 48">
              <a:extLst>
                <a:ext uri="{FF2B5EF4-FFF2-40B4-BE49-F238E27FC236}"/>
              </a:extLst>
            </p:cNvPr>
            <p:cNvSpPr txBox="1"/>
            <p:nvPr/>
          </p:nvSpPr>
          <p:spPr>
            <a:xfrm>
              <a:off x="4922817" y="2231618"/>
              <a:ext cx="2476735" cy="367991"/>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r>
                <a:rPr lang="zh-CN" altLang="en-US" b="1" dirty="0" smtClean="0">
                  <a:solidFill>
                    <a:schemeClr val="bg1"/>
                  </a:solidFill>
                  <a:latin typeface="微软雅黑" panose="020B0503020204020204" pitchFamily="34" charset="-122"/>
                  <a:ea typeface="微软雅黑" panose="020B0503020204020204" pitchFamily="34" charset="-122"/>
                </a:rPr>
                <a:t>生存观念</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a:grpSpLocks/>
          </p:cNvGrpSpPr>
          <p:nvPr/>
        </p:nvGrpSpPr>
        <p:grpSpPr bwMode="auto">
          <a:xfrm>
            <a:off x="7962601" y="3538305"/>
            <a:ext cx="3084624" cy="1350962"/>
            <a:chOff x="4806918" y="2017487"/>
            <a:chExt cx="2725997" cy="1349827"/>
          </a:xfrm>
        </p:grpSpPr>
        <p:sp>
          <p:nvSpPr>
            <p:cNvPr id="29" name="矩形 28"/>
            <p:cNvSpPr/>
            <p:nvPr/>
          </p:nvSpPr>
          <p:spPr>
            <a:xfrm>
              <a:off x="4806918" y="2017487"/>
              <a:ext cx="2725997" cy="1349827"/>
            </a:xfrm>
            <a:prstGeom prst="rect">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TextBox 46">
              <a:extLst>
                <a:ext uri="{FF2B5EF4-FFF2-40B4-BE49-F238E27FC236}"/>
              </a:extLst>
            </p:cNvPr>
            <p:cNvSpPr txBox="1"/>
            <p:nvPr/>
          </p:nvSpPr>
          <p:spPr>
            <a:xfrm>
              <a:off x="4908528" y="2734070"/>
              <a:ext cx="2595810" cy="586976"/>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通过自身的努力，证实人身价值。</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TextBox 48">
              <a:extLst>
                <a:ext uri="{FF2B5EF4-FFF2-40B4-BE49-F238E27FC236}"/>
              </a:extLst>
            </p:cNvPr>
            <p:cNvSpPr txBox="1"/>
            <p:nvPr/>
          </p:nvSpPr>
          <p:spPr>
            <a:xfrm>
              <a:off x="4922817" y="2231618"/>
              <a:ext cx="2476735" cy="367991"/>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r>
                <a:rPr lang="zh-CN" altLang="en-US" b="1" dirty="0" smtClean="0">
                  <a:solidFill>
                    <a:schemeClr val="bg1"/>
                  </a:solidFill>
                  <a:latin typeface="微软雅黑" panose="020B0503020204020204" pitchFamily="34" charset="-122"/>
                  <a:ea typeface="微软雅黑" panose="020B0503020204020204" pitchFamily="34" charset="-122"/>
                </a:rPr>
                <a:t>价值观念</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775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 presetClass="entr" presetSubtype="2"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1+#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75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发展历程</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rot="2700000">
            <a:off x="10223946" y="948637"/>
            <a:ext cx="5001274" cy="5001272"/>
          </a:xfrm>
          <a:prstGeom prst="roundRect">
            <a:avLst>
              <a:gd name="adj" fmla="val 9596"/>
            </a:avLst>
          </a:prstGeom>
          <a:blipFill dpi="0" rotWithShape="0">
            <a:blip r:embed="rId2">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5" name="组合 4"/>
          <p:cNvGrpSpPr>
            <a:grpSpLocks/>
          </p:cNvGrpSpPr>
          <p:nvPr/>
        </p:nvGrpSpPr>
        <p:grpSpPr bwMode="auto">
          <a:xfrm>
            <a:off x="7453313" y="2224087"/>
            <a:ext cx="2452687" cy="2451100"/>
            <a:chOff x="7522388" y="2223500"/>
            <a:chExt cx="2451542" cy="2451542"/>
          </a:xfrm>
        </p:grpSpPr>
        <p:sp>
          <p:nvSpPr>
            <p:cNvPr id="6" name="圆角矩形 5"/>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7" name="矩形 6"/>
            <p:cNvSpPr/>
            <p:nvPr/>
          </p:nvSpPr>
          <p:spPr>
            <a:xfrm>
              <a:off x="7766879" y="2951705"/>
              <a:ext cx="1962561" cy="1044833"/>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03</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8" name="直接连接符 7"/>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5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4"/>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5"/>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34" name="组合 33"/>
          <p:cNvGrpSpPr>
            <a:grpSpLocks/>
          </p:cNvGrpSpPr>
          <p:nvPr/>
        </p:nvGrpSpPr>
        <p:grpSpPr bwMode="auto">
          <a:xfrm rot="-5400000">
            <a:off x="5910132" y="-2254834"/>
            <a:ext cx="376238" cy="11662959"/>
            <a:chOff x="5614737" y="4860758"/>
            <a:chExt cx="376990" cy="2679031"/>
          </a:xfrm>
        </p:grpSpPr>
        <p:sp>
          <p:nvSpPr>
            <p:cNvPr id="35" name="矩形 34"/>
            <p:cNvSpPr/>
            <p:nvPr/>
          </p:nvSpPr>
          <p:spPr>
            <a:xfrm>
              <a:off x="5613147" y="4860758"/>
              <a:ext cx="305409" cy="2679031"/>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5684727" y="4860758"/>
              <a:ext cx="305409" cy="2679031"/>
            </a:xfrm>
            <a:prstGeom prst="rect">
              <a:avLst/>
            </a:prstGeom>
            <a:gradFill>
              <a:gsLst>
                <a:gs pos="0">
                  <a:srgbClr val="00A1E2"/>
                </a:gs>
                <a:gs pos="100000">
                  <a:srgbClr val="204D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7" name="组合 3"/>
          <p:cNvGrpSpPr>
            <a:grpSpLocks/>
          </p:cNvGrpSpPr>
          <p:nvPr/>
        </p:nvGrpSpPr>
        <p:grpSpPr bwMode="auto">
          <a:xfrm>
            <a:off x="146050" y="365125"/>
            <a:ext cx="3321050" cy="597921"/>
            <a:chOff x="146654" y="364378"/>
            <a:chExt cx="3320784" cy="599200"/>
          </a:xfrm>
        </p:grpSpPr>
        <p:grpSp>
          <p:nvGrpSpPr>
            <p:cNvPr id="38" name="组合 77"/>
            <p:cNvGrpSpPr>
              <a:grpSpLocks/>
            </p:cNvGrpSpPr>
            <p:nvPr/>
          </p:nvGrpSpPr>
          <p:grpSpPr bwMode="auto">
            <a:xfrm>
              <a:off x="373364" y="396066"/>
              <a:ext cx="707710" cy="515376"/>
              <a:chOff x="125279" y="279019"/>
              <a:chExt cx="854512" cy="622282"/>
            </a:xfrm>
          </p:grpSpPr>
          <p:sp>
            <p:nvSpPr>
              <p:cNvPr id="41" name="圆角矩形 40"/>
              <p:cNvSpPr/>
              <p:nvPr/>
            </p:nvSpPr>
            <p:spPr>
              <a:xfrm rot="2700000">
                <a:off x="357806" y="278907"/>
                <a:ext cx="622372" cy="622910"/>
              </a:xfrm>
              <a:prstGeom prst="roundRect">
                <a:avLst/>
              </a:prstGeom>
              <a:gradFill>
                <a:gsLst>
                  <a:gs pos="0">
                    <a:srgbClr val="00A1E2"/>
                  </a:gs>
                  <a:gs pos="100000">
                    <a:srgbClr val="204DAF"/>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圆角矩形 41"/>
              <p:cNvSpPr/>
              <p:nvPr/>
            </p:nvSpPr>
            <p:spPr>
              <a:xfrm rot="2700000">
                <a:off x="125892" y="278907"/>
                <a:ext cx="622372" cy="622909"/>
              </a:xfrm>
              <a:prstGeom prst="roundRect">
                <a:avLst/>
              </a:prstGeom>
              <a:solidFill>
                <a:schemeClr val="bg1"/>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39" name="TextBox 7">
              <a:extLst>
                <a:ext uri="{FF2B5EF4-FFF2-40B4-BE49-F238E27FC236}"/>
              </a:extLst>
            </p:cNvPr>
            <p:cNvSpPr txBox="1"/>
            <p:nvPr/>
          </p:nvSpPr>
          <p:spPr>
            <a:xfrm>
              <a:off x="1303849" y="364378"/>
              <a:ext cx="2163589" cy="599200"/>
            </a:xfrm>
            <a:prstGeom prst="rect">
              <a:avLst/>
            </a:prstGeom>
            <a:noFill/>
          </p:spPr>
          <p:txBody>
            <a:bodyPr>
              <a:spAutoFit/>
            </a:bodyPr>
            <a:lstStyle>
              <a:lvl1pPr>
                <a:defRPr>
                  <a:solidFill>
                    <a:schemeClr val="tx1"/>
                  </a:solidFill>
                  <a:latin typeface="Microsoft YaHei" pitchFamily="34" charset="-122"/>
                  <a:ea typeface="Microsoft YaHei" pitchFamily="34" charset="-122"/>
                </a:defRPr>
              </a:lvl1pPr>
              <a:lvl2pPr marL="742950" indent="-285750">
                <a:defRPr>
                  <a:solidFill>
                    <a:schemeClr val="tx1"/>
                  </a:solidFill>
                  <a:latin typeface="Microsoft YaHei" pitchFamily="34" charset="-122"/>
                  <a:ea typeface="Microsoft YaHei" pitchFamily="34" charset="-122"/>
                </a:defRPr>
              </a:lvl2pPr>
              <a:lvl3pPr marL="1143000" indent="-228600">
                <a:defRPr>
                  <a:solidFill>
                    <a:schemeClr val="tx1"/>
                  </a:solidFill>
                  <a:latin typeface="Microsoft YaHei" pitchFamily="34" charset="-122"/>
                  <a:ea typeface="Microsoft YaHei" pitchFamily="34" charset="-122"/>
                </a:defRPr>
              </a:lvl3pPr>
              <a:lvl4pPr marL="1600200" indent="-228600">
                <a:defRPr>
                  <a:solidFill>
                    <a:schemeClr val="tx1"/>
                  </a:solidFill>
                  <a:latin typeface="Microsoft YaHei" pitchFamily="34" charset="-122"/>
                  <a:ea typeface="Microsoft YaHei" pitchFamily="34" charset="-122"/>
                </a:defRPr>
              </a:lvl4pPr>
              <a:lvl5pPr marL="2057400" indent="-228600">
                <a:defRPr>
                  <a:solidFill>
                    <a:schemeClr val="tx1"/>
                  </a:solidFill>
                  <a:latin typeface="Microsoft YaHei" pitchFamily="34" charset="-122"/>
                  <a:ea typeface="Microsoft YaHei" pitchFamily="34" charset="-122"/>
                </a:defRPr>
              </a:lvl5pPr>
              <a:lvl6pPr marL="2514600" indent="-228600" defTabSz="457200" fontAlgn="base">
                <a:spcBef>
                  <a:spcPct val="0"/>
                </a:spcBef>
                <a:spcAft>
                  <a:spcPct val="0"/>
                </a:spcAft>
                <a:defRPr>
                  <a:solidFill>
                    <a:schemeClr val="tx1"/>
                  </a:solidFill>
                  <a:latin typeface="Microsoft YaHei" pitchFamily="34" charset="-122"/>
                  <a:ea typeface="Microsoft YaHei" pitchFamily="34" charset="-122"/>
                </a:defRPr>
              </a:lvl6pPr>
              <a:lvl7pPr marL="2971800" indent="-228600" defTabSz="457200" fontAlgn="base">
                <a:spcBef>
                  <a:spcPct val="0"/>
                </a:spcBef>
                <a:spcAft>
                  <a:spcPct val="0"/>
                </a:spcAft>
                <a:defRPr>
                  <a:solidFill>
                    <a:schemeClr val="tx1"/>
                  </a:solidFill>
                  <a:latin typeface="Microsoft YaHei" pitchFamily="34" charset="-122"/>
                  <a:ea typeface="Microsoft YaHei" pitchFamily="34" charset="-122"/>
                </a:defRPr>
              </a:lvl7pPr>
              <a:lvl8pPr marL="3429000" indent="-228600" defTabSz="457200" fontAlgn="base">
                <a:spcBef>
                  <a:spcPct val="0"/>
                </a:spcBef>
                <a:spcAft>
                  <a:spcPct val="0"/>
                </a:spcAft>
                <a:defRPr>
                  <a:solidFill>
                    <a:schemeClr val="tx1"/>
                  </a:solidFill>
                  <a:latin typeface="Microsoft YaHei" pitchFamily="34" charset="-122"/>
                  <a:ea typeface="Microsoft YaHei" pitchFamily="34" charset="-122"/>
                </a:defRPr>
              </a:lvl8pPr>
              <a:lvl9pPr marL="3886200" indent="-228600" defTabSz="457200" fontAlgn="base">
                <a:spcBef>
                  <a:spcPct val="0"/>
                </a:spcBef>
                <a:spcAft>
                  <a:spcPct val="0"/>
                </a:spcAft>
                <a:defRPr>
                  <a:solidFill>
                    <a:schemeClr val="tx1"/>
                  </a:solidFill>
                  <a:latin typeface="Microsoft YaHei" pitchFamily="34" charset="-122"/>
                  <a:ea typeface="Microsoft YaHei" pitchFamily="34" charset="-122"/>
                </a:defRPr>
              </a:lvl9pPr>
            </a:lstStyle>
            <a:p>
              <a:pPr>
                <a:lnSpc>
                  <a:spcPct val="130000"/>
                </a:lnSpc>
              </a:pPr>
              <a:r>
                <a:rPr lang="zh-CN" altLang="en-US" sz="2800" dirty="0" smtClean="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发展历程</a:t>
              </a:r>
              <a:endParaRPr lang="zh-CN" altLang="en-US" sz="2800"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0" name="矩形 39"/>
            <p:cNvSpPr/>
            <p:nvPr/>
          </p:nvSpPr>
          <p:spPr>
            <a:xfrm>
              <a:off x="146654" y="405332"/>
              <a:ext cx="972842" cy="501529"/>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2400" dirty="0" smtClean="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03</a:t>
              </a:r>
              <a:endParaRPr lang="en-US" altLang="zh-CN" sz="2400" dirty="0">
                <a:solidFill>
                  <a:srgbClr val="282B3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grpSp>
        <p:nvGrpSpPr>
          <p:cNvPr id="66" name="组合 65"/>
          <p:cNvGrpSpPr/>
          <p:nvPr/>
        </p:nvGrpSpPr>
        <p:grpSpPr>
          <a:xfrm>
            <a:off x="653437" y="1399244"/>
            <a:ext cx="1073888" cy="1990870"/>
            <a:chOff x="650437" y="1412228"/>
            <a:chExt cx="1073888" cy="1990870"/>
          </a:xfrm>
        </p:grpSpPr>
        <p:cxnSp>
          <p:nvCxnSpPr>
            <p:cNvPr id="46" name="直接连接符 45">
              <a:extLst>
                <a:ext uri="{FF2B5EF4-FFF2-40B4-BE49-F238E27FC236}"/>
              </a:extLst>
            </p:cNvPr>
            <p:cNvCxnSpPr>
              <a:cxnSpLocks/>
              <a:endCxn id="56" idx="2"/>
            </p:cNvCxnSpPr>
            <p:nvPr/>
          </p:nvCxnSpPr>
          <p:spPr bwMode="auto">
            <a:xfrm flipV="1">
              <a:off x="1187381" y="2038929"/>
              <a:ext cx="0" cy="1364169"/>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0437" y="1412228"/>
              <a:ext cx="1073888" cy="62670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1998</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10</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公司成立</a:t>
              </a:r>
            </a:p>
          </p:txBody>
        </p:sp>
      </p:grpSp>
      <p:grpSp>
        <p:nvGrpSpPr>
          <p:cNvPr id="71" name="组合 70"/>
          <p:cNvGrpSpPr/>
          <p:nvPr/>
        </p:nvGrpSpPr>
        <p:grpSpPr>
          <a:xfrm>
            <a:off x="935734" y="3769346"/>
            <a:ext cx="1928659" cy="2128118"/>
            <a:chOff x="946367" y="3769346"/>
            <a:chExt cx="1928659" cy="2128118"/>
          </a:xfrm>
        </p:grpSpPr>
        <p:cxnSp>
          <p:nvCxnSpPr>
            <p:cNvPr id="47" name="直接连接符 46">
              <a:extLst>
                <a:ext uri="{FF2B5EF4-FFF2-40B4-BE49-F238E27FC236}"/>
              </a:extLst>
            </p:cNvPr>
            <p:cNvCxnSpPr>
              <a:cxnSpLocks/>
            </p:cNvCxnSpPr>
            <p:nvPr/>
          </p:nvCxnSpPr>
          <p:spPr bwMode="auto">
            <a:xfrm flipV="1">
              <a:off x="1910697" y="3769346"/>
              <a:ext cx="0" cy="1201968"/>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46367" y="4993764"/>
              <a:ext cx="1928659" cy="9037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1999</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10</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聊城市信息化工作领导小组</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专家成员单位</a:t>
              </a:r>
            </a:p>
          </p:txBody>
        </p:sp>
      </p:grpSp>
      <p:grpSp>
        <p:nvGrpSpPr>
          <p:cNvPr id="67" name="组合 66"/>
          <p:cNvGrpSpPr/>
          <p:nvPr/>
        </p:nvGrpSpPr>
        <p:grpSpPr>
          <a:xfrm>
            <a:off x="4672894" y="1412228"/>
            <a:ext cx="1269733" cy="1977886"/>
            <a:chOff x="2618115" y="1412228"/>
            <a:chExt cx="1269733" cy="1977886"/>
          </a:xfrm>
        </p:grpSpPr>
        <p:cxnSp>
          <p:nvCxnSpPr>
            <p:cNvPr id="48" name="直接连接符 47">
              <a:extLst>
                <a:ext uri="{FF2B5EF4-FFF2-40B4-BE49-F238E27FC236}"/>
              </a:extLst>
            </p:cNvPr>
            <p:cNvCxnSpPr>
              <a:cxnSpLocks/>
              <a:endCxn id="58" idx="2"/>
            </p:cNvCxnSpPr>
            <p:nvPr/>
          </p:nvCxnSpPr>
          <p:spPr bwMode="auto">
            <a:xfrm flipV="1">
              <a:off x="3231098" y="2315928"/>
              <a:ext cx="21884" cy="1074186"/>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18115" y="1412228"/>
              <a:ext cx="1269733" cy="9037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2005</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5</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山东省软件协会成员单位</a:t>
              </a:r>
            </a:p>
          </p:txBody>
        </p:sp>
      </p:grpSp>
      <p:grpSp>
        <p:nvGrpSpPr>
          <p:cNvPr id="72" name="组合 71"/>
          <p:cNvGrpSpPr/>
          <p:nvPr/>
        </p:nvGrpSpPr>
        <p:grpSpPr>
          <a:xfrm>
            <a:off x="2137141" y="1412228"/>
            <a:ext cx="2073349" cy="1945310"/>
            <a:chOff x="3211036" y="4971634"/>
            <a:chExt cx="2073349" cy="1945310"/>
          </a:xfrm>
        </p:grpSpPr>
        <p:cxnSp>
          <p:nvCxnSpPr>
            <p:cNvPr id="49" name="直接连接符 48">
              <a:extLst>
                <a:ext uri="{FF2B5EF4-FFF2-40B4-BE49-F238E27FC236}"/>
              </a:extLst>
            </p:cNvPr>
            <p:cNvCxnSpPr>
              <a:cxnSpLocks/>
              <a:endCxn id="59" idx="2"/>
            </p:cNvCxnSpPr>
            <p:nvPr/>
          </p:nvCxnSpPr>
          <p:spPr bwMode="auto">
            <a:xfrm flipV="1">
              <a:off x="4239235" y="5598335"/>
              <a:ext cx="8476" cy="1318609"/>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211036" y="4971634"/>
              <a:ext cx="2073349" cy="62670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2002</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11</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计算机信息系统集成资质</a:t>
              </a:r>
            </a:p>
          </p:txBody>
        </p:sp>
      </p:grpSp>
      <p:grpSp>
        <p:nvGrpSpPr>
          <p:cNvPr id="68" name="组合 67"/>
          <p:cNvGrpSpPr/>
          <p:nvPr/>
        </p:nvGrpSpPr>
        <p:grpSpPr>
          <a:xfrm>
            <a:off x="3431817" y="3759897"/>
            <a:ext cx="1422418" cy="1860567"/>
            <a:chOff x="4463167" y="609988"/>
            <a:chExt cx="1422418" cy="1860567"/>
          </a:xfrm>
        </p:grpSpPr>
        <p:cxnSp>
          <p:nvCxnSpPr>
            <p:cNvPr id="50" name="直接连接符 49">
              <a:extLst>
                <a:ext uri="{FF2B5EF4-FFF2-40B4-BE49-F238E27FC236}"/>
              </a:extLst>
            </p:cNvPr>
            <p:cNvCxnSpPr>
              <a:cxnSpLocks/>
              <a:stCxn id="60" idx="0"/>
            </p:cNvCxnSpPr>
            <p:nvPr/>
          </p:nvCxnSpPr>
          <p:spPr bwMode="auto">
            <a:xfrm flipV="1">
              <a:off x="5174376" y="609988"/>
              <a:ext cx="0" cy="1233866"/>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63167" y="1843854"/>
              <a:ext cx="1422418" cy="62670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2003</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省级科技型企业</a:t>
              </a:r>
            </a:p>
          </p:txBody>
        </p:sp>
      </p:grpSp>
      <p:grpSp>
        <p:nvGrpSpPr>
          <p:cNvPr id="73" name="组合 72"/>
          <p:cNvGrpSpPr/>
          <p:nvPr/>
        </p:nvGrpSpPr>
        <p:grpSpPr>
          <a:xfrm>
            <a:off x="5737931" y="3759897"/>
            <a:ext cx="1422418" cy="1851119"/>
            <a:chOff x="5620965" y="3769346"/>
            <a:chExt cx="1422418" cy="1851119"/>
          </a:xfrm>
        </p:grpSpPr>
        <p:cxnSp>
          <p:nvCxnSpPr>
            <p:cNvPr id="51" name="直接连接符 50">
              <a:extLst>
                <a:ext uri="{FF2B5EF4-FFF2-40B4-BE49-F238E27FC236}"/>
              </a:extLst>
            </p:cNvPr>
            <p:cNvCxnSpPr>
              <a:cxnSpLocks/>
              <a:stCxn id="61" idx="0"/>
            </p:cNvCxnSpPr>
            <p:nvPr/>
          </p:nvCxnSpPr>
          <p:spPr bwMode="auto">
            <a:xfrm flipH="1" flipV="1">
              <a:off x="6323214" y="3769346"/>
              <a:ext cx="8960" cy="1224418"/>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20965" y="4993764"/>
              <a:ext cx="1422418" cy="62670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2006</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12</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双软认证</a:t>
              </a:r>
            </a:p>
          </p:txBody>
        </p:sp>
      </p:grpSp>
      <p:grpSp>
        <p:nvGrpSpPr>
          <p:cNvPr id="69" name="组合 68"/>
          <p:cNvGrpSpPr/>
          <p:nvPr/>
        </p:nvGrpSpPr>
        <p:grpSpPr>
          <a:xfrm>
            <a:off x="6444369" y="1412228"/>
            <a:ext cx="2286000" cy="1977886"/>
            <a:chOff x="6221076" y="1412228"/>
            <a:chExt cx="2286000" cy="1977886"/>
          </a:xfrm>
        </p:grpSpPr>
        <p:cxnSp>
          <p:nvCxnSpPr>
            <p:cNvPr id="52" name="直接连接符 51">
              <a:extLst>
                <a:ext uri="{FF2B5EF4-FFF2-40B4-BE49-F238E27FC236}"/>
              </a:extLst>
            </p:cNvPr>
            <p:cNvCxnSpPr>
              <a:cxnSpLocks/>
              <a:endCxn id="62" idx="2"/>
            </p:cNvCxnSpPr>
            <p:nvPr/>
          </p:nvCxnSpPr>
          <p:spPr bwMode="auto">
            <a:xfrm flipV="1">
              <a:off x="7358763" y="2315928"/>
              <a:ext cx="5313" cy="1074186"/>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21076" y="1412228"/>
              <a:ext cx="2286000" cy="9037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2014</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12</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山东创通信息技术股份有限公司</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新三板挂牌</a:t>
              </a:r>
            </a:p>
          </p:txBody>
        </p:sp>
      </p:grpSp>
      <p:grpSp>
        <p:nvGrpSpPr>
          <p:cNvPr id="74" name="组合 73"/>
          <p:cNvGrpSpPr/>
          <p:nvPr/>
        </p:nvGrpSpPr>
        <p:grpSpPr>
          <a:xfrm>
            <a:off x="8075981" y="3769346"/>
            <a:ext cx="1746989" cy="1851119"/>
            <a:chOff x="7427368" y="3769346"/>
            <a:chExt cx="1746989" cy="1851119"/>
          </a:xfrm>
        </p:grpSpPr>
        <p:cxnSp>
          <p:nvCxnSpPr>
            <p:cNvPr id="53" name="直接连接符 52">
              <a:extLst>
                <a:ext uri="{FF2B5EF4-FFF2-40B4-BE49-F238E27FC236}"/>
              </a:extLst>
            </p:cNvPr>
            <p:cNvCxnSpPr>
              <a:cxnSpLocks/>
              <a:stCxn id="63" idx="0"/>
            </p:cNvCxnSpPr>
            <p:nvPr/>
          </p:nvCxnSpPr>
          <p:spPr bwMode="auto">
            <a:xfrm flipH="1" flipV="1">
              <a:off x="8290230" y="3769346"/>
              <a:ext cx="10633" cy="1224418"/>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427368" y="4993764"/>
              <a:ext cx="1746989" cy="62670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2015</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12</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国家级高新技术企业</a:t>
              </a:r>
            </a:p>
          </p:txBody>
        </p:sp>
      </p:grpSp>
      <p:grpSp>
        <p:nvGrpSpPr>
          <p:cNvPr id="70" name="组合 69"/>
          <p:cNvGrpSpPr/>
          <p:nvPr/>
        </p:nvGrpSpPr>
        <p:grpSpPr>
          <a:xfrm>
            <a:off x="9412600" y="1412228"/>
            <a:ext cx="2129677" cy="1977886"/>
            <a:chOff x="8788393" y="2160816"/>
            <a:chExt cx="2129677" cy="1977886"/>
          </a:xfrm>
        </p:grpSpPr>
        <p:cxnSp>
          <p:nvCxnSpPr>
            <p:cNvPr id="54" name="直接连接符 53">
              <a:extLst>
                <a:ext uri="{FF2B5EF4-FFF2-40B4-BE49-F238E27FC236}"/>
              </a:extLst>
            </p:cNvPr>
            <p:cNvCxnSpPr>
              <a:cxnSpLocks/>
              <a:endCxn id="64" idx="2"/>
            </p:cNvCxnSpPr>
            <p:nvPr/>
          </p:nvCxnSpPr>
          <p:spPr bwMode="auto">
            <a:xfrm flipV="1">
              <a:off x="9853231" y="3064516"/>
              <a:ext cx="1" cy="1074186"/>
            </a:xfrm>
            <a:prstGeom prst="line">
              <a:avLst/>
            </a:prstGeom>
            <a:ln w="15875">
              <a:solidFill>
                <a:srgbClr val="00A1E2"/>
              </a:solidFill>
              <a:prstDash val="sys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8788393" y="2160816"/>
              <a:ext cx="2129677" cy="9037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lIns="36000" tIns="36000" rIns="36000" bIns="36000" rtlCol="0">
              <a:spAutoFit/>
            </a:bodyPr>
            <a:lstStyle/>
            <a:p>
              <a:pPr algn="ctr">
                <a:lnSpc>
                  <a:spcPct val="150000"/>
                </a:lnSpc>
                <a:spcAft>
                  <a:spcPts val="0"/>
                </a:spcAft>
              </a:pPr>
              <a:r>
                <a:rPr lang="en-US" altLang="zh-CN" sz="1200" dirty="0" smtClean="0">
                  <a:solidFill>
                    <a:schemeClr val="accent6"/>
                  </a:solidFill>
                  <a:latin typeface="微软雅黑" pitchFamily="34" charset="-122"/>
                  <a:ea typeface="微软雅黑" pitchFamily="34" charset="-122"/>
                </a:rPr>
                <a:t>2016</a:t>
              </a:r>
              <a:r>
                <a:rPr lang="zh-CN" altLang="en-US" sz="1200" dirty="0" smtClean="0">
                  <a:solidFill>
                    <a:schemeClr val="accent6"/>
                  </a:solidFill>
                  <a:latin typeface="微软雅黑" pitchFamily="34" charset="-122"/>
                  <a:ea typeface="微软雅黑" pitchFamily="34" charset="-122"/>
                </a:rPr>
                <a:t>年</a:t>
              </a:r>
              <a:r>
                <a:rPr lang="en-US" altLang="zh-CN" sz="1200" dirty="0" smtClean="0">
                  <a:solidFill>
                    <a:schemeClr val="accent6"/>
                  </a:solidFill>
                  <a:latin typeface="微软雅黑" pitchFamily="34" charset="-122"/>
                  <a:ea typeface="微软雅黑" pitchFamily="34" charset="-122"/>
                </a:rPr>
                <a:t>7</a:t>
              </a:r>
              <a:r>
                <a:rPr lang="zh-CN" altLang="en-US" sz="1200" dirty="0" smtClean="0">
                  <a:solidFill>
                    <a:schemeClr val="accent6"/>
                  </a:solidFill>
                  <a:latin typeface="微软雅黑" pitchFamily="34" charset="-122"/>
                  <a:ea typeface="微软雅黑" pitchFamily="34" charset="-122"/>
                </a:rPr>
                <a:t>月</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成立全资子公司</a:t>
              </a:r>
              <a:endParaRPr lang="en-US" altLang="zh-CN" sz="1200" dirty="0" smtClean="0">
                <a:solidFill>
                  <a:schemeClr val="accent6"/>
                </a:solidFill>
                <a:latin typeface="微软雅黑" pitchFamily="34" charset="-122"/>
                <a:ea typeface="微软雅黑" pitchFamily="34" charset="-122"/>
              </a:endParaRPr>
            </a:p>
            <a:p>
              <a:pPr algn="ctr">
                <a:lnSpc>
                  <a:spcPct val="150000"/>
                </a:lnSpc>
                <a:spcAft>
                  <a:spcPts val="0"/>
                </a:spcAft>
              </a:pPr>
              <a:r>
                <a:rPr lang="zh-CN" altLang="en-US" sz="1200" dirty="0" smtClean="0">
                  <a:solidFill>
                    <a:schemeClr val="accent6"/>
                  </a:solidFill>
                  <a:latin typeface="微软雅黑" pitchFamily="34" charset="-122"/>
                  <a:ea typeface="微软雅黑" pitchFamily="34" charset="-122"/>
                </a:rPr>
                <a:t>山东创通信息工程有限公司</a:t>
              </a:r>
            </a:p>
          </p:txBody>
        </p:sp>
      </p:grpSp>
    </p:spTree>
    <p:extLst>
      <p:ext uri="{BB962C8B-B14F-4D97-AF65-F5344CB8AC3E}">
        <p14:creationId xmlns:p14="http://schemas.microsoft.com/office/powerpoint/2010/main" val="209566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500"/>
                                        <p:tgtEl>
                                          <p:spTgt spid="7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up)">
                                      <p:cBhvr>
                                        <p:cTn id="23" dur="500"/>
                                        <p:tgtEl>
                                          <p:spTgt spid="7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500"/>
                                        <p:tgtEl>
                                          <p:spTgt spid="6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up)">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9349581" y="54769"/>
            <a:ext cx="6789738" cy="6788150"/>
          </a:xfrm>
          <a:prstGeom prst="roundRect">
            <a:avLst/>
          </a:prstGeom>
          <a:gradFill>
            <a:gsLst>
              <a:gs pos="0">
                <a:srgbClr val="00A1E2"/>
              </a:gs>
              <a:gs pos="96000">
                <a:srgbClr val="204DAF"/>
              </a:gs>
            </a:gsLst>
            <a:lin ang="4200000" scaled="0"/>
          </a:gra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663712" y="2916599"/>
            <a:ext cx="5887013" cy="1162178"/>
          </a:xfrm>
          <a:prstGeom prst="rect">
            <a:avLst/>
          </a:prstGeom>
          <a:noFill/>
        </p:spPr>
        <p:txBody>
          <a:bodyPr>
            <a:spAutoFit/>
            <a:scene3d>
              <a:camera prst="orthographicFront"/>
              <a:lightRig rig="threePt" dir="t"/>
            </a:scene3d>
            <a:sp3d contourW="12700"/>
          </a:bodyPr>
          <a:lstStyle/>
          <a:p>
            <a:pPr fontAlgn="auto">
              <a:lnSpc>
                <a:spcPct val="114000"/>
              </a:lnSpc>
              <a:spcBef>
                <a:spcPts val="0"/>
              </a:spcBef>
              <a:spcAft>
                <a:spcPts val="0"/>
              </a:spcAft>
              <a:defRPr/>
            </a:pPr>
            <a:r>
              <a:rPr lang="zh-CN" altLang="en-US" sz="6600" dirty="0" smtClean="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业务领域</a:t>
            </a:r>
            <a:endParaRPr lang="zh-CN" altLang="en-US" sz="6600" dirty="0">
              <a:solidFill>
                <a:srgbClr val="204DAF"/>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 name="圆角矩形 3"/>
          <p:cNvSpPr/>
          <p:nvPr/>
        </p:nvSpPr>
        <p:spPr>
          <a:xfrm rot="2700000">
            <a:off x="10223946" y="948637"/>
            <a:ext cx="5001274" cy="5001272"/>
          </a:xfrm>
          <a:prstGeom prst="roundRect">
            <a:avLst>
              <a:gd name="adj" fmla="val 9596"/>
            </a:avLst>
          </a:prstGeom>
          <a:blipFill dpi="0" rotWithShape="0">
            <a:blip r:embed="rId2">
              <a:extLst>
                <a:ext uri="{28A0092B-C50C-407E-A947-70E740481C1C}">
                  <a14:useLocalDpi xmlns:a14="http://schemas.microsoft.com/office/drawing/2010/main" val="0"/>
                </a:ext>
              </a:extLst>
            </a:blip>
            <a:srcRect/>
            <a:stretch>
              <a:fillRect l="-82039" r="32039"/>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grpSp>
        <p:nvGrpSpPr>
          <p:cNvPr id="5" name="组合 4"/>
          <p:cNvGrpSpPr>
            <a:grpSpLocks/>
          </p:cNvGrpSpPr>
          <p:nvPr/>
        </p:nvGrpSpPr>
        <p:grpSpPr bwMode="auto">
          <a:xfrm>
            <a:off x="7453313" y="2224087"/>
            <a:ext cx="2452687" cy="2451100"/>
            <a:chOff x="7522388" y="2223500"/>
            <a:chExt cx="2451542" cy="2451542"/>
          </a:xfrm>
        </p:grpSpPr>
        <p:sp>
          <p:nvSpPr>
            <p:cNvPr id="6" name="圆角矩形 5"/>
            <p:cNvSpPr/>
            <p:nvPr/>
          </p:nvSpPr>
          <p:spPr>
            <a:xfrm rot="2700000">
              <a:off x="7522388" y="2223500"/>
              <a:ext cx="2451542" cy="2451542"/>
            </a:xfrm>
            <a:prstGeom prst="roundRect">
              <a:avLst>
                <a:gd name="adj" fmla="val 9596"/>
              </a:avLst>
            </a:prstGeom>
            <a:solidFill>
              <a:schemeClr val="bg1"/>
            </a:solidFill>
            <a:ln>
              <a:noFill/>
            </a:ln>
            <a:effectLst>
              <a:outerShdw blurRad="508000" dist="2540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思源黑体" panose="020B0500000000000000" pitchFamily="34" charset="-122"/>
                <a:ea typeface="思源黑体" panose="020B0500000000000000" pitchFamily="34" charset="-122"/>
              </a:endParaRPr>
            </a:p>
          </p:txBody>
        </p:sp>
        <p:sp>
          <p:nvSpPr>
            <p:cNvPr id="7" name="矩形 6"/>
            <p:cNvSpPr/>
            <p:nvPr/>
          </p:nvSpPr>
          <p:spPr>
            <a:xfrm>
              <a:off x="7766879" y="2951705"/>
              <a:ext cx="1962561" cy="1044833"/>
            </a:xfrm>
            <a:prstGeom prst="rect">
              <a:avLst/>
            </a:prstGeom>
            <a:noFill/>
          </p:spPr>
          <p:txBody>
            <a:bodyPr>
              <a:spAutoFit/>
              <a:scene3d>
                <a:camera prst="orthographicFront"/>
                <a:lightRig rig="threePt" dir="t"/>
              </a:scene3d>
              <a:sp3d contourW="12700"/>
            </a:bodyPr>
            <a:lstStyle/>
            <a:p>
              <a:pPr algn="ctr" fontAlgn="auto">
                <a:lnSpc>
                  <a:spcPct val="114000"/>
                </a:lnSpc>
                <a:spcBef>
                  <a:spcPts val="0"/>
                </a:spcBef>
                <a:spcAft>
                  <a:spcPts val="0"/>
                </a:spcAft>
                <a:defRPr/>
              </a:pPr>
              <a:r>
                <a:rPr lang="en-US" altLang="zh-CN" sz="5600" dirty="0" smtClean="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04</a:t>
              </a:r>
              <a:endParaRPr lang="en-US" altLang="zh-CN" sz="5600" dirty="0">
                <a:gradFill>
                  <a:gsLst>
                    <a:gs pos="0">
                      <a:srgbClr val="00A1E2"/>
                    </a:gs>
                    <a:gs pos="100000">
                      <a:srgbClr val="204DAF"/>
                    </a:gs>
                  </a:gsLst>
                  <a:lin ang="5400000" scaled="1"/>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cxnSp>
        <p:nvCxnSpPr>
          <p:cNvPr id="8" name="直接连接符 7"/>
          <p:cNvCxnSpPr/>
          <p:nvPr/>
        </p:nvCxnSpPr>
        <p:spPr>
          <a:xfrm flipH="1" flipV="1">
            <a:off x="11077575" y="5408613"/>
            <a:ext cx="1666875" cy="160020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55325" y="320675"/>
            <a:ext cx="1446213" cy="1403350"/>
          </a:xfrm>
          <a:prstGeom prst="line">
            <a:avLst/>
          </a:prstGeom>
          <a:ln w="177800">
            <a:solidFill>
              <a:schemeClr val="bg1"/>
            </a:solidFill>
          </a:ln>
          <a:effectLst>
            <a:outerShdw blurRad="190500" dist="635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2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63" presetClass="path" presetSubtype="0" decel="100000" fill="hold" nodeType="withEffect">
                                  <p:stCondLst>
                                    <p:cond delay="0"/>
                                  </p:stCondLst>
                                  <p:childTnLst>
                                    <p:animMotion origin="layout" path="M 1.25E-6 7.40741E-7 L 0.06862 7.40741E-7 " pathEditMode="relative" rAng="0" ptsTypes="AA">
                                      <p:cBhvr>
                                        <p:cTn id="16" dur="1000" spd="-100000" fill="hold"/>
                                        <p:tgtEl>
                                          <p:spTgt spid="4"/>
                                        </p:tgtEl>
                                        <p:attrNameLst>
                                          <p:attrName>ppt_x</p:attrName>
                                          <p:attrName>ppt_y</p:attrName>
                                        </p:attrNameLst>
                                      </p:cBhvr>
                                      <p:rCtr x="3424" y="0"/>
                                    </p:animMotion>
                                  </p:childTnLst>
                                </p:cTn>
                              </p:par>
                              <p:par>
                                <p:cTn id="17" presetID="35" presetClass="path" presetSubtype="0" decel="100000" fill="hold" nodeType="withEffect">
                                  <p:stCondLst>
                                    <p:cond delay="0"/>
                                  </p:stCondLst>
                                  <p:childTnLst>
                                    <p:animMotion origin="layout" path="M 1.875E-6 7.40741E-7 L -0.0806 7.40741E-7 " pathEditMode="relative" rAng="0" ptsTypes="AA">
                                      <p:cBhvr>
                                        <p:cTn id="18" dur="1000" spd="-100000" fill="hold"/>
                                        <p:tgtEl>
                                          <p:spTgt spid="5"/>
                                        </p:tgtEl>
                                        <p:attrNameLst>
                                          <p:attrName>ppt_x</p:attrName>
                                          <p:attrName>ppt_y</p:attrName>
                                        </p:attrNameLst>
                                      </p:cBhvr>
                                      <p:rCtr x="-4036" y="0"/>
                                    </p:animMotion>
                                  </p:childTnLst>
                                </p:cTn>
                              </p:par>
                              <p:par>
                                <p:cTn id="19" presetID="2" presetClass="entr" presetSubtype="6" decel="100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3" decel="10000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par>
                                <p:cTn id="27" presetID="41" presetClass="entr" presetSubtype="0" fill="hold" nodeType="withEffect">
                                  <p:stCondLst>
                                    <p:cond delay="15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E3F63FDC-18C4-42BB-9F2D-5C6F11A49247"/>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FFFFFF"/>
      </a:lt2>
      <a:accent1>
        <a:srgbClr val="0B5F84"/>
      </a:accent1>
      <a:accent2>
        <a:srgbClr val="272F42"/>
      </a:accent2>
      <a:accent3>
        <a:srgbClr val="0B5F84"/>
      </a:accent3>
      <a:accent4>
        <a:srgbClr val="272F42"/>
      </a:accent4>
      <a:accent5>
        <a:srgbClr val="0B5F84"/>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2210</Words>
  <Application>Microsoft Office PowerPoint</Application>
  <PresentationFormat>自定义</PresentationFormat>
  <Paragraphs>251</Paragraphs>
  <Slides>32</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宋体</vt:lpstr>
      <vt:lpstr>Wingdings</vt:lpstr>
      <vt:lpstr>等线</vt:lpstr>
      <vt:lpstr>微软雅黑</vt:lpstr>
      <vt:lpstr>Times New Roman</vt:lpstr>
      <vt:lpstr>思源黑体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2019-07-18T16:36:40Z</dcterms:created>
  <dcterms:modified xsi:type="dcterms:W3CDTF">2023-04-27T01:49:50Z</dcterms:modified>
</cp:coreProperties>
</file>