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0.svg" ContentType="image/svg+xml"/>
  <Override PartName="/ppt/media/image3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074" r:id="rId3"/>
    <p:sldId id="1539" r:id="rId4"/>
    <p:sldId id="1243" r:id="rId6"/>
    <p:sldId id="1244" r:id="rId7"/>
    <p:sldId id="1246" r:id="rId8"/>
    <p:sldId id="1540" r:id="rId9"/>
    <p:sldId id="1250" r:id="rId10"/>
    <p:sldId id="1251" r:id="rId11"/>
    <p:sldId id="1253" r:id="rId12"/>
    <p:sldId id="1541" r:id="rId13"/>
    <p:sldId id="1525" r:id="rId14"/>
    <p:sldId id="1526" r:id="rId15"/>
    <p:sldId id="1524" r:id="rId16"/>
    <p:sldId id="1529" r:id="rId17"/>
    <p:sldId id="1532" r:id="rId18"/>
    <p:sldId id="1542" r:id="rId19"/>
    <p:sldId id="1256" r:id="rId20"/>
    <p:sldId id="1257" r:id="rId21"/>
    <p:sldId id="1311" r:id="rId22"/>
    <p:sldId id="1313" r:id="rId23"/>
    <p:sldId id="1399" r:id="rId24"/>
    <p:sldId id="1543" r:id="rId25"/>
    <p:sldId id="1461" r:id="rId26"/>
    <p:sldId id="1462" r:id="rId27"/>
    <p:sldId id="1463" r:id="rId28"/>
    <p:sldId id="1464" r:id="rId29"/>
    <p:sldId id="1544" r:id="rId30"/>
    <p:sldId id="1290" r:id="rId31"/>
    <p:sldId id="1286" r:id="rId32"/>
    <p:sldId id="1287" r:id="rId33"/>
    <p:sldId id="1288" r:id="rId34"/>
    <p:sldId id="1545" r:id="rId35"/>
    <p:sldId id="1433" r:id="rId36"/>
    <p:sldId id="1436" r:id="rId37"/>
    <p:sldId id="1337" r:id="rId38"/>
    <p:sldId id="1592" r:id="rId39"/>
    <p:sldId id="1355" r:id="rId40"/>
    <p:sldId id="1546" r:id="rId41"/>
    <p:sldId id="1151" r:id="rId42"/>
    <p:sldId id="1157" r:id="rId43"/>
    <p:sldId id="1152" r:id="rId44"/>
    <p:sldId id="1153" r:id="rId45"/>
    <p:sldId id="1155" r:id="rId46"/>
    <p:sldId id="1156" r:id="rId47"/>
    <p:sldId id="1292" r:id="rId48"/>
    <p:sldId id="1293" r:id="rId49"/>
    <p:sldId id="1294" r:id="rId50"/>
    <p:sldId id="1296" r:id="rId51"/>
    <p:sldId id="1297" r:id="rId52"/>
    <p:sldId id="1298" r:id="rId53"/>
    <p:sldId id="1295" r:id="rId54"/>
    <p:sldId id="1299" r:id="rId55"/>
    <p:sldId id="1300" r:id="rId56"/>
    <p:sldId id="1611" r:id="rId57"/>
    <p:sldId id="1612" r:id="rId58"/>
    <p:sldId id="1613" r:id="rId59"/>
    <p:sldId id="294" r:id="rId60"/>
  </p:sldIdLst>
  <p:sldSz cx="9144000" cy="5144135" type="screen16x9"/>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0" userDrawn="1">
          <p15:clr>
            <a:srgbClr val="A4A3A4"/>
          </p15:clr>
        </p15:guide>
        <p15:guide id="2" pos="28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Wangzhi gang" initials="Wg" lastIdx="1" clrIdx="0"/>
  <p:cmAuthor id="8" name="姜伟光" initials="姜" lastIdx="1" clrIdx="0"/>
  <p:cmAuthor id="2" name="作者" initials="A" lastIdx="1" clrIdx="1"/>
  <p:cmAuthor id="3" name="lenovo" initials="l" lastIdx="6"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7E6A"/>
    <a:srgbClr val="AFB14F"/>
    <a:srgbClr val="00B050"/>
    <a:srgbClr val="D2653A"/>
    <a:srgbClr val="4F80BD"/>
    <a:srgbClr val="FFCC00"/>
    <a:srgbClr val="DBE5F1"/>
    <a:srgbClr val="1FD4ED"/>
    <a:srgbClr val="11DFF5"/>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2066" autoAdjust="0"/>
  </p:normalViewPr>
  <p:slideViewPr>
    <p:cSldViewPr showGuides="1">
      <p:cViewPr>
        <p:scale>
          <a:sx n="100" d="100"/>
          <a:sy n="100" d="100"/>
        </p:scale>
        <p:origin x="-516" y="-270"/>
      </p:cViewPr>
      <p:guideLst>
        <p:guide orient="horz" pos="1680"/>
        <p:guide pos="28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gs" Target="tags/tag288.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100"/>
            <a:ext cx="7772400" cy="11027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160"/>
            <a:ext cx="6400800" cy="13146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9435" indent="0" algn="ctr">
              <a:buNone/>
              <a:defRPr>
                <a:solidFill>
                  <a:schemeClr val="tx1">
                    <a:tint val="75000"/>
                  </a:schemeClr>
                </a:solidFill>
              </a:defRPr>
            </a:lvl5pPr>
            <a:lvl6pPr marL="2286635" indent="0" algn="ctr">
              <a:buNone/>
              <a:defRPr>
                <a:solidFill>
                  <a:schemeClr val="tx1">
                    <a:tint val="75000"/>
                  </a:schemeClr>
                </a:solidFill>
              </a:defRPr>
            </a:lvl6pPr>
            <a:lvl7pPr marL="2743835"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571586"/>
            <a:ext cx="2057400" cy="4023842"/>
          </a:xfrm>
        </p:spPr>
        <p:txBody>
          <a:bodyPr vert="eaVert"/>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571586"/>
            <a:ext cx="6019800" cy="402384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4"/>
            <a:ext cx="7772400" cy="102173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416"/>
            <a:ext cx="7772400" cy="112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9435" indent="0">
              <a:buNone/>
              <a:defRPr sz="1400">
                <a:solidFill>
                  <a:schemeClr val="tx1">
                    <a:tint val="75000"/>
                  </a:schemeClr>
                </a:solidFill>
              </a:defRPr>
            </a:lvl5pPr>
            <a:lvl6pPr marL="2286635" indent="0">
              <a:buNone/>
              <a:defRPr sz="1400">
                <a:solidFill>
                  <a:schemeClr val="tx1">
                    <a:tint val="75000"/>
                  </a:schemeClr>
                </a:solidFill>
              </a:defRPr>
            </a:lvl6pPr>
            <a:lvl7pPr marL="2743835" indent="0">
              <a:buNone/>
              <a:defRPr sz="1400">
                <a:solidFill>
                  <a:schemeClr val="tx1">
                    <a:tint val="75000"/>
                  </a:schemeClr>
                </a:solidFill>
              </a:defRPr>
            </a:lvl7pPr>
            <a:lvl8pPr marL="3201035" indent="0">
              <a:buNone/>
              <a:defRPr sz="1400">
                <a:solidFill>
                  <a:schemeClr val="tx1">
                    <a:tint val="75000"/>
                  </a:schemeClr>
                </a:solidFill>
              </a:defRPr>
            </a:lvl8pPr>
            <a:lvl9pPr marL="3658235"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414712"/>
            <a:ext cx="4038600" cy="3229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4648200" y="1414712"/>
            <a:ext cx="4038600" cy="3229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57541"/>
            <a:ext cx="4040188" cy="4799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457200" y="1837446"/>
            <a:ext cx="4040188" cy="28782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028" y="1357541"/>
            <a:ext cx="4041775" cy="4799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8" y="1837446"/>
            <a:ext cx="4041775" cy="28782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643036"/>
            <a:ext cx="3008313" cy="504927"/>
          </a:xfrm>
        </p:spPr>
        <p:txBody>
          <a:bodyPr anchor="b"/>
          <a:lstStyle>
            <a:lvl1pPr algn="l">
              <a:defRPr sz="20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050" y="643036"/>
            <a:ext cx="5111750" cy="3952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3" y="1286091"/>
            <a:ext cx="3008313" cy="33093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1"/>
            <a:ext cx="5486400" cy="42512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661"/>
            <a:ext cx="5486400" cy="30866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1792288" y="4026208"/>
            <a:ext cx="5486400" cy="6037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6CC02EB-F199-4369-AD17-887914B8BC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F8D7CC-22AB-4AA6-B854-4F78803FEF9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714488"/>
            <a:ext cx="8229600" cy="571604"/>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357542"/>
            <a:ext cx="8229600" cy="3237884"/>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8098"/>
            <a:ext cx="2133600" cy="273892"/>
          </a:xfrm>
          <a:prstGeom prst="rect">
            <a:avLst/>
          </a:prstGeom>
        </p:spPr>
        <p:txBody>
          <a:bodyPr vert="horz" lIns="91440" tIns="45720" rIns="91440" bIns="45720" rtlCol="0" anchor="ctr"/>
          <a:lstStyle>
            <a:lvl1pPr algn="l">
              <a:defRPr sz="1200">
                <a:solidFill>
                  <a:schemeClr val="tx1">
                    <a:tint val="75000"/>
                  </a:schemeClr>
                </a:solidFill>
              </a:defRPr>
            </a:lvl1pPr>
          </a:lstStyle>
          <a:p>
            <a:fld id="{F6CC02EB-F199-4369-AD17-887914B8BC37}" type="datetimeFigureOut">
              <a:rPr lang="zh-CN" altLang="en-US" smtClean="0"/>
            </a:fld>
            <a:endParaRPr lang="zh-CN" altLang="en-US"/>
          </a:p>
        </p:txBody>
      </p:sp>
      <p:sp>
        <p:nvSpPr>
          <p:cNvPr id="5" name="页脚占位符 4"/>
          <p:cNvSpPr>
            <a:spLocks noGrp="1"/>
          </p:cNvSpPr>
          <p:nvPr>
            <p:ph type="ftr" sz="quarter" idx="3"/>
          </p:nvPr>
        </p:nvSpPr>
        <p:spPr>
          <a:xfrm>
            <a:off x="3124200" y="4768098"/>
            <a:ext cx="2895600" cy="27389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098"/>
            <a:ext cx="2133600" cy="273892"/>
          </a:xfrm>
          <a:prstGeom prst="rect">
            <a:avLst/>
          </a:prstGeom>
        </p:spPr>
        <p:txBody>
          <a:bodyPr vert="horz" lIns="91440" tIns="45720" rIns="91440" bIns="45720" rtlCol="0" anchor="ctr"/>
          <a:lstStyle>
            <a:lvl1pPr algn="r">
              <a:defRPr sz="1200">
                <a:solidFill>
                  <a:schemeClr val="tx1">
                    <a:tint val="75000"/>
                  </a:schemeClr>
                </a:solidFill>
              </a:defRPr>
            </a:lvl1pPr>
          </a:lstStyle>
          <a:p>
            <a:fld id="{F5F8D7CC-22AB-4AA6-B854-4F78803FEF9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80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5.jpeg"/><Relationship Id="rId10" Type="http://schemas.openxmlformats.org/officeDocument/2006/relationships/notesSlide" Target="../notesSlides/notesSlide9.xml"/><Relationship Id="rId1" Type="http://schemas.openxmlformats.org/officeDocument/2006/relationships/tags" Target="../tags/tag88.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96.xml"/><Relationship Id="rId3" Type="http://schemas.openxmlformats.org/officeDocument/2006/relationships/image" Target="../media/image10.png"/><Relationship Id="rId2" Type="http://schemas.openxmlformats.org/officeDocument/2006/relationships/tags" Target="../tags/tag95.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6" Type="http://schemas.openxmlformats.org/officeDocument/2006/relationships/notesSlide" Target="../notesSlides/notesSlide11.xml"/><Relationship Id="rId25" Type="http://schemas.openxmlformats.org/officeDocument/2006/relationships/slideLayout" Target="../slideLayouts/slideLayout2.xml"/><Relationship Id="rId24" Type="http://schemas.openxmlformats.org/officeDocument/2006/relationships/tags" Target="../tags/tag119.xml"/><Relationship Id="rId23" Type="http://schemas.openxmlformats.org/officeDocument/2006/relationships/tags" Target="../tags/tag118.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7.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5.jpeg"/><Relationship Id="rId10" Type="http://schemas.openxmlformats.org/officeDocument/2006/relationships/notesSlide" Target="../notesSlides/notesSlide12.xml"/><Relationship Id="rId1" Type="http://schemas.openxmlformats.org/officeDocument/2006/relationships/tags" Target="../tags/tag120.xml"/></Relationships>
</file>

<file path=ppt/slides/_rels/slide14.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4" Type="http://schemas.openxmlformats.org/officeDocument/2006/relationships/notesSlide" Target="../notesSlides/notesSlide13.xml"/><Relationship Id="rId23" Type="http://schemas.openxmlformats.org/officeDocument/2006/relationships/slideLayout" Target="../slideLayouts/slideLayout2.xml"/><Relationship Id="rId22" Type="http://schemas.openxmlformats.org/officeDocument/2006/relationships/tags" Target="../tags/tag145.xml"/><Relationship Id="rId21" Type="http://schemas.openxmlformats.org/officeDocument/2006/relationships/image" Target="../media/image12.png"/><Relationship Id="rId20" Type="http://schemas.openxmlformats.org/officeDocument/2006/relationships/image" Target="../media/image11.png"/><Relationship Id="rId2" Type="http://schemas.openxmlformats.org/officeDocument/2006/relationships/tags" Target="../tags/tag127.xml"/><Relationship Id="rId19" Type="http://schemas.openxmlformats.org/officeDocument/2006/relationships/tags" Target="../tags/tag144.xml"/><Relationship Id="rId18" Type="http://schemas.openxmlformats.org/officeDocument/2006/relationships/tags" Target="../tags/tag143.xml"/><Relationship Id="rId17" Type="http://schemas.openxmlformats.org/officeDocument/2006/relationships/tags" Target="../tags/tag142.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image" Target="../media/image13.jpeg"/><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6" Type="http://schemas.openxmlformats.org/officeDocument/2006/relationships/notesSlide" Target="../notesSlides/notesSlide14.xml"/><Relationship Id="rId15" Type="http://schemas.openxmlformats.org/officeDocument/2006/relationships/slideLayout" Target="../slideLayouts/slideLayout2.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5.jpeg"/><Relationship Id="rId10" Type="http://schemas.openxmlformats.org/officeDocument/2006/relationships/notesSlide" Target="../notesSlides/notesSlide15.xml"/><Relationship Id="rId1" Type="http://schemas.openxmlformats.org/officeDocument/2006/relationships/tags" Target="../tags/tag158.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65.xml"/><Relationship Id="rId2" Type="http://schemas.openxmlformats.org/officeDocument/2006/relationships/image" Target="../media/image14.png"/><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tags" Target="../tags/tag166.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4" Type="http://schemas.openxmlformats.org/officeDocument/2006/relationships/notesSlide" Target="../notesSlides/notesSlide18.xml"/><Relationship Id="rId13" Type="http://schemas.openxmlformats.org/officeDocument/2006/relationships/slideLayout" Target="../slideLayouts/slideLayout2.xml"/><Relationship Id="rId12" Type="http://schemas.openxmlformats.org/officeDocument/2006/relationships/tags" Target="../tags/tag173.xml"/><Relationship Id="rId11" Type="http://schemas.openxmlformats.org/officeDocument/2006/relationships/image" Target="../media/image22.jpeg"/><Relationship Id="rId10" Type="http://schemas.openxmlformats.org/officeDocument/2006/relationships/tags" Target="../tags/tag172.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jpeg"/><Relationship Id="rId10" Type="http://schemas.openxmlformats.org/officeDocument/2006/relationships/notesSlide" Target="../notesSlides/notesSlide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tags" Target="../tags/tag174.xml"/><Relationship Id="rId2" Type="http://schemas.openxmlformats.org/officeDocument/2006/relationships/image" Target="../media/image23.jpeg"/><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tags" Target="../tags/tag175.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5.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5.jpeg"/><Relationship Id="rId10" Type="http://schemas.openxmlformats.org/officeDocument/2006/relationships/notesSlide" Target="../notesSlides/notesSlide21.xml"/><Relationship Id="rId1" Type="http://schemas.openxmlformats.org/officeDocument/2006/relationships/tags" Target="../tags/tag176.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185.xml"/><Relationship Id="rId5" Type="http://schemas.openxmlformats.org/officeDocument/2006/relationships/image" Target="../media/image28.jpeg"/><Relationship Id="rId4" Type="http://schemas.openxmlformats.org/officeDocument/2006/relationships/tags" Target="../tags/tag184.xml"/><Relationship Id="rId3" Type="http://schemas.openxmlformats.org/officeDocument/2006/relationships/image" Target="../media/image27.jpeg"/><Relationship Id="rId2" Type="http://schemas.openxmlformats.org/officeDocument/2006/relationships/tags" Target="../tags/tag183.xml"/><Relationship Id="rId1" Type="http://schemas.openxmlformats.org/officeDocument/2006/relationships/image" Target="../media/image5.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tags" Target="../tags/tag187.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tags" Target="../tags/tag186.xml"/><Relationship Id="rId1"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tags" Target="../tags/tag190.xml"/><Relationship Id="rId5" Type="http://schemas.openxmlformats.org/officeDocument/2006/relationships/image" Target="../media/image32.jpeg"/><Relationship Id="rId4" Type="http://schemas.openxmlformats.org/officeDocument/2006/relationships/tags" Target="../tags/tag189.xml"/><Relationship Id="rId3" Type="http://schemas.openxmlformats.org/officeDocument/2006/relationships/image" Target="../media/image31.jpeg"/><Relationship Id="rId2" Type="http://schemas.openxmlformats.org/officeDocument/2006/relationships/tags" Target="../tags/tag188.xml"/><Relationship Id="rId1" Type="http://schemas.openxmlformats.org/officeDocument/2006/relationships/image" Target="../media/image5.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2.xml"/><Relationship Id="rId6" Type="http://schemas.openxmlformats.org/officeDocument/2006/relationships/tags" Target="../tags/tag193.xml"/><Relationship Id="rId5" Type="http://schemas.openxmlformats.org/officeDocument/2006/relationships/image" Target="../media/image34.jpeg"/><Relationship Id="rId4" Type="http://schemas.openxmlformats.org/officeDocument/2006/relationships/tags" Target="../tags/tag192.xml"/><Relationship Id="rId3" Type="http://schemas.openxmlformats.org/officeDocument/2006/relationships/image" Target="../media/image33.jpeg"/><Relationship Id="rId2" Type="http://schemas.openxmlformats.org/officeDocument/2006/relationships/tags" Target="../tags/tag191.xml"/><Relationship Id="rId1" Type="http://schemas.openxmlformats.org/officeDocument/2006/relationships/image" Target="../media/image5.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image" Target="../media/image5.jpeg"/><Relationship Id="rId10" Type="http://schemas.openxmlformats.org/officeDocument/2006/relationships/notesSlide" Target="../notesSlides/notesSlide26.xml"/><Relationship Id="rId1" Type="http://schemas.openxmlformats.org/officeDocument/2006/relationships/tags" Target="../tags/tag194.xml"/></Relationships>
</file>

<file path=ppt/slides/_rels/slide28.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9" Type="http://schemas.openxmlformats.org/officeDocument/2006/relationships/notesSlide" Target="../notesSlides/notesSlide27.xml"/><Relationship Id="rId18" Type="http://schemas.openxmlformats.org/officeDocument/2006/relationships/slideLayout" Target="../slideLayouts/slideLayout2.xml"/><Relationship Id="rId17" Type="http://schemas.openxmlformats.org/officeDocument/2006/relationships/tags" Target="../tags/tag212.xml"/><Relationship Id="rId16" Type="http://schemas.openxmlformats.org/officeDocument/2006/relationships/image" Target="../media/image38.jpeg"/><Relationship Id="rId15" Type="http://schemas.openxmlformats.org/officeDocument/2006/relationships/image" Target="../media/image37.png"/><Relationship Id="rId14" Type="http://schemas.openxmlformats.org/officeDocument/2006/relationships/image" Target="../media/image5.jpeg"/><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image" Target="../media/image36.svg"/><Relationship Id="rId1" Type="http://schemas.openxmlformats.org/officeDocument/2006/relationships/tags" Target="../tags/tag201.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openxmlformats.org/officeDocument/2006/relationships/tags" Target="../tags/tag213.xml"/><Relationship Id="rId2" Type="http://schemas.openxmlformats.org/officeDocument/2006/relationships/image" Target="../media/image5.jpeg"/><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image" Target="../media/image6.png"/><Relationship Id="rId3" Type="http://schemas.openxmlformats.org/officeDocument/2006/relationships/tags" Target="../tags/tag10.xml"/><Relationship Id="rId2" Type="http://schemas.openxmlformats.org/officeDocument/2006/relationships/image" Target="../media/image5.jpeg"/><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8" Type="http://schemas.openxmlformats.org/officeDocument/2006/relationships/notesSlide" Target="../notesSlides/notesSlide29.xml"/><Relationship Id="rId17" Type="http://schemas.openxmlformats.org/officeDocument/2006/relationships/slideLayout" Target="../slideLayouts/slideLayout2.xml"/><Relationship Id="rId16" Type="http://schemas.openxmlformats.org/officeDocument/2006/relationships/tags" Target="../tags/tag228.xml"/><Relationship Id="rId15" Type="http://schemas.openxmlformats.org/officeDocument/2006/relationships/image" Target="../media/image5.jpeg"/><Relationship Id="rId14" Type="http://schemas.openxmlformats.org/officeDocument/2006/relationships/tags" Target="../tags/tag227.xml"/><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4.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230.xml"/><Relationship Id="rId3" Type="http://schemas.openxmlformats.org/officeDocument/2006/relationships/image" Target="../media/image5.jpeg"/><Relationship Id="rId2" Type="http://schemas.openxmlformats.org/officeDocument/2006/relationships/tags" Target="../tags/tag229.xml"/><Relationship Id="rId1" Type="http://schemas.openxmlformats.org/officeDocument/2006/relationships/image" Target="../media/image40.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image" Target="../media/image5.jpeg"/><Relationship Id="rId10" Type="http://schemas.openxmlformats.org/officeDocument/2006/relationships/notesSlide" Target="../notesSlides/notesSlide31.xml"/><Relationship Id="rId1" Type="http://schemas.openxmlformats.org/officeDocument/2006/relationships/tags" Target="../tags/tag231.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239.xml"/><Relationship Id="rId3" Type="http://schemas.openxmlformats.org/officeDocument/2006/relationships/image" Target="../media/image41.jpeg"/><Relationship Id="rId2" Type="http://schemas.openxmlformats.org/officeDocument/2006/relationships/tags" Target="../tags/tag238.xml"/><Relationship Id="rId1" Type="http://schemas.openxmlformats.org/officeDocument/2006/relationships/image" Target="../media/image5.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241.xml"/><Relationship Id="rId3" Type="http://schemas.openxmlformats.org/officeDocument/2006/relationships/image" Target="../media/image42.png"/><Relationship Id="rId2" Type="http://schemas.openxmlformats.org/officeDocument/2006/relationships/tags" Target="../tags/tag240.xml"/><Relationship Id="rId1" Type="http://schemas.openxmlformats.org/officeDocument/2006/relationships/image" Target="../media/image5.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243.xml"/><Relationship Id="rId3" Type="http://schemas.openxmlformats.org/officeDocument/2006/relationships/image" Target="../media/image43.png"/><Relationship Id="rId2" Type="http://schemas.openxmlformats.org/officeDocument/2006/relationships/tags" Target="../tags/tag242.xml"/><Relationship Id="rId1" Type="http://schemas.openxmlformats.org/officeDocument/2006/relationships/image" Target="../media/image5.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tags" Target="../tags/tag244.xml"/><Relationship Id="rId2" Type="http://schemas.openxmlformats.org/officeDocument/2006/relationships/image" Target="../media/image44.png"/><Relationship Id="rId1" Type="http://schemas.openxmlformats.org/officeDocument/2006/relationships/image" Target="../media/image5.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tags" Target="../tags/tag245.xml"/><Relationship Id="rId2" Type="http://schemas.openxmlformats.org/officeDocument/2006/relationships/image" Target="../media/image45.png"/><Relationship Id="rId1" Type="http://schemas.openxmlformats.org/officeDocument/2006/relationships/image" Target="../media/image5.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image" Target="../media/image5.jpeg"/><Relationship Id="rId10" Type="http://schemas.openxmlformats.org/officeDocument/2006/relationships/notesSlide" Target="../notesSlides/notesSlide37.xml"/><Relationship Id="rId1" Type="http://schemas.openxmlformats.org/officeDocument/2006/relationships/tags" Target="../tags/tag246.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tags" Target="../tags/tag254.xml"/><Relationship Id="rId3" Type="http://schemas.openxmlformats.org/officeDocument/2006/relationships/image" Target="../media/image5.jpeg"/><Relationship Id="rId2" Type="http://schemas.openxmlformats.org/officeDocument/2006/relationships/image" Target="../media/image46.png"/><Relationship Id="rId1" Type="http://schemas.openxmlformats.org/officeDocument/2006/relationships/tags" Target="../tags/tag253.xml"/></Relationships>
</file>

<file path=ppt/slides/_rels/slide4.xml.rels><?xml version="1.0" encoding="UTF-8" standalone="yes"?>
<Relationships xmlns="http://schemas.openxmlformats.org/package/2006/relationships"><Relationship Id="rId9" Type="http://schemas.openxmlformats.org/officeDocument/2006/relationships/image" Target="../media/image5.jpeg"/><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7.jpeg"/><Relationship Id="rId2" Type="http://schemas.openxmlformats.org/officeDocument/2006/relationships/tags" Target="../tags/tag13.xml"/><Relationship Id="rId12" Type="http://schemas.openxmlformats.org/officeDocument/2006/relationships/notesSlide" Target="../notesSlides/notesSlide3.xml"/><Relationship Id="rId11" Type="http://schemas.openxmlformats.org/officeDocument/2006/relationships/slideLayout" Target="../slideLayouts/slideLayout2.xml"/><Relationship Id="rId10" Type="http://schemas.openxmlformats.org/officeDocument/2006/relationships/tags" Target="../tags/tag19.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tags" Target="../tags/tag255.xml"/><Relationship Id="rId2" Type="http://schemas.openxmlformats.org/officeDocument/2006/relationships/image" Target="../media/image5.jpeg"/><Relationship Id="rId1" Type="http://schemas.openxmlformats.org/officeDocument/2006/relationships/image" Target="../media/image47.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tags" Target="../tags/tag256.xml"/><Relationship Id="rId2" Type="http://schemas.openxmlformats.org/officeDocument/2006/relationships/image" Target="../media/image5.jpeg"/><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tags" Target="../tags/tag257.xml"/><Relationship Id="rId2" Type="http://schemas.openxmlformats.org/officeDocument/2006/relationships/image" Target="../media/image5.jpeg"/><Relationship Id="rId1" Type="http://schemas.openxmlformats.org/officeDocument/2006/relationships/image" Target="../media/image49.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tags" Target="../tags/tag258.xml"/><Relationship Id="rId2" Type="http://schemas.openxmlformats.org/officeDocument/2006/relationships/image" Target="../media/image5.jpeg"/><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tags" Target="../tags/tag259.xml"/><Relationship Id="rId2" Type="http://schemas.openxmlformats.org/officeDocument/2006/relationships/image" Target="../media/image5.jpeg"/><Relationship Id="rId1" Type="http://schemas.openxmlformats.org/officeDocument/2006/relationships/image" Target="../media/image51.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tags" Target="../tags/tag260.xml"/><Relationship Id="rId2" Type="http://schemas.openxmlformats.org/officeDocument/2006/relationships/image" Target="../media/image52.png"/><Relationship Id="rId1" Type="http://schemas.openxmlformats.org/officeDocument/2006/relationships/image" Target="../media/image5.jpe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tags" Target="../tags/tag261.xml"/><Relationship Id="rId2" Type="http://schemas.openxmlformats.org/officeDocument/2006/relationships/image" Target="../media/image53.png"/><Relationship Id="rId1" Type="http://schemas.openxmlformats.org/officeDocument/2006/relationships/image" Target="../media/image5.jpe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tags" Target="../tags/tag262.xml"/><Relationship Id="rId2" Type="http://schemas.openxmlformats.org/officeDocument/2006/relationships/image" Target="../media/image54.png"/><Relationship Id="rId1" Type="http://schemas.openxmlformats.org/officeDocument/2006/relationships/image" Target="../media/image5.jpe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xml"/><Relationship Id="rId3" Type="http://schemas.openxmlformats.org/officeDocument/2006/relationships/tags" Target="../tags/tag263.xml"/><Relationship Id="rId2" Type="http://schemas.openxmlformats.org/officeDocument/2006/relationships/image" Target="../media/image55.png"/><Relationship Id="rId1" Type="http://schemas.openxmlformats.org/officeDocument/2006/relationships/image" Target="../media/image5.jpe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2.xml"/><Relationship Id="rId3" Type="http://schemas.openxmlformats.org/officeDocument/2006/relationships/tags" Target="../tags/tag264.xml"/><Relationship Id="rId2" Type="http://schemas.openxmlformats.org/officeDocument/2006/relationships/image" Target="../media/image5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8" Type="http://schemas.openxmlformats.org/officeDocument/2006/relationships/notesSlide" Target="../notesSlides/notesSlide4.xml"/><Relationship Id="rId47" Type="http://schemas.openxmlformats.org/officeDocument/2006/relationships/slideLayout" Target="../slideLayouts/slideLayout2.xml"/><Relationship Id="rId46" Type="http://schemas.openxmlformats.org/officeDocument/2006/relationships/tags" Target="../tags/tag64.xml"/><Relationship Id="rId45" Type="http://schemas.openxmlformats.org/officeDocument/2006/relationships/image" Target="../media/image5.jpeg"/><Relationship Id="rId44" Type="http://schemas.openxmlformats.org/officeDocument/2006/relationships/tags" Target="../tags/tag63.xml"/><Relationship Id="rId43" Type="http://schemas.openxmlformats.org/officeDocument/2006/relationships/tags" Target="../tags/tag62.xml"/><Relationship Id="rId42" Type="http://schemas.openxmlformats.org/officeDocument/2006/relationships/tags" Target="../tags/tag61.xml"/><Relationship Id="rId41" Type="http://schemas.openxmlformats.org/officeDocument/2006/relationships/tags" Target="../tags/tag60.xml"/><Relationship Id="rId40" Type="http://schemas.openxmlformats.org/officeDocument/2006/relationships/tags" Target="../tags/tag59.xml"/><Relationship Id="rId4" Type="http://schemas.openxmlformats.org/officeDocument/2006/relationships/tags" Target="../tags/tag23.xml"/><Relationship Id="rId39" Type="http://schemas.openxmlformats.org/officeDocument/2006/relationships/tags" Target="../tags/tag58.xml"/><Relationship Id="rId38" Type="http://schemas.openxmlformats.org/officeDocument/2006/relationships/tags" Target="../tags/tag57.xml"/><Relationship Id="rId37" Type="http://schemas.openxmlformats.org/officeDocument/2006/relationships/tags" Target="../tags/tag56.xml"/><Relationship Id="rId36" Type="http://schemas.openxmlformats.org/officeDocument/2006/relationships/tags" Target="../tags/tag55.xml"/><Relationship Id="rId35" Type="http://schemas.openxmlformats.org/officeDocument/2006/relationships/tags" Target="../tags/tag54.xml"/><Relationship Id="rId34" Type="http://schemas.openxmlformats.org/officeDocument/2006/relationships/tags" Target="../tags/tag53.xml"/><Relationship Id="rId33" Type="http://schemas.openxmlformats.org/officeDocument/2006/relationships/tags" Target="../tags/tag52.xml"/><Relationship Id="rId32" Type="http://schemas.openxmlformats.org/officeDocument/2006/relationships/tags" Target="../tags/tag51.xml"/><Relationship Id="rId31" Type="http://schemas.openxmlformats.org/officeDocument/2006/relationships/tags" Target="../tags/tag50.xml"/><Relationship Id="rId30" Type="http://schemas.openxmlformats.org/officeDocument/2006/relationships/tags" Target="../tags/tag49.xml"/><Relationship Id="rId3" Type="http://schemas.openxmlformats.org/officeDocument/2006/relationships/tags" Target="../tags/tag22.xml"/><Relationship Id="rId29" Type="http://schemas.openxmlformats.org/officeDocument/2006/relationships/tags" Target="../tags/tag48.xml"/><Relationship Id="rId28" Type="http://schemas.openxmlformats.org/officeDocument/2006/relationships/tags" Target="../tags/tag47.xml"/><Relationship Id="rId27" Type="http://schemas.openxmlformats.org/officeDocument/2006/relationships/tags" Target="../tags/tag46.xml"/><Relationship Id="rId26" Type="http://schemas.openxmlformats.org/officeDocument/2006/relationships/tags" Target="../tags/tag45.xml"/><Relationship Id="rId25" Type="http://schemas.openxmlformats.org/officeDocument/2006/relationships/tags" Target="../tags/tag44.xml"/><Relationship Id="rId24" Type="http://schemas.openxmlformats.org/officeDocument/2006/relationships/tags" Target="../tags/tag43.xml"/><Relationship Id="rId23" Type="http://schemas.openxmlformats.org/officeDocument/2006/relationships/tags" Target="../tags/tag4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1.xml"/><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2.xml"/><Relationship Id="rId3" Type="http://schemas.openxmlformats.org/officeDocument/2006/relationships/tags" Target="../tags/tag265.xml"/><Relationship Id="rId2" Type="http://schemas.openxmlformats.org/officeDocument/2006/relationships/image" Target="../media/image57.png"/><Relationship Id="rId1" Type="http://schemas.openxmlformats.org/officeDocument/2006/relationships/image" Target="../media/image5.jpe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2.xml"/><Relationship Id="rId3" Type="http://schemas.openxmlformats.org/officeDocument/2006/relationships/tags" Target="../tags/tag266.xml"/><Relationship Id="rId2" Type="http://schemas.openxmlformats.org/officeDocument/2006/relationships/image" Target="../media/image58.png"/><Relationship Id="rId1" Type="http://schemas.openxmlformats.org/officeDocument/2006/relationships/image" Target="../media/image5.jpe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tags" Target="../tags/tag268.xml"/><Relationship Id="rId3" Type="http://schemas.openxmlformats.org/officeDocument/2006/relationships/image" Target="../media/image59.png"/><Relationship Id="rId2" Type="http://schemas.openxmlformats.org/officeDocument/2006/relationships/tags" Target="../tags/tag267.xml"/><Relationship Id="rId1" Type="http://schemas.openxmlformats.org/officeDocument/2006/relationships/image" Target="../media/image5.jpe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2.xml"/><Relationship Id="rId3" Type="http://schemas.openxmlformats.org/officeDocument/2006/relationships/tags" Target="../tags/tag269.xml"/><Relationship Id="rId2" Type="http://schemas.openxmlformats.org/officeDocument/2006/relationships/image" Target="../media/image60.png"/><Relationship Id="rId1" Type="http://schemas.openxmlformats.org/officeDocument/2006/relationships/image" Target="../media/image5.jpeg"/></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75.xml"/><Relationship Id="rId6" Type="http://schemas.openxmlformats.org/officeDocument/2006/relationships/image" Target="../media/image5.jpeg"/><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s>
</file>

<file path=ppt/slides/_rels/slide5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1.png"/><Relationship Id="rId7" Type="http://schemas.openxmlformats.org/officeDocument/2006/relationships/tags" Target="../tags/tag281.xml"/><Relationship Id="rId6" Type="http://schemas.openxmlformats.org/officeDocument/2006/relationships/image" Target="../media/image5.jpeg"/><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image" Target="../media/image5.jpeg"/><Relationship Id="rId2" Type="http://schemas.openxmlformats.org/officeDocument/2006/relationships/tags" Target="../tags/tag283.xml"/><Relationship Id="rId1" Type="http://schemas.openxmlformats.org/officeDocument/2006/relationships/tags" Target="../tags/tag282.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tags" Target="../tags/tag287.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5.jpeg"/><Relationship Id="rId10" Type="http://schemas.openxmlformats.org/officeDocument/2006/relationships/notesSlide" Target="../notesSlides/notesSlide5.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8.pn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6" Type="http://schemas.openxmlformats.org/officeDocument/2006/relationships/notesSlide" Target="../notesSlides/notesSlide7.xml"/><Relationship Id="rId15" Type="http://schemas.openxmlformats.org/officeDocument/2006/relationships/slideLayout" Target="../slideLayouts/slideLayout2.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87.xml"/><Relationship Id="rId3" Type="http://schemas.openxmlformats.org/officeDocument/2006/relationships/image" Target="../media/image9.jpeg"/><Relationship Id="rId2" Type="http://schemas.openxmlformats.org/officeDocument/2006/relationships/tags" Target="../tags/tag86.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cxnSp>
        <p:nvCxnSpPr>
          <p:cNvPr id="5" name="直接连接符 4"/>
          <p:cNvCxnSpPr/>
          <p:nvPr/>
        </p:nvCxnSpPr>
        <p:spPr>
          <a:xfrm>
            <a:off x="-10715" y="1027827"/>
            <a:ext cx="9153525" cy="9525"/>
          </a:xfrm>
          <a:prstGeom prst="line">
            <a:avLst/>
          </a:prstGeom>
          <a:ln w="28575" cmpd="sng">
            <a:solidFill>
              <a:srgbClr val="FF0000"/>
            </a:solidFill>
            <a:prstDash val="solid"/>
          </a:ln>
        </p:spPr>
        <p:style>
          <a:lnRef idx="2">
            <a:schemeClr val="accent2"/>
          </a:lnRef>
          <a:fillRef idx="0">
            <a:schemeClr val="accent2"/>
          </a:fillRef>
          <a:effectRef idx="1">
            <a:schemeClr val="accent2"/>
          </a:effectRef>
          <a:fontRef idx="minor">
            <a:schemeClr val="tx1"/>
          </a:fontRef>
        </p:style>
      </p:cxnSp>
      <p:sp>
        <p:nvSpPr>
          <p:cNvPr id="2053" name="副标题 2"/>
          <p:cNvSpPr/>
          <p:nvPr/>
        </p:nvSpPr>
        <p:spPr>
          <a:xfrm>
            <a:off x="652780" y="1408430"/>
            <a:ext cx="7725410" cy="1868805"/>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20000"/>
              </a:lnSpc>
              <a:buNone/>
            </a:pPr>
            <a:r>
              <a:rPr lang="en-US" altLang="zh-CN" sz="4050" b="1" spc="-80" dirty="0" smtClean="0">
                <a:ln>
                  <a:noFill/>
                </a:ln>
                <a:solidFill>
                  <a:srgbClr val="FF0000"/>
                </a:solidFill>
                <a:effectLst/>
                <a:uFillTx/>
                <a:latin typeface="微软雅黑" panose="020B0503020204020204" charset="-122"/>
                <a:ea typeface="微软雅黑" panose="020B0503020204020204" charset="-122"/>
                <a:cs typeface="+mj-cs"/>
                <a:sym typeface="+mn-ea"/>
              </a:rPr>
              <a:t>  </a:t>
            </a:r>
            <a:r>
              <a:rPr lang="zh-CN" sz="4050" b="1" spc="-80" dirty="0" smtClean="0">
                <a:ln>
                  <a:noFill/>
                </a:ln>
                <a:solidFill>
                  <a:srgbClr val="FF0000"/>
                </a:solidFill>
                <a:effectLst/>
                <a:uFillTx/>
                <a:latin typeface="微软雅黑" panose="020B0503020204020204" charset="-122"/>
                <a:ea typeface="微软雅黑" panose="020B0503020204020204" charset="-122"/>
                <a:cs typeface="+mj-cs"/>
                <a:sym typeface="+mn-ea"/>
              </a:rPr>
              <a:t>数实融合将成数字化转型主题</a:t>
            </a:r>
            <a:endParaRPr lang="zh-CN" altLang="en-US" sz="4050" b="1" spc="-80" dirty="0" smtClean="0">
              <a:ln>
                <a:noFill/>
              </a:ln>
              <a:solidFill>
                <a:srgbClr val="FF0000"/>
              </a:solidFill>
              <a:effectLst/>
              <a:uFillTx/>
              <a:latin typeface="微软雅黑" panose="020B0503020204020204" charset="-122"/>
              <a:ea typeface="微软雅黑" panose="020B0503020204020204" charset="-122"/>
              <a:cs typeface="+mj-cs"/>
              <a:sym typeface="+mn-ea"/>
            </a:endParaRPr>
          </a:p>
        </p:txBody>
      </p:sp>
      <p:sp>
        <p:nvSpPr>
          <p:cNvPr id="3" name="副标题 2"/>
          <p:cNvSpPr/>
          <p:nvPr/>
        </p:nvSpPr>
        <p:spPr>
          <a:xfrm>
            <a:off x="5043000" y="4439464"/>
            <a:ext cx="2507864" cy="493871"/>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r" eaLnBrk="1" hangingPunct="1">
              <a:lnSpc>
                <a:spcPts val="4000"/>
              </a:lnSpc>
              <a:spcBef>
                <a:spcPct val="20000"/>
              </a:spcBef>
              <a:buFontTx/>
              <a:buNone/>
            </a:pPr>
            <a:r>
              <a:rPr lang="en-US" altLang="zh-CN" sz="2100" b="1" dirty="0">
                <a:solidFill>
                  <a:schemeClr val="bg1"/>
                </a:solidFill>
                <a:latin typeface="微软雅黑" panose="020B0503020204020204" charset="-122"/>
                <a:ea typeface="微软雅黑" panose="020B0503020204020204" charset="-122"/>
              </a:rPr>
              <a:t>2023</a:t>
            </a:r>
            <a:r>
              <a:rPr lang="zh-CN" altLang="en-US" sz="2100" b="1" dirty="0">
                <a:solidFill>
                  <a:schemeClr val="bg1"/>
                </a:solidFill>
                <a:latin typeface="微软雅黑" panose="020B0503020204020204" charset="-122"/>
                <a:ea typeface="微软雅黑" panose="020B0503020204020204" charset="-122"/>
              </a:rPr>
              <a:t>年</a:t>
            </a:r>
            <a:r>
              <a:rPr lang="en-US" altLang="zh-CN" sz="2100" b="1" dirty="0">
                <a:solidFill>
                  <a:schemeClr val="bg1"/>
                </a:solidFill>
                <a:latin typeface="微软雅黑" panose="020B0503020204020204" charset="-122"/>
                <a:ea typeface="微软雅黑" panose="020B0503020204020204" charset="-122"/>
              </a:rPr>
              <a:t>2</a:t>
            </a:r>
            <a:r>
              <a:rPr lang="zh-CN" altLang="en-US" sz="2100" b="1" dirty="0">
                <a:solidFill>
                  <a:schemeClr val="bg1"/>
                </a:solidFill>
                <a:latin typeface="微软雅黑" panose="020B0503020204020204" charset="-122"/>
                <a:ea typeface="微软雅黑" panose="020B0503020204020204" charset="-122"/>
              </a:rPr>
              <a:t>月</a:t>
            </a:r>
            <a:endParaRPr lang="zh-CN" altLang="en-US" sz="2100" b="1" dirty="0">
              <a:solidFill>
                <a:schemeClr val="bg1"/>
              </a:solidFill>
              <a:latin typeface="微软雅黑" panose="020B0503020204020204" charset="-122"/>
              <a:ea typeface="微软雅黑" panose="020B0503020204020204" charset="-122"/>
            </a:endParaRPr>
          </a:p>
        </p:txBody>
      </p:sp>
      <p:sp>
        <p:nvSpPr>
          <p:cNvPr id="11" name="副标题 2"/>
          <p:cNvSpPr/>
          <p:nvPr/>
        </p:nvSpPr>
        <p:spPr>
          <a:xfrm>
            <a:off x="3277870" y="4010660"/>
            <a:ext cx="4343400" cy="493395"/>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ts val="4000"/>
              </a:lnSpc>
              <a:spcBef>
                <a:spcPct val="20000"/>
              </a:spcBef>
              <a:buFontTx/>
              <a:buNone/>
            </a:pPr>
            <a:r>
              <a:rPr lang="en-US" altLang="zh-CN" sz="2100" b="1" dirty="0">
                <a:solidFill>
                  <a:schemeClr val="bg1"/>
                </a:solidFill>
                <a:latin typeface="微软雅黑" panose="020B0503020204020204" charset="-122"/>
                <a:ea typeface="微软雅黑" panose="020B0503020204020204" charset="-122"/>
              </a:rPr>
              <a:t>——</a:t>
            </a:r>
            <a:r>
              <a:rPr lang="zh-CN" altLang="en-US" sz="2100" b="1" dirty="0">
                <a:solidFill>
                  <a:schemeClr val="bg1"/>
                </a:solidFill>
                <a:latin typeface="微软雅黑" panose="020B0503020204020204" charset="-122"/>
                <a:ea typeface="微软雅黑" panose="020B0503020204020204" charset="-122"/>
              </a:rPr>
              <a:t>山东东晟云智能科技有限公司</a:t>
            </a:r>
            <a:endParaRPr lang="zh-CN" altLang="en-US" sz="2100" b="1" dirty="0">
              <a:solidFill>
                <a:schemeClr val="bg1"/>
              </a:solidFill>
              <a:latin typeface="微软雅黑" panose="020B0503020204020204" charset="-122"/>
              <a:ea typeface="微软雅黑" panose="020B0503020204020204" charset="-122"/>
            </a:endParaRPr>
          </a:p>
        </p:txBody>
      </p:sp>
      <p:pic>
        <p:nvPicPr>
          <p:cNvPr id="2" name="图片 1" descr="微信图片_20221117105959"/>
          <p:cNvPicPr>
            <a:picLocks noChangeAspect="1"/>
          </p:cNvPicPr>
          <p:nvPr>
            <p:custDataLst>
              <p:tags r:id="rId2"/>
            </p:custDataLst>
          </p:nvPr>
        </p:nvPicPr>
        <p:blipFill>
          <a:blip r:embed="rId3"/>
          <a:stretch>
            <a:fillRect/>
          </a:stretch>
        </p:blipFill>
        <p:spPr>
          <a:xfrm>
            <a:off x="7806055" y="8255"/>
            <a:ext cx="1010285" cy="1003935"/>
          </a:xfrm>
          <a:prstGeom prst="rect">
            <a:avLst/>
          </a:prstGeom>
        </p:spPr>
      </p:pic>
      <p:pic>
        <p:nvPicPr>
          <p:cNvPr id="4" name="图片 3" descr="东晟云公众号"/>
          <p:cNvPicPr>
            <a:picLocks noChangeAspect="1"/>
          </p:cNvPicPr>
          <p:nvPr/>
        </p:nvPicPr>
        <p:blipFill>
          <a:blip r:embed="rId4"/>
          <a:stretch>
            <a:fillRect/>
          </a:stretch>
        </p:blipFill>
        <p:spPr>
          <a:xfrm>
            <a:off x="7517130" y="3499485"/>
            <a:ext cx="1588770" cy="1588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a:t>
            </a:r>
            <a:r>
              <a:rPr lang="zh-CN" altLang="en-US" dirty="0" smtClean="0"/>
              <a:t>益处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328485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三、数字中国发展</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趋势</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00" name="文本框 99"/>
          <p:cNvSpPr txBox="1"/>
          <p:nvPr/>
        </p:nvSpPr>
        <p:spPr>
          <a:xfrm>
            <a:off x="622300" y="1418590"/>
            <a:ext cx="3667760" cy="3335655"/>
          </a:xfrm>
          <a:prstGeom prst="rect">
            <a:avLst/>
          </a:prstGeom>
          <a:noFill/>
          <a:ln w="9525">
            <a:noFill/>
          </a:ln>
        </p:spPr>
        <p:txBody>
          <a:bodyPr wrap="square">
            <a:spAutoFit/>
          </a:bodyPr>
          <a:p>
            <a:pPr indent="355600">
              <a:lnSpc>
                <a:spcPct val="120000"/>
              </a:lnSpc>
            </a:pPr>
            <a:r>
              <a:rPr lang="zh-CN" sz="1600">
                <a:latin typeface="微软雅黑" panose="020B0503020204020204" charset="-122"/>
                <a:ea typeface="微软雅黑" panose="020B0503020204020204" charset="-122"/>
                <a:cs typeface="微软雅黑" panose="020B0503020204020204" charset="-122"/>
              </a:rPr>
              <a:t>2023年，我国将继续推进网络强国和数字中国建设，但发展的核心主题会有一些变化。我国重视实体经济发展，未来网络强国和数字中国建设将进一步与实体产业融合，数实融合将成为数字化转型主题。</a:t>
            </a:r>
            <a:endParaRPr lang="zh-CN" sz="1600">
              <a:latin typeface="微软雅黑" panose="020B0503020204020204" charset="-122"/>
              <a:ea typeface="微软雅黑" panose="020B0503020204020204" charset="-122"/>
              <a:cs typeface="微软雅黑" panose="020B0503020204020204" charset="-122"/>
            </a:endParaRPr>
          </a:p>
          <a:p>
            <a:pPr indent="355600">
              <a:lnSpc>
                <a:spcPct val="120000"/>
              </a:lnSpc>
            </a:pPr>
            <a:r>
              <a:rPr lang="zh-CN" sz="1600">
                <a:latin typeface="微软雅黑" panose="020B0503020204020204" charset="-122"/>
                <a:ea typeface="微软雅黑" panose="020B0503020204020204" charset="-122"/>
                <a:cs typeface="微软雅黑" panose="020B0503020204020204" charset="-122"/>
              </a:rPr>
              <a:t>2023年数字经济将保持高速发展，数字经济对宏观经济的影响力将继续提升，发展数字经济、推动数实融合、掌握数字前沿科技，是未来发展的主基调，也是企业家需要把握的机遇。</a:t>
            </a:r>
            <a:endParaRPr lang="zh-CN" sz="1600">
              <a:latin typeface="微软雅黑" panose="020B0503020204020204" charset="-122"/>
              <a:ea typeface="微软雅黑" panose="020B0503020204020204" charset="-122"/>
              <a:cs typeface="微软雅黑" panose="020B0503020204020204" charset="-122"/>
            </a:endParaRPr>
          </a:p>
        </p:txBody>
      </p:sp>
      <p:sp>
        <p:nvSpPr>
          <p:cNvPr id="1063" name="文本框 1062"/>
          <p:cNvSpPr txBox="1"/>
          <p:nvPr/>
        </p:nvSpPr>
        <p:spPr>
          <a:xfrm>
            <a:off x="757555" y="906780"/>
            <a:ext cx="1113790" cy="36830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p>
            <a:r>
              <a:rPr lang="zh-CN" altLang="en-US">
                <a:latin typeface="微软雅黑" panose="020B0503020204020204" charset="-122"/>
                <a:ea typeface="微软雅黑" panose="020B0503020204020204" charset="-122"/>
              </a:rPr>
              <a:t>发展趋势</a:t>
            </a:r>
            <a:endParaRPr lang="zh-CN" altLang="en-US">
              <a:latin typeface="微软雅黑" panose="020B0503020204020204" charset="-122"/>
              <a:ea typeface="微软雅黑" panose="020B0503020204020204" charset="-122"/>
            </a:endParaRPr>
          </a:p>
        </p:txBody>
      </p:sp>
      <p:pic>
        <p:nvPicPr>
          <p:cNvPr id="1064" name="图片 1063"/>
          <p:cNvPicPr>
            <a:picLocks noChangeAspect="1"/>
          </p:cNvPicPr>
          <p:nvPr>
            <p:custDataLst>
              <p:tags r:id="rId2"/>
            </p:custDataLst>
          </p:nvPr>
        </p:nvPicPr>
        <p:blipFill>
          <a:blip r:embed="rId3" cstate="print"/>
          <a:stretch>
            <a:fillRect/>
          </a:stretch>
        </p:blipFill>
        <p:spPr>
          <a:xfrm>
            <a:off x="4500095" y="1347102"/>
            <a:ext cx="3990711" cy="3444104"/>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328485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三、数字中国发展</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趋势</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cxnSp>
        <p:nvCxnSpPr>
          <p:cNvPr id="963" name="直接连接符 962"/>
          <p:cNvCxnSpPr/>
          <p:nvPr>
            <p:custDataLst>
              <p:tags r:id="rId2"/>
            </p:custDataLst>
          </p:nvPr>
        </p:nvCxnSpPr>
        <p:spPr>
          <a:xfrm>
            <a:off x="1600428" y="2897505"/>
            <a:ext cx="5809469" cy="0"/>
          </a:xfrm>
          <a:prstGeom prst="line">
            <a:avLst/>
          </a:prstGeom>
          <a:ln w="25400" cap="rnd">
            <a:solidFill>
              <a:schemeClr val="bg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964" name="椭圆 963"/>
          <p:cNvSpPr/>
          <p:nvPr>
            <p:custDataLst>
              <p:tags r:id="rId3"/>
            </p:custDataLst>
          </p:nvPr>
        </p:nvSpPr>
        <p:spPr>
          <a:xfrm>
            <a:off x="2788247" y="2370135"/>
            <a:ext cx="357506" cy="358174"/>
          </a:xfrm>
          <a:prstGeom prst="ellipse">
            <a:avLst/>
          </a:prstGeom>
          <a:solidFill>
            <a:srgbClr val="54C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dirty="0">
              <a:solidFill>
                <a:schemeClr val="tx1">
                  <a:lumMod val="85000"/>
                  <a:lumOff val="15000"/>
                </a:schemeClr>
              </a:solidFill>
            </a:endParaRPr>
          </a:p>
        </p:txBody>
      </p:sp>
      <p:sp>
        <p:nvSpPr>
          <p:cNvPr id="965" name="文本框 964"/>
          <p:cNvSpPr txBox="1"/>
          <p:nvPr>
            <p:custDataLst>
              <p:tags r:id="rId4"/>
            </p:custDataLst>
          </p:nvPr>
        </p:nvSpPr>
        <p:spPr>
          <a:xfrm>
            <a:off x="2751065" y="2384463"/>
            <a:ext cx="431872" cy="329520"/>
          </a:xfrm>
          <a:prstGeom prst="rect">
            <a:avLst/>
          </a:prstGeom>
          <a:noFill/>
        </p:spPr>
        <p:txBody>
          <a:bodyPr wrap="square" rtlCol="0">
            <a:normAutofit/>
          </a:bodyPr>
          <a:p>
            <a:r>
              <a:rPr lang="en-US" altLang="zh-CN" sz="1050" b="1" dirty="0">
                <a:solidFill>
                  <a:schemeClr val="bg1"/>
                </a:solidFill>
                <a:latin typeface="Arial" panose="020B0604020202020204" pitchFamily="34" charset="0"/>
                <a:cs typeface="Arial" panose="020B0604020202020204" pitchFamily="34" charset="0"/>
              </a:rPr>
              <a:t>01</a:t>
            </a:r>
            <a:endParaRPr lang="en-US" altLang="zh-CN" sz="1050" b="1" dirty="0">
              <a:solidFill>
                <a:schemeClr val="bg1"/>
              </a:solidFill>
              <a:latin typeface="Arial" panose="020B0604020202020204" pitchFamily="34" charset="0"/>
              <a:cs typeface="Arial" panose="020B0604020202020204" pitchFamily="34" charset="0"/>
            </a:endParaRPr>
          </a:p>
        </p:txBody>
      </p:sp>
      <p:cxnSp>
        <p:nvCxnSpPr>
          <p:cNvPr id="966" name="直接连接符 965"/>
          <p:cNvCxnSpPr>
            <a:stCxn id="967" idx="0"/>
            <a:endCxn id="964" idx="4"/>
          </p:cNvCxnSpPr>
          <p:nvPr>
            <p:custDataLst>
              <p:tags r:id="rId5"/>
            </p:custDataLst>
          </p:nvPr>
        </p:nvCxnSpPr>
        <p:spPr>
          <a:xfrm flipH="1" flipV="1">
            <a:off x="2967048" y="2727675"/>
            <a:ext cx="635" cy="135255"/>
          </a:xfrm>
          <a:prstGeom prst="line">
            <a:avLst/>
          </a:prstGeom>
          <a:ln>
            <a:solidFill>
              <a:srgbClr val="54C888"/>
            </a:solidFill>
          </a:ln>
        </p:spPr>
        <p:style>
          <a:lnRef idx="1">
            <a:schemeClr val="accent1"/>
          </a:lnRef>
          <a:fillRef idx="0">
            <a:schemeClr val="accent1"/>
          </a:fillRef>
          <a:effectRef idx="0">
            <a:schemeClr val="accent1"/>
          </a:effectRef>
          <a:fontRef idx="minor">
            <a:schemeClr val="tx1"/>
          </a:fontRef>
        </p:style>
      </p:cxnSp>
      <p:sp>
        <p:nvSpPr>
          <p:cNvPr id="967" name="椭圆 966"/>
          <p:cNvSpPr/>
          <p:nvPr>
            <p:custDataLst>
              <p:tags r:id="rId6"/>
            </p:custDataLst>
          </p:nvPr>
        </p:nvSpPr>
        <p:spPr>
          <a:xfrm>
            <a:off x="2932205" y="2863392"/>
            <a:ext cx="70273" cy="70271"/>
          </a:xfrm>
          <a:prstGeom prst="ellipse">
            <a:avLst/>
          </a:prstGeom>
          <a:solidFill>
            <a:srgbClr val="54C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68" name="椭圆 967"/>
          <p:cNvSpPr/>
          <p:nvPr>
            <p:custDataLst>
              <p:tags r:id="rId7"/>
            </p:custDataLst>
          </p:nvPr>
        </p:nvSpPr>
        <p:spPr>
          <a:xfrm flipV="1">
            <a:off x="3024311" y="3070792"/>
            <a:ext cx="358188" cy="358174"/>
          </a:xfrm>
          <a:prstGeom prst="ellipse">
            <a:avLst/>
          </a:prstGeom>
          <a:solidFill>
            <a:srgbClr val="42C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dirty="0">
              <a:solidFill>
                <a:schemeClr val="tx1">
                  <a:lumMod val="85000"/>
                  <a:lumOff val="15000"/>
                </a:schemeClr>
              </a:solidFill>
            </a:endParaRPr>
          </a:p>
        </p:txBody>
      </p:sp>
      <p:cxnSp>
        <p:nvCxnSpPr>
          <p:cNvPr id="969" name="直接连接符 968"/>
          <p:cNvCxnSpPr>
            <a:stCxn id="970" idx="0"/>
            <a:endCxn id="968" idx="4"/>
          </p:cNvCxnSpPr>
          <p:nvPr>
            <p:custDataLst>
              <p:tags r:id="rId8"/>
            </p:custDataLst>
          </p:nvPr>
        </p:nvCxnSpPr>
        <p:spPr>
          <a:xfrm flipH="1">
            <a:off x="3203792" y="2935710"/>
            <a:ext cx="635" cy="135255"/>
          </a:xfrm>
          <a:prstGeom prst="line">
            <a:avLst/>
          </a:prstGeom>
          <a:ln>
            <a:solidFill>
              <a:srgbClr val="42C2AA"/>
            </a:solidFill>
          </a:ln>
        </p:spPr>
        <p:style>
          <a:lnRef idx="1">
            <a:schemeClr val="accent1"/>
          </a:lnRef>
          <a:fillRef idx="0">
            <a:schemeClr val="accent1"/>
          </a:fillRef>
          <a:effectRef idx="0">
            <a:schemeClr val="accent1"/>
          </a:effectRef>
          <a:fontRef idx="minor">
            <a:schemeClr val="tx1"/>
          </a:fontRef>
        </p:style>
      </p:cxnSp>
      <p:sp>
        <p:nvSpPr>
          <p:cNvPr id="970" name="椭圆 969"/>
          <p:cNvSpPr/>
          <p:nvPr>
            <p:custDataLst>
              <p:tags r:id="rId9"/>
            </p:custDataLst>
          </p:nvPr>
        </p:nvSpPr>
        <p:spPr>
          <a:xfrm flipV="1">
            <a:off x="3168951" y="2865439"/>
            <a:ext cx="70273" cy="70271"/>
          </a:xfrm>
          <a:prstGeom prst="ellipse">
            <a:avLst/>
          </a:prstGeom>
          <a:solidFill>
            <a:srgbClr val="42C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71" name="文本框 970"/>
          <p:cNvSpPr txBox="1"/>
          <p:nvPr>
            <p:custDataLst>
              <p:tags r:id="rId10"/>
            </p:custDataLst>
          </p:nvPr>
        </p:nvSpPr>
        <p:spPr>
          <a:xfrm>
            <a:off x="2987127" y="3085119"/>
            <a:ext cx="432555" cy="329520"/>
          </a:xfrm>
          <a:prstGeom prst="rect">
            <a:avLst/>
          </a:prstGeom>
          <a:noFill/>
        </p:spPr>
        <p:txBody>
          <a:bodyPr wrap="square" rtlCol="0">
            <a:normAutofit/>
          </a:bodyPr>
          <a:p>
            <a:r>
              <a:rPr lang="en-US" altLang="zh-CN" sz="1050" b="1" dirty="0">
                <a:solidFill>
                  <a:schemeClr val="bg1"/>
                </a:solidFill>
                <a:latin typeface="Arial" panose="020B0604020202020204" pitchFamily="34" charset="0"/>
                <a:cs typeface="Arial" panose="020B0604020202020204" pitchFamily="34" charset="0"/>
              </a:rPr>
              <a:t>02</a:t>
            </a:r>
            <a:endParaRPr lang="en-US" altLang="zh-CN" sz="1050" b="1" dirty="0">
              <a:solidFill>
                <a:schemeClr val="bg1"/>
              </a:solidFill>
              <a:latin typeface="Arial" panose="020B0604020202020204" pitchFamily="34" charset="0"/>
              <a:cs typeface="Arial" panose="020B0604020202020204" pitchFamily="34" charset="0"/>
            </a:endParaRPr>
          </a:p>
        </p:txBody>
      </p:sp>
      <p:sp>
        <p:nvSpPr>
          <p:cNvPr id="972" name="椭圆 971"/>
          <p:cNvSpPr/>
          <p:nvPr>
            <p:custDataLst>
              <p:tags r:id="rId11"/>
            </p:custDataLst>
          </p:nvPr>
        </p:nvSpPr>
        <p:spPr>
          <a:xfrm>
            <a:off x="5719249" y="2369453"/>
            <a:ext cx="357506" cy="358174"/>
          </a:xfrm>
          <a:prstGeom prst="ellipse">
            <a:avLst/>
          </a:prstGeom>
          <a:solidFill>
            <a:srgbClr val="42C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dirty="0">
              <a:solidFill>
                <a:schemeClr val="tx1">
                  <a:lumMod val="85000"/>
                  <a:lumOff val="15000"/>
                </a:schemeClr>
              </a:solidFill>
            </a:endParaRPr>
          </a:p>
        </p:txBody>
      </p:sp>
      <p:sp>
        <p:nvSpPr>
          <p:cNvPr id="973" name="文本框 972"/>
          <p:cNvSpPr txBox="1"/>
          <p:nvPr>
            <p:custDataLst>
              <p:tags r:id="rId12"/>
            </p:custDataLst>
          </p:nvPr>
        </p:nvSpPr>
        <p:spPr>
          <a:xfrm>
            <a:off x="5682066" y="2383098"/>
            <a:ext cx="431872" cy="330884"/>
          </a:xfrm>
          <a:prstGeom prst="rect">
            <a:avLst/>
          </a:prstGeom>
          <a:noFill/>
        </p:spPr>
        <p:txBody>
          <a:bodyPr wrap="square" rtlCol="0">
            <a:normAutofit/>
          </a:bodyPr>
          <a:p>
            <a:r>
              <a:rPr lang="en-US" altLang="zh-CN" sz="1050" b="1" dirty="0">
                <a:solidFill>
                  <a:schemeClr val="bg1"/>
                </a:solidFill>
                <a:latin typeface="Arial" panose="020B0604020202020204" pitchFamily="34" charset="0"/>
                <a:cs typeface="Arial" panose="020B0604020202020204" pitchFamily="34" charset="0"/>
              </a:rPr>
              <a:t>03</a:t>
            </a:r>
            <a:endParaRPr lang="en-US" altLang="zh-CN" sz="1050" b="1" dirty="0">
              <a:solidFill>
                <a:schemeClr val="bg1"/>
              </a:solidFill>
              <a:latin typeface="Arial" panose="020B0604020202020204" pitchFamily="34" charset="0"/>
              <a:cs typeface="Arial" panose="020B0604020202020204" pitchFamily="34" charset="0"/>
            </a:endParaRPr>
          </a:p>
        </p:txBody>
      </p:sp>
      <p:cxnSp>
        <p:nvCxnSpPr>
          <p:cNvPr id="974" name="直接连接符 973"/>
          <p:cNvCxnSpPr>
            <a:stCxn id="975" idx="0"/>
            <a:endCxn id="972" idx="4"/>
          </p:cNvCxnSpPr>
          <p:nvPr>
            <p:custDataLst>
              <p:tags r:id="rId13"/>
            </p:custDataLst>
          </p:nvPr>
        </p:nvCxnSpPr>
        <p:spPr>
          <a:xfrm flipV="1">
            <a:off x="5898637" y="2727627"/>
            <a:ext cx="0" cy="135890"/>
          </a:xfrm>
          <a:prstGeom prst="line">
            <a:avLst/>
          </a:prstGeom>
          <a:ln>
            <a:solidFill>
              <a:srgbClr val="42AAC2"/>
            </a:solidFill>
          </a:ln>
        </p:spPr>
        <p:style>
          <a:lnRef idx="1">
            <a:schemeClr val="accent1"/>
          </a:lnRef>
          <a:fillRef idx="0">
            <a:schemeClr val="accent1"/>
          </a:fillRef>
          <a:effectRef idx="0">
            <a:schemeClr val="accent1"/>
          </a:effectRef>
          <a:fontRef idx="minor">
            <a:schemeClr val="tx1"/>
          </a:fontRef>
        </p:style>
      </p:cxnSp>
      <p:sp>
        <p:nvSpPr>
          <p:cNvPr id="975" name="椭圆 974"/>
          <p:cNvSpPr/>
          <p:nvPr>
            <p:custDataLst>
              <p:tags r:id="rId14"/>
            </p:custDataLst>
          </p:nvPr>
        </p:nvSpPr>
        <p:spPr>
          <a:xfrm>
            <a:off x="5863207" y="2863392"/>
            <a:ext cx="70273" cy="70271"/>
          </a:xfrm>
          <a:prstGeom prst="ellipse">
            <a:avLst/>
          </a:prstGeom>
          <a:solidFill>
            <a:srgbClr val="42C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76" name="椭圆 975"/>
          <p:cNvSpPr/>
          <p:nvPr>
            <p:custDataLst>
              <p:tags r:id="rId15"/>
            </p:custDataLst>
          </p:nvPr>
        </p:nvSpPr>
        <p:spPr>
          <a:xfrm flipV="1">
            <a:off x="5943031" y="3070792"/>
            <a:ext cx="357506" cy="358174"/>
          </a:xfrm>
          <a:prstGeom prst="ellipse">
            <a:avLst/>
          </a:prstGeom>
          <a:solidFill>
            <a:srgbClr val="589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dirty="0">
              <a:solidFill>
                <a:schemeClr val="tx1">
                  <a:lumMod val="85000"/>
                  <a:lumOff val="15000"/>
                </a:schemeClr>
              </a:solidFill>
            </a:endParaRPr>
          </a:p>
        </p:txBody>
      </p:sp>
      <p:cxnSp>
        <p:nvCxnSpPr>
          <p:cNvPr id="977" name="直接连接符 976"/>
          <p:cNvCxnSpPr>
            <a:stCxn id="978" idx="0"/>
            <a:endCxn id="976" idx="4"/>
          </p:cNvCxnSpPr>
          <p:nvPr>
            <p:custDataLst>
              <p:tags r:id="rId16"/>
            </p:custDataLst>
          </p:nvPr>
        </p:nvCxnSpPr>
        <p:spPr>
          <a:xfrm flipH="1">
            <a:off x="6121832" y="2935710"/>
            <a:ext cx="635" cy="135255"/>
          </a:xfrm>
          <a:prstGeom prst="line">
            <a:avLst/>
          </a:prstGeom>
          <a:ln>
            <a:solidFill>
              <a:srgbClr val="5898CC"/>
            </a:solidFill>
          </a:ln>
        </p:spPr>
        <p:style>
          <a:lnRef idx="1">
            <a:schemeClr val="accent1"/>
          </a:lnRef>
          <a:fillRef idx="0">
            <a:schemeClr val="accent1"/>
          </a:fillRef>
          <a:effectRef idx="0">
            <a:schemeClr val="accent1"/>
          </a:effectRef>
          <a:fontRef idx="minor">
            <a:schemeClr val="tx1"/>
          </a:fontRef>
        </p:style>
      </p:cxnSp>
      <p:sp>
        <p:nvSpPr>
          <p:cNvPr id="978" name="椭圆 977"/>
          <p:cNvSpPr/>
          <p:nvPr>
            <p:custDataLst>
              <p:tags r:id="rId17"/>
            </p:custDataLst>
          </p:nvPr>
        </p:nvSpPr>
        <p:spPr>
          <a:xfrm flipV="1">
            <a:off x="6086989" y="2865439"/>
            <a:ext cx="70273" cy="70271"/>
          </a:xfrm>
          <a:prstGeom prst="ellipse">
            <a:avLst/>
          </a:prstGeom>
          <a:solidFill>
            <a:srgbClr val="589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79" name="文本框 978"/>
          <p:cNvSpPr txBox="1"/>
          <p:nvPr>
            <p:custDataLst>
              <p:tags r:id="rId18"/>
            </p:custDataLst>
          </p:nvPr>
        </p:nvSpPr>
        <p:spPr>
          <a:xfrm>
            <a:off x="5905849" y="3084779"/>
            <a:ext cx="431872" cy="330202"/>
          </a:xfrm>
          <a:prstGeom prst="rect">
            <a:avLst/>
          </a:prstGeom>
          <a:noFill/>
        </p:spPr>
        <p:txBody>
          <a:bodyPr wrap="square" rtlCol="0">
            <a:normAutofit/>
          </a:bodyPr>
          <a:p>
            <a:r>
              <a:rPr lang="en-US" altLang="zh-CN" sz="1050" b="1" dirty="0">
                <a:solidFill>
                  <a:schemeClr val="bg1"/>
                </a:solidFill>
                <a:latin typeface="Arial" panose="020B0604020202020204" pitchFamily="34" charset="0"/>
                <a:cs typeface="Arial" panose="020B0604020202020204" pitchFamily="34" charset="0"/>
              </a:rPr>
              <a:t>04</a:t>
            </a:r>
            <a:endParaRPr lang="en-US" altLang="zh-CN" sz="1050" b="1" dirty="0">
              <a:solidFill>
                <a:schemeClr val="bg1"/>
              </a:solidFill>
              <a:latin typeface="Arial" panose="020B0604020202020204" pitchFamily="34" charset="0"/>
              <a:cs typeface="Arial" panose="020B0604020202020204" pitchFamily="34" charset="0"/>
            </a:endParaRPr>
          </a:p>
        </p:txBody>
      </p:sp>
      <p:sp>
        <p:nvSpPr>
          <p:cNvPr id="980" name="等腰三角形 979"/>
          <p:cNvSpPr/>
          <p:nvPr>
            <p:custDataLst>
              <p:tags r:id="rId19"/>
            </p:custDataLst>
          </p:nvPr>
        </p:nvSpPr>
        <p:spPr>
          <a:xfrm rot="5400000">
            <a:off x="7403074" y="2830645"/>
            <a:ext cx="147369" cy="133718"/>
          </a:xfrm>
          <a:prstGeom prst="triangle">
            <a:avLst/>
          </a:prstGeom>
          <a:solidFill>
            <a:srgbClr val="54C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81" name="文本框 980"/>
          <p:cNvSpPr txBox="1"/>
          <p:nvPr>
            <p:custDataLst>
              <p:tags r:id="rId20"/>
            </p:custDataLst>
          </p:nvPr>
        </p:nvSpPr>
        <p:spPr>
          <a:xfrm>
            <a:off x="1692534" y="919480"/>
            <a:ext cx="2708585" cy="1516611"/>
          </a:xfrm>
          <a:prstGeom prst="rect">
            <a:avLst/>
          </a:prstGeom>
          <a:noFill/>
        </p:spPr>
        <p:txBody>
          <a:bodyPr wrap="square" rtlCol="0" anchor="b" anchorCtr="0">
            <a:noAutofit/>
          </a:bodyPr>
          <a:p>
            <a:pPr marL="0" lvl="0" indent="0" algn="l" fontAlgn="auto">
              <a:lnSpc>
                <a:spcPct val="140000"/>
              </a:lnSpc>
              <a:spcBef>
                <a:spcPts val="0"/>
              </a:spcBef>
              <a:spcAft>
                <a:spcPts val="0"/>
              </a:spcAft>
              <a:buSzPct val="100000"/>
            </a:pPr>
            <a:r>
              <a:rPr lang="zh-CN" sz="1400">
                <a:solidFill>
                  <a:schemeClr val="tx1">
                    <a:lumMod val="85000"/>
                    <a:lumOff val="15000"/>
                  </a:schemeClr>
                </a:solidFill>
                <a:latin typeface="Arial" panose="020B0604020202020204" pitchFamily="34" charset="0"/>
                <a:ea typeface="微软雅黑" panose="020B0503020204020204" charset="-122"/>
              </a:rPr>
              <a:t>新型云计算。2023年，平台企业将转向B、G端，而政企端的需求更多将以云计算的方式落地，云计算服务将替代当前政企自建的IT系统。</a:t>
            </a:r>
            <a:endParaRPr lang="zh-CN" sz="1400">
              <a:solidFill>
                <a:schemeClr val="tx1">
                  <a:lumMod val="85000"/>
                  <a:lumOff val="15000"/>
                </a:schemeClr>
              </a:solidFill>
              <a:latin typeface="Arial" panose="020B0604020202020204" pitchFamily="34" charset="0"/>
              <a:ea typeface="微软雅黑" panose="020B0503020204020204" charset="-122"/>
            </a:endParaRPr>
          </a:p>
        </p:txBody>
      </p:sp>
      <p:sp>
        <p:nvSpPr>
          <p:cNvPr id="982" name="文本框 981"/>
          <p:cNvSpPr txBox="1"/>
          <p:nvPr>
            <p:custDataLst>
              <p:tags r:id="rId21"/>
            </p:custDataLst>
          </p:nvPr>
        </p:nvSpPr>
        <p:spPr>
          <a:xfrm>
            <a:off x="4670611" y="839470"/>
            <a:ext cx="2708585" cy="1516611"/>
          </a:xfrm>
          <a:prstGeom prst="rect">
            <a:avLst/>
          </a:prstGeom>
          <a:noFill/>
        </p:spPr>
        <p:txBody>
          <a:bodyPr wrap="square" rtlCol="0" anchor="b" anchorCtr="0">
            <a:noAutofit/>
          </a:bodyPr>
          <a:p>
            <a:pPr marL="0" lvl="0" indent="0" algn="l" fontAlgn="auto">
              <a:lnSpc>
                <a:spcPct val="140000"/>
              </a:lnSpc>
              <a:spcBef>
                <a:spcPts val="0"/>
              </a:spcBef>
              <a:spcAft>
                <a:spcPts val="0"/>
              </a:spcAft>
              <a:buSzPct val="100000"/>
            </a:pPr>
            <a:r>
              <a:rPr lang="zh-CN" altLang="en-US" sz="1400">
                <a:solidFill>
                  <a:schemeClr val="tx1">
                    <a:lumMod val="85000"/>
                    <a:lumOff val="15000"/>
                  </a:schemeClr>
                </a:solidFill>
                <a:latin typeface="Arial" panose="020B0604020202020204" pitchFamily="34" charset="0"/>
                <a:ea typeface="微软雅黑" panose="020B0503020204020204" charset="-122"/>
              </a:rPr>
              <a:t>工业互联网。中国制造业正在向智造转型，随着我国劳动力成本的提升和消费者需求的升级，人工智能、数字孪生等技术将在工业领域获得广泛应用。</a:t>
            </a:r>
            <a:endParaRPr lang="zh-CN" altLang="en-US" sz="1400">
              <a:solidFill>
                <a:schemeClr val="tx1">
                  <a:lumMod val="85000"/>
                  <a:lumOff val="15000"/>
                </a:schemeClr>
              </a:solidFill>
              <a:latin typeface="Arial" panose="020B0604020202020204" pitchFamily="34" charset="0"/>
              <a:ea typeface="微软雅黑" panose="020B0503020204020204" charset="-122"/>
            </a:endParaRPr>
          </a:p>
        </p:txBody>
      </p:sp>
      <p:sp>
        <p:nvSpPr>
          <p:cNvPr id="983" name="文本框 982"/>
          <p:cNvSpPr txBox="1"/>
          <p:nvPr>
            <p:custDataLst>
              <p:tags r:id="rId22"/>
            </p:custDataLst>
          </p:nvPr>
        </p:nvSpPr>
        <p:spPr>
          <a:xfrm>
            <a:off x="1687367" y="3464831"/>
            <a:ext cx="2708585" cy="1516611"/>
          </a:xfrm>
          <a:prstGeom prst="rect">
            <a:avLst/>
          </a:prstGeom>
          <a:noFill/>
        </p:spPr>
        <p:txBody>
          <a:bodyPr wrap="square" rtlCol="0">
            <a:noAutofit/>
          </a:bodyPr>
          <a:p>
            <a:pPr marL="0" lvl="0" indent="0" algn="l" fontAlgn="auto">
              <a:lnSpc>
                <a:spcPct val="140000"/>
              </a:lnSpc>
              <a:spcBef>
                <a:spcPts val="0"/>
              </a:spcBef>
              <a:spcAft>
                <a:spcPts val="0"/>
              </a:spcAft>
              <a:buSzPct val="100000"/>
            </a:pPr>
            <a:r>
              <a:rPr lang="zh-CN" altLang="en-US" sz="1400">
                <a:solidFill>
                  <a:schemeClr val="tx1">
                    <a:lumMod val="85000"/>
                    <a:lumOff val="15000"/>
                  </a:schemeClr>
                </a:solidFill>
                <a:latin typeface="Arial" panose="020B0604020202020204" pitchFamily="34" charset="0"/>
                <a:ea typeface="微软雅黑" panose="020B0503020204020204" charset="-122"/>
              </a:rPr>
              <a:t>信创产业。信创产业的目标是实现信息化设备国产自主化。2023年信创产业将呈现供需两旺局面，而其中最受关注的依然是高端国产化芯片。</a:t>
            </a:r>
            <a:endParaRPr lang="zh-CN" altLang="en-US" sz="1400">
              <a:solidFill>
                <a:schemeClr val="tx1">
                  <a:lumMod val="85000"/>
                  <a:lumOff val="15000"/>
                </a:schemeClr>
              </a:solidFill>
              <a:latin typeface="Arial" panose="020B0604020202020204" pitchFamily="34" charset="0"/>
              <a:ea typeface="微软雅黑" panose="020B0503020204020204" charset="-122"/>
            </a:endParaRPr>
          </a:p>
        </p:txBody>
      </p:sp>
      <p:sp>
        <p:nvSpPr>
          <p:cNvPr id="984" name="文本框 983"/>
          <p:cNvSpPr txBox="1"/>
          <p:nvPr>
            <p:custDataLst>
              <p:tags r:id="rId23"/>
            </p:custDataLst>
          </p:nvPr>
        </p:nvSpPr>
        <p:spPr>
          <a:xfrm>
            <a:off x="4834354" y="3491501"/>
            <a:ext cx="2708585" cy="1516611"/>
          </a:xfrm>
          <a:prstGeom prst="rect">
            <a:avLst/>
          </a:prstGeom>
          <a:noFill/>
        </p:spPr>
        <p:txBody>
          <a:bodyPr wrap="square" rtlCol="0">
            <a:normAutofit/>
          </a:bodyPr>
          <a:p>
            <a:pPr marL="0" lvl="0" indent="0" algn="l" fontAlgn="auto">
              <a:lnSpc>
                <a:spcPct val="140000"/>
              </a:lnSpc>
              <a:spcBef>
                <a:spcPts val="0"/>
              </a:spcBef>
              <a:spcAft>
                <a:spcPts val="0"/>
              </a:spcAft>
              <a:buSzPct val="100000"/>
            </a:pPr>
            <a:r>
              <a:rPr lang="zh-CN" altLang="en-US" sz="1400">
                <a:solidFill>
                  <a:schemeClr val="tx1">
                    <a:lumMod val="85000"/>
                    <a:lumOff val="15000"/>
                  </a:schemeClr>
                </a:solidFill>
                <a:latin typeface="Arial" panose="020B0604020202020204" pitchFamily="34" charset="0"/>
                <a:ea typeface="微软雅黑" panose="020B0503020204020204" charset="-122"/>
              </a:rPr>
              <a:t>数据产业。数据已经成为关键生产要素，数据产业将为企业带来新的价值增量，成为企业数字化转型的重要突破口。</a:t>
            </a:r>
            <a:endParaRPr lang="zh-CN" altLang="en-US" sz="1400">
              <a:solidFill>
                <a:schemeClr val="tx1">
                  <a:lumMod val="85000"/>
                  <a:lumOff val="15000"/>
                </a:schemeClr>
              </a:solidFill>
              <a:latin typeface="Arial" panose="020B0604020202020204" pitchFamily="34" charset="0"/>
              <a:ea typeface="微软雅黑" panose="020B0503020204020204" charset="-122"/>
            </a:endParaRPr>
          </a:p>
        </p:txBody>
      </p:sp>
      <p:sp>
        <p:nvSpPr>
          <p:cNvPr id="985" name="文本框 984"/>
          <p:cNvSpPr txBox="1"/>
          <p:nvPr/>
        </p:nvSpPr>
        <p:spPr>
          <a:xfrm>
            <a:off x="828040" y="1642110"/>
            <a:ext cx="353695" cy="230695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p>
            <a:r>
              <a:rPr lang="zh-CN" altLang="en-US">
                <a:latin typeface="微软雅黑" panose="020B0503020204020204" charset="-122"/>
                <a:ea typeface="微软雅黑" panose="020B0503020204020204" charset="-122"/>
              </a:rPr>
              <a:t>数字中国热点产业</a:t>
            </a:r>
            <a:endParaRPr lang="zh-CN" altLang="en-US">
              <a:latin typeface="微软雅黑" panose="020B0503020204020204" charset="-122"/>
              <a:ea typeface="微软雅黑" panose="020B0503020204020204" charset="-122"/>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工厂布局MES系统能给企业带来哪些收益</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485005"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6370320"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四、</a:t>
            </a:r>
            <a:r>
              <a:rPr lang="zh-CN" altLang="en-US" sz="2400" b="1" dirty="0" smtClean="0">
                <a:latin typeface="微软雅黑" panose="020B0503020204020204" charset="-122"/>
                <a:ea typeface="微软雅黑" panose="020B0503020204020204" charset="-122"/>
                <a:cs typeface="微软雅黑" panose="020B0503020204020204" charset="-122"/>
                <a:sym typeface="+mn-ea"/>
              </a:rPr>
              <a:t>工厂布局MES系统</a:t>
            </a:r>
            <a:r>
              <a:rPr lang="zh-CN" altLang="en-US" sz="2400" b="1" dirty="0" smtClean="0">
                <a:latin typeface="微软雅黑" panose="020B0503020204020204" charset="-122"/>
                <a:ea typeface="微软雅黑" panose="020B0503020204020204" charset="-122"/>
                <a:cs typeface="微软雅黑" panose="020B0503020204020204" charset="-122"/>
                <a:sym typeface="+mn-ea"/>
              </a:rPr>
              <a:t>益处</a:t>
            </a:r>
            <a:endParaRPr lang="zh-CN" altLang="en-US" sz="2400" b="1" dirty="0" smtClean="0">
              <a:latin typeface="微软雅黑" panose="020B0503020204020204" charset="-122"/>
              <a:ea typeface="微软雅黑" panose="020B0503020204020204" charset="-122"/>
              <a:cs typeface="微软雅黑" panose="020B0503020204020204" charset="-122"/>
              <a:sym typeface="+mn-ea"/>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cxnSp>
        <p:nvCxnSpPr>
          <p:cNvPr id="607" name="直接连接符 606"/>
          <p:cNvCxnSpPr/>
          <p:nvPr>
            <p:custDataLst>
              <p:tags r:id="rId2"/>
            </p:custDataLst>
          </p:nvPr>
        </p:nvCxnSpPr>
        <p:spPr>
          <a:xfrm flipH="1">
            <a:off x="4550295" y="874194"/>
            <a:ext cx="11561" cy="373075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08" name="组合 607"/>
          <p:cNvGrpSpPr/>
          <p:nvPr>
            <p:custDataLst>
              <p:tags r:id="rId3"/>
            </p:custDataLst>
          </p:nvPr>
        </p:nvGrpSpPr>
        <p:grpSpPr>
          <a:xfrm rot="298766">
            <a:off x="4699432" y="879975"/>
            <a:ext cx="175150" cy="298275"/>
            <a:chOff x="5065384" y="2688098"/>
            <a:chExt cx="402744" cy="684324"/>
          </a:xfrm>
        </p:grpSpPr>
        <p:sp>
          <p:nvSpPr>
            <p:cNvPr id="609" name="Freeform 88"/>
            <p:cNvSpPr>
              <a:spLocks noEditPoints="1"/>
            </p:cNvSpPr>
            <p:nvPr>
              <p:custDataLst>
                <p:tags r:id="rId4"/>
              </p:custDataLst>
            </p:nvPr>
          </p:nvSpPr>
          <p:spPr bwMode="auto">
            <a:xfrm rot="620360">
              <a:off x="5065384" y="3073423"/>
              <a:ext cx="267117" cy="298999"/>
            </a:xfrm>
            <a:custGeom>
              <a:avLst/>
              <a:gdLst>
                <a:gd name="T0" fmla="*/ 98 w 171"/>
                <a:gd name="T1" fmla="*/ 88 h 191"/>
                <a:gd name="T2" fmla="*/ 98 w 171"/>
                <a:gd name="T3" fmla="*/ 88 h 191"/>
                <a:gd name="T4" fmla="*/ 78 w 171"/>
                <a:gd name="T5" fmla="*/ 89 h 191"/>
                <a:gd name="T6" fmla="*/ 78 w 171"/>
                <a:gd name="T7" fmla="*/ 89 h 191"/>
                <a:gd name="T8" fmla="*/ 137 w 171"/>
                <a:gd name="T9" fmla="*/ 68 h 191"/>
                <a:gd name="T10" fmla="*/ 89 w 171"/>
                <a:gd name="T11" fmla="*/ 4 h 191"/>
                <a:gd name="T12" fmla="*/ 75 w 171"/>
                <a:gd name="T13" fmla="*/ 71 h 191"/>
                <a:gd name="T14" fmla="*/ 63 w 171"/>
                <a:gd name="T15" fmla="*/ 58 h 191"/>
                <a:gd name="T16" fmla="*/ 25 w 171"/>
                <a:gd name="T17" fmla="*/ 33 h 191"/>
                <a:gd name="T18" fmla="*/ 17 w 171"/>
                <a:gd name="T19" fmla="*/ 32 h 191"/>
                <a:gd name="T20" fmla="*/ 10 w 171"/>
                <a:gd name="T21" fmla="*/ 34 h 191"/>
                <a:gd name="T22" fmla="*/ 5 w 171"/>
                <a:gd name="T23" fmla="*/ 37 h 191"/>
                <a:gd name="T24" fmla="*/ 1 w 171"/>
                <a:gd name="T25" fmla="*/ 46 h 191"/>
                <a:gd name="T26" fmla="*/ 8 w 171"/>
                <a:gd name="T27" fmla="*/ 71 h 191"/>
                <a:gd name="T28" fmla="*/ 40 w 171"/>
                <a:gd name="T29" fmla="*/ 92 h 191"/>
                <a:gd name="T30" fmla="*/ 79 w 171"/>
                <a:gd name="T31" fmla="*/ 98 h 191"/>
                <a:gd name="T32" fmla="*/ 79 w 171"/>
                <a:gd name="T33" fmla="*/ 129 h 191"/>
                <a:gd name="T34" fmla="*/ 79 w 171"/>
                <a:gd name="T35" fmla="*/ 142 h 191"/>
                <a:gd name="T36" fmla="*/ 79 w 171"/>
                <a:gd name="T37" fmla="*/ 166 h 191"/>
                <a:gd name="T38" fmla="*/ 82 w 171"/>
                <a:gd name="T39" fmla="*/ 183 h 191"/>
                <a:gd name="T40" fmla="*/ 89 w 171"/>
                <a:gd name="T41" fmla="*/ 191 h 191"/>
                <a:gd name="T42" fmla="*/ 98 w 171"/>
                <a:gd name="T43" fmla="*/ 188 h 191"/>
                <a:gd name="T44" fmla="*/ 100 w 171"/>
                <a:gd name="T45" fmla="*/ 181 h 191"/>
                <a:gd name="T46" fmla="*/ 98 w 171"/>
                <a:gd name="T47" fmla="*/ 170 h 191"/>
                <a:gd name="T48" fmla="*/ 94 w 171"/>
                <a:gd name="T49" fmla="*/ 139 h 191"/>
                <a:gd name="T50" fmla="*/ 94 w 171"/>
                <a:gd name="T51" fmla="*/ 95 h 191"/>
                <a:gd name="T52" fmla="*/ 115 w 171"/>
                <a:gd name="T53" fmla="*/ 101 h 191"/>
                <a:gd name="T54" fmla="*/ 152 w 171"/>
                <a:gd name="T55" fmla="*/ 97 h 191"/>
                <a:gd name="T56" fmla="*/ 169 w 171"/>
                <a:gd name="T57" fmla="*/ 83 h 191"/>
                <a:gd name="T58" fmla="*/ 170 w 171"/>
                <a:gd name="T59" fmla="*/ 70 h 191"/>
                <a:gd name="T60" fmla="*/ 168 w 171"/>
                <a:gd name="T61" fmla="*/ 66 h 191"/>
                <a:gd name="T62" fmla="*/ 161 w 171"/>
                <a:gd name="T63" fmla="*/ 61 h 191"/>
                <a:gd name="T64" fmla="*/ 146 w 171"/>
                <a:gd name="T65" fmla="*/ 58 h 191"/>
                <a:gd name="T66" fmla="*/ 138 w 171"/>
                <a:gd name="T67" fmla="*/ 59 h 191"/>
                <a:gd name="T68" fmla="*/ 94 w 171"/>
                <a:gd name="T69" fmla="*/ 81 h 191"/>
                <a:gd name="T70" fmla="*/ 100 w 171"/>
                <a:gd name="T71" fmla="*/ 6 h 191"/>
                <a:gd name="T72" fmla="*/ 96 w 171"/>
                <a:gd name="T73" fmla="*/ 1 h 191"/>
                <a:gd name="T74" fmla="*/ 94 w 171"/>
                <a:gd name="T75" fmla="*/ 1 h 191"/>
                <a:gd name="T76" fmla="*/ 89 w 171"/>
                <a:gd name="T77" fmla="*/ 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 h="191">
                  <a:moveTo>
                    <a:pt x="98" y="88"/>
                  </a:moveTo>
                  <a:cubicBezTo>
                    <a:pt x="98" y="88"/>
                    <a:pt x="98" y="88"/>
                    <a:pt x="98" y="88"/>
                  </a:cubicBezTo>
                  <a:cubicBezTo>
                    <a:pt x="99" y="88"/>
                    <a:pt x="99" y="88"/>
                    <a:pt x="99" y="88"/>
                  </a:cubicBezTo>
                  <a:cubicBezTo>
                    <a:pt x="99" y="88"/>
                    <a:pt x="99" y="88"/>
                    <a:pt x="98" y="88"/>
                  </a:cubicBezTo>
                  <a:close/>
                  <a:moveTo>
                    <a:pt x="78" y="89"/>
                  </a:moveTo>
                  <a:cubicBezTo>
                    <a:pt x="78" y="89"/>
                    <a:pt x="78" y="89"/>
                    <a:pt x="78" y="89"/>
                  </a:cubicBezTo>
                  <a:cubicBezTo>
                    <a:pt x="78" y="89"/>
                    <a:pt x="78" y="89"/>
                    <a:pt x="78" y="89"/>
                  </a:cubicBezTo>
                  <a:cubicBezTo>
                    <a:pt x="78" y="89"/>
                    <a:pt x="78" y="89"/>
                    <a:pt x="78" y="89"/>
                  </a:cubicBezTo>
                  <a:close/>
                  <a:moveTo>
                    <a:pt x="138" y="68"/>
                  </a:moveTo>
                  <a:cubicBezTo>
                    <a:pt x="138" y="68"/>
                    <a:pt x="138" y="68"/>
                    <a:pt x="137" y="68"/>
                  </a:cubicBezTo>
                  <a:cubicBezTo>
                    <a:pt x="138" y="68"/>
                    <a:pt x="138" y="68"/>
                    <a:pt x="138" y="68"/>
                  </a:cubicBezTo>
                  <a:close/>
                  <a:moveTo>
                    <a:pt x="89" y="4"/>
                  </a:moveTo>
                  <a:cubicBezTo>
                    <a:pt x="85" y="28"/>
                    <a:pt x="82" y="53"/>
                    <a:pt x="80" y="77"/>
                  </a:cubicBezTo>
                  <a:cubicBezTo>
                    <a:pt x="79" y="75"/>
                    <a:pt x="77" y="73"/>
                    <a:pt x="75" y="71"/>
                  </a:cubicBezTo>
                  <a:cubicBezTo>
                    <a:pt x="73" y="69"/>
                    <a:pt x="71" y="67"/>
                    <a:pt x="69" y="65"/>
                  </a:cubicBezTo>
                  <a:cubicBezTo>
                    <a:pt x="67" y="63"/>
                    <a:pt x="65" y="60"/>
                    <a:pt x="63" y="58"/>
                  </a:cubicBezTo>
                  <a:cubicBezTo>
                    <a:pt x="55" y="50"/>
                    <a:pt x="47" y="41"/>
                    <a:pt x="36" y="37"/>
                  </a:cubicBezTo>
                  <a:cubicBezTo>
                    <a:pt x="33" y="35"/>
                    <a:pt x="29" y="34"/>
                    <a:pt x="25" y="33"/>
                  </a:cubicBezTo>
                  <a:cubicBezTo>
                    <a:pt x="23" y="32"/>
                    <a:pt x="21" y="32"/>
                    <a:pt x="20" y="32"/>
                  </a:cubicBezTo>
                  <a:cubicBezTo>
                    <a:pt x="19" y="32"/>
                    <a:pt x="18" y="32"/>
                    <a:pt x="17" y="32"/>
                  </a:cubicBezTo>
                  <a:cubicBezTo>
                    <a:pt x="16" y="32"/>
                    <a:pt x="15" y="32"/>
                    <a:pt x="15" y="32"/>
                  </a:cubicBezTo>
                  <a:cubicBezTo>
                    <a:pt x="13" y="33"/>
                    <a:pt x="11" y="33"/>
                    <a:pt x="10" y="34"/>
                  </a:cubicBezTo>
                  <a:cubicBezTo>
                    <a:pt x="9" y="34"/>
                    <a:pt x="8" y="34"/>
                    <a:pt x="7" y="35"/>
                  </a:cubicBezTo>
                  <a:cubicBezTo>
                    <a:pt x="6" y="35"/>
                    <a:pt x="6" y="36"/>
                    <a:pt x="5" y="37"/>
                  </a:cubicBezTo>
                  <a:cubicBezTo>
                    <a:pt x="4" y="38"/>
                    <a:pt x="3" y="39"/>
                    <a:pt x="2" y="41"/>
                  </a:cubicBezTo>
                  <a:cubicBezTo>
                    <a:pt x="1" y="42"/>
                    <a:pt x="1" y="44"/>
                    <a:pt x="1" y="46"/>
                  </a:cubicBezTo>
                  <a:cubicBezTo>
                    <a:pt x="0" y="51"/>
                    <a:pt x="1" y="56"/>
                    <a:pt x="2" y="60"/>
                  </a:cubicBezTo>
                  <a:cubicBezTo>
                    <a:pt x="3" y="64"/>
                    <a:pt x="5" y="68"/>
                    <a:pt x="8" y="71"/>
                  </a:cubicBezTo>
                  <a:cubicBezTo>
                    <a:pt x="13" y="78"/>
                    <a:pt x="20" y="83"/>
                    <a:pt x="28" y="87"/>
                  </a:cubicBezTo>
                  <a:cubicBezTo>
                    <a:pt x="32" y="89"/>
                    <a:pt x="36" y="90"/>
                    <a:pt x="40" y="92"/>
                  </a:cubicBezTo>
                  <a:cubicBezTo>
                    <a:pt x="45" y="93"/>
                    <a:pt x="49" y="94"/>
                    <a:pt x="53" y="95"/>
                  </a:cubicBezTo>
                  <a:cubicBezTo>
                    <a:pt x="62" y="97"/>
                    <a:pt x="71" y="98"/>
                    <a:pt x="79" y="98"/>
                  </a:cubicBezTo>
                  <a:cubicBezTo>
                    <a:pt x="79" y="98"/>
                    <a:pt x="79" y="98"/>
                    <a:pt x="79" y="98"/>
                  </a:cubicBezTo>
                  <a:cubicBezTo>
                    <a:pt x="79" y="108"/>
                    <a:pt x="79" y="119"/>
                    <a:pt x="79" y="129"/>
                  </a:cubicBezTo>
                  <a:cubicBezTo>
                    <a:pt x="79" y="133"/>
                    <a:pt x="79" y="136"/>
                    <a:pt x="79" y="139"/>
                  </a:cubicBezTo>
                  <a:cubicBezTo>
                    <a:pt x="79" y="140"/>
                    <a:pt x="79" y="141"/>
                    <a:pt x="79" y="142"/>
                  </a:cubicBezTo>
                  <a:cubicBezTo>
                    <a:pt x="79" y="144"/>
                    <a:pt x="79" y="146"/>
                    <a:pt x="79" y="148"/>
                  </a:cubicBezTo>
                  <a:cubicBezTo>
                    <a:pt x="79" y="154"/>
                    <a:pt x="79" y="160"/>
                    <a:pt x="79" y="166"/>
                  </a:cubicBezTo>
                  <a:cubicBezTo>
                    <a:pt x="80" y="169"/>
                    <a:pt x="80" y="172"/>
                    <a:pt x="80" y="175"/>
                  </a:cubicBezTo>
                  <a:cubicBezTo>
                    <a:pt x="81" y="178"/>
                    <a:pt x="81" y="180"/>
                    <a:pt x="82" y="183"/>
                  </a:cubicBezTo>
                  <a:cubicBezTo>
                    <a:pt x="83" y="185"/>
                    <a:pt x="84" y="188"/>
                    <a:pt x="86" y="189"/>
                  </a:cubicBezTo>
                  <a:cubicBezTo>
                    <a:pt x="87" y="190"/>
                    <a:pt x="88" y="191"/>
                    <a:pt x="89" y="191"/>
                  </a:cubicBezTo>
                  <a:cubicBezTo>
                    <a:pt x="91" y="191"/>
                    <a:pt x="92" y="191"/>
                    <a:pt x="94" y="191"/>
                  </a:cubicBezTo>
                  <a:cubicBezTo>
                    <a:pt x="95" y="190"/>
                    <a:pt x="97" y="189"/>
                    <a:pt x="98" y="188"/>
                  </a:cubicBezTo>
                  <a:cubicBezTo>
                    <a:pt x="98" y="187"/>
                    <a:pt x="99" y="186"/>
                    <a:pt x="99" y="185"/>
                  </a:cubicBezTo>
                  <a:cubicBezTo>
                    <a:pt x="100" y="184"/>
                    <a:pt x="100" y="183"/>
                    <a:pt x="100" y="181"/>
                  </a:cubicBezTo>
                  <a:cubicBezTo>
                    <a:pt x="100" y="179"/>
                    <a:pt x="99" y="177"/>
                    <a:pt x="99" y="175"/>
                  </a:cubicBezTo>
                  <a:cubicBezTo>
                    <a:pt x="99" y="173"/>
                    <a:pt x="98" y="171"/>
                    <a:pt x="98" y="170"/>
                  </a:cubicBezTo>
                  <a:cubicBezTo>
                    <a:pt x="97" y="165"/>
                    <a:pt x="96" y="160"/>
                    <a:pt x="96" y="155"/>
                  </a:cubicBezTo>
                  <a:cubicBezTo>
                    <a:pt x="95" y="150"/>
                    <a:pt x="95" y="145"/>
                    <a:pt x="94" y="139"/>
                  </a:cubicBezTo>
                  <a:cubicBezTo>
                    <a:pt x="94" y="129"/>
                    <a:pt x="94" y="118"/>
                    <a:pt x="93" y="108"/>
                  </a:cubicBezTo>
                  <a:cubicBezTo>
                    <a:pt x="93" y="104"/>
                    <a:pt x="93" y="100"/>
                    <a:pt x="94" y="95"/>
                  </a:cubicBezTo>
                  <a:cubicBezTo>
                    <a:pt x="94" y="96"/>
                    <a:pt x="94" y="96"/>
                    <a:pt x="94" y="96"/>
                  </a:cubicBezTo>
                  <a:cubicBezTo>
                    <a:pt x="101" y="99"/>
                    <a:pt x="108" y="100"/>
                    <a:pt x="115" y="101"/>
                  </a:cubicBezTo>
                  <a:cubicBezTo>
                    <a:pt x="123" y="102"/>
                    <a:pt x="132" y="102"/>
                    <a:pt x="140" y="100"/>
                  </a:cubicBezTo>
                  <a:cubicBezTo>
                    <a:pt x="144" y="100"/>
                    <a:pt x="148" y="99"/>
                    <a:pt x="152" y="97"/>
                  </a:cubicBezTo>
                  <a:cubicBezTo>
                    <a:pt x="156" y="96"/>
                    <a:pt x="159" y="94"/>
                    <a:pt x="162" y="92"/>
                  </a:cubicBezTo>
                  <a:cubicBezTo>
                    <a:pt x="165" y="89"/>
                    <a:pt x="167" y="86"/>
                    <a:pt x="169" y="83"/>
                  </a:cubicBezTo>
                  <a:cubicBezTo>
                    <a:pt x="169" y="81"/>
                    <a:pt x="170" y="79"/>
                    <a:pt x="170" y="77"/>
                  </a:cubicBezTo>
                  <a:cubicBezTo>
                    <a:pt x="171" y="75"/>
                    <a:pt x="171" y="72"/>
                    <a:pt x="170" y="70"/>
                  </a:cubicBezTo>
                  <a:cubicBezTo>
                    <a:pt x="170" y="69"/>
                    <a:pt x="169" y="69"/>
                    <a:pt x="169" y="68"/>
                  </a:cubicBezTo>
                  <a:cubicBezTo>
                    <a:pt x="169" y="67"/>
                    <a:pt x="168" y="67"/>
                    <a:pt x="168" y="66"/>
                  </a:cubicBezTo>
                  <a:cubicBezTo>
                    <a:pt x="167" y="65"/>
                    <a:pt x="166" y="64"/>
                    <a:pt x="165" y="63"/>
                  </a:cubicBezTo>
                  <a:cubicBezTo>
                    <a:pt x="163" y="62"/>
                    <a:pt x="162" y="62"/>
                    <a:pt x="161" y="61"/>
                  </a:cubicBezTo>
                  <a:cubicBezTo>
                    <a:pt x="159" y="60"/>
                    <a:pt x="157" y="60"/>
                    <a:pt x="156" y="59"/>
                  </a:cubicBezTo>
                  <a:cubicBezTo>
                    <a:pt x="153" y="59"/>
                    <a:pt x="149" y="58"/>
                    <a:pt x="146" y="58"/>
                  </a:cubicBezTo>
                  <a:cubicBezTo>
                    <a:pt x="145" y="58"/>
                    <a:pt x="144" y="58"/>
                    <a:pt x="142" y="58"/>
                  </a:cubicBezTo>
                  <a:cubicBezTo>
                    <a:pt x="141" y="59"/>
                    <a:pt x="139" y="59"/>
                    <a:pt x="138" y="59"/>
                  </a:cubicBezTo>
                  <a:cubicBezTo>
                    <a:pt x="127" y="61"/>
                    <a:pt x="117" y="65"/>
                    <a:pt x="108" y="70"/>
                  </a:cubicBezTo>
                  <a:cubicBezTo>
                    <a:pt x="103" y="74"/>
                    <a:pt x="98" y="77"/>
                    <a:pt x="94" y="81"/>
                  </a:cubicBezTo>
                  <a:cubicBezTo>
                    <a:pt x="94" y="69"/>
                    <a:pt x="94" y="56"/>
                    <a:pt x="95" y="44"/>
                  </a:cubicBezTo>
                  <a:cubicBezTo>
                    <a:pt x="96" y="31"/>
                    <a:pt x="98" y="19"/>
                    <a:pt x="100" y="6"/>
                  </a:cubicBezTo>
                  <a:cubicBezTo>
                    <a:pt x="100" y="5"/>
                    <a:pt x="100" y="4"/>
                    <a:pt x="99" y="3"/>
                  </a:cubicBezTo>
                  <a:cubicBezTo>
                    <a:pt x="98" y="2"/>
                    <a:pt x="97" y="2"/>
                    <a:pt x="96" y="1"/>
                  </a:cubicBezTo>
                  <a:cubicBezTo>
                    <a:pt x="96" y="1"/>
                    <a:pt x="96" y="1"/>
                    <a:pt x="96" y="1"/>
                  </a:cubicBezTo>
                  <a:cubicBezTo>
                    <a:pt x="95" y="1"/>
                    <a:pt x="95" y="1"/>
                    <a:pt x="94" y="1"/>
                  </a:cubicBezTo>
                  <a:cubicBezTo>
                    <a:pt x="94" y="0"/>
                    <a:pt x="93" y="0"/>
                    <a:pt x="93" y="0"/>
                  </a:cubicBezTo>
                  <a:cubicBezTo>
                    <a:pt x="91" y="1"/>
                    <a:pt x="89" y="2"/>
                    <a:pt x="89" y="4"/>
                  </a:cubicBezTo>
                  <a:close/>
                </a:path>
              </a:pathLst>
            </a:custGeom>
            <a:solidFill>
              <a:srgbClr val="B6C300"/>
            </a:solidFill>
            <a:ln>
              <a:noFill/>
            </a:ln>
          </p:spPr>
          <p:txBody>
            <a:bodyPr vert="horz" wrap="square" lIns="68580" tIns="34290" rIns="68580" bIns="34290" numCol="1" anchor="t" anchorCtr="0" compatLnSpc="1"/>
            <a:p>
              <a:endParaRPr lang="zh-CN" altLang="en-US" sz="1350"/>
            </a:p>
          </p:txBody>
        </p:sp>
        <p:sp>
          <p:nvSpPr>
            <p:cNvPr id="610" name="Freeform 89"/>
            <p:cNvSpPr/>
            <p:nvPr>
              <p:custDataLst>
                <p:tags r:id="rId5"/>
              </p:custDataLst>
            </p:nvPr>
          </p:nvSpPr>
          <p:spPr bwMode="auto">
            <a:xfrm>
              <a:off x="5130362" y="2788462"/>
              <a:ext cx="326769" cy="334112"/>
            </a:xfrm>
            <a:custGeom>
              <a:avLst/>
              <a:gdLst>
                <a:gd name="T0" fmla="*/ 40 w 147"/>
                <a:gd name="T1" fmla="*/ 2 h 151"/>
                <a:gd name="T2" fmla="*/ 29 w 147"/>
                <a:gd name="T3" fmla="*/ 8 h 151"/>
                <a:gd name="T4" fmla="*/ 21 w 147"/>
                <a:gd name="T5" fmla="*/ 16 h 151"/>
                <a:gd name="T6" fmla="*/ 15 w 147"/>
                <a:gd name="T7" fmla="*/ 25 h 151"/>
                <a:gd name="T8" fmla="*/ 7 w 147"/>
                <a:gd name="T9" fmla="*/ 46 h 151"/>
                <a:gd name="T10" fmla="*/ 1 w 147"/>
                <a:gd name="T11" fmla="*/ 69 h 151"/>
                <a:gd name="T12" fmla="*/ 0 w 147"/>
                <a:gd name="T13" fmla="*/ 94 h 151"/>
                <a:gd name="T14" fmla="*/ 5 w 147"/>
                <a:gd name="T15" fmla="*/ 117 h 151"/>
                <a:gd name="T16" fmla="*/ 10 w 147"/>
                <a:gd name="T17" fmla="*/ 127 h 151"/>
                <a:gd name="T18" fmla="*/ 16 w 147"/>
                <a:gd name="T19" fmla="*/ 136 h 151"/>
                <a:gd name="T20" fmla="*/ 25 w 147"/>
                <a:gd name="T21" fmla="*/ 143 h 151"/>
                <a:gd name="T22" fmla="*/ 36 w 147"/>
                <a:gd name="T23" fmla="*/ 148 h 151"/>
                <a:gd name="T24" fmla="*/ 50 w 147"/>
                <a:gd name="T25" fmla="*/ 151 h 151"/>
                <a:gd name="T26" fmla="*/ 64 w 147"/>
                <a:gd name="T27" fmla="*/ 151 h 151"/>
                <a:gd name="T28" fmla="*/ 91 w 147"/>
                <a:gd name="T29" fmla="*/ 141 h 151"/>
                <a:gd name="T30" fmla="*/ 102 w 147"/>
                <a:gd name="T31" fmla="*/ 132 h 151"/>
                <a:gd name="T32" fmla="*/ 113 w 147"/>
                <a:gd name="T33" fmla="*/ 122 h 151"/>
                <a:gd name="T34" fmla="*/ 130 w 147"/>
                <a:gd name="T35" fmla="*/ 97 h 151"/>
                <a:gd name="T36" fmla="*/ 142 w 147"/>
                <a:gd name="T37" fmla="*/ 72 h 151"/>
                <a:gd name="T38" fmla="*/ 146 w 147"/>
                <a:gd name="T39" fmla="*/ 59 h 151"/>
                <a:gd name="T40" fmla="*/ 147 w 147"/>
                <a:gd name="T41" fmla="*/ 53 h 151"/>
                <a:gd name="T42" fmla="*/ 147 w 147"/>
                <a:gd name="T43" fmla="*/ 47 h 151"/>
                <a:gd name="T44" fmla="*/ 146 w 147"/>
                <a:gd name="T45" fmla="*/ 44 h 151"/>
                <a:gd name="T46" fmla="*/ 144 w 147"/>
                <a:gd name="T47" fmla="*/ 41 h 151"/>
                <a:gd name="T48" fmla="*/ 139 w 147"/>
                <a:gd name="T49" fmla="*/ 36 h 151"/>
                <a:gd name="T50" fmla="*/ 133 w 147"/>
                <a:gd name="T51" fmla="*/ 34 h 151"/>
                <a:gd name="T52" fmla="*/ 129 w 147"/>
                <a:gd name="T53" fmla="*/ 33 h 151"/>
                <a:gd name="T54" fmla="*/ 123 w 147"/>
                <a:gd name="T55" fmla="*/ 34 h 151"/>
                <a:gd name="T56" fmla="*/ 114 w 147"/>
                <a:gd name="T57" fmla="*/ 38 h 151"/>
                <a:gd name="T58" fmla="*/ 106 w 147"/>
                <a:gd name="T59" fmla="*/ 44 h 151"/>
                <a:gd name="T60" fmla="*/ 104 w 147"/>
                <a:gd name="T61" fmla="*/ 46 h 151"/>
                <a:gd name="T62" fmla="*/ 105 w 147"/>
                <a:gd name="T63" fmla="*/ 43 h 151"/>
                <a:gd name="T64" fmla="*/ 106 w 147"/>
                <a:gd name="T65" fmla="*/ 36 h 151"/>
                <a:gd name="T66" fmla="*/ 105 w 147"/>
                <a:gd name="T67" fmla="*/ 30 h 151"/>
                <a:gd name="T68" fmla="*/ 103 w 147"/>
                <a:gd name="T69" fmla="*/ 24 h 151"/>
                <a:gd name="T70" fmla="*/ 99 w 147"/>
                <a:gd name="T71" fmla="*/ 19 h 151"/>
                <a:gd name="T72" fmla="*/ 97 w 147"/>
                <a:gd name="T73" fmla="*/ 18 h 151"/>
                <a:gd name="T74" fmla="*/ 94 w 147"/>
                <a:gd name="T75" fmla="*/ 17 h 151"/>
                <a:gd name="T76" fmla="*/ 90 w 147"/>
                <a:gd name="T77" fmla="*/ 16 h 151"/>
                <a:gd name="T78" fmla="*/ 89 w 147"/>
                <a:gd name="T79" fmla="*/ 16 h 151"/>
                <a:gd name="T80" fmla="*/ 85 w 147"/>
                <a:gd name="T81" fmla="*/ 17 h 151"/>
                <a:gd name="T82" fmla="*/ 80 w 147"/>
                <a:gd name="T83" fmla="*/ 19 h 151"/>
                <a:gd name="T84" fmla="*/ 72 w 147"/>
                <a:gd name="T85" fmla="*/ 26 h 151"/>
                <a:gd name="T86" fmla="*/ 65 w 147"/>
                <a:gd name="T87" fmla="*/ 33 h 151"/>
                <a:gd name="T88" fmla="*/ 66 w 147"/>
                <a:gd name="T89" fmla="*/ 21 h 151"/>
                <a:gd name="T90" fmla="*/ 65 w 147"/>
                <a:gd name="T91" fmla="*/ 13 h 151"/>
                <a:gd name="T92" fmla="*/ 61 w 147"/>
                <a:gd name="T93" fmla="*/ 7 h 151"/>
                <a:gd name="T94" fmla="*/ 51 w 147"/>
                <a:gd name="T95" fmla="*/ 0 h 151"/>
                <a:gd name="T96" fmla="*/ 47 w 147"/>
                <a:gd name="T97" fmla="*/ 0 h 151"/>
                <a:gd name="T98" fmla="*/ 40 w 147"/>
                <a:gd name="T99"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7" h="151">
                  <a:moveTo>
                    <a:pt x="40" y="2"/>
                  </a:moveTo>
                  <a:cubicBezTo>
                    <a:pt x="36" y="3"/>
                    <a:pt x="32" y="5"/>
                    <a:pt x="29" y="8"/>
                  </a:cubicBezTo>
                  <a:cubicBezTo>
                    <a:pt x="26" y="10"/>
                    <a:pt x="23" y="13"/>
                    <a:pt x="21" y="16"/>
                  </a:cubicBezTo>
                  <a:cubicBezTo>
                    <a:pt x="19" y="19"/>
                    <a:pt x="17" y="22"/>
                    <a:pt x="15" y="25"/>
                  </a:cubicBezTo>
                  <a:cubicBezTo>
                    <a:pt x="12" y="32"/>
                    <a:pt x="9" y="39"/>
                    <a:pt x="7" y="46"/>
                  </a:cubicBezTo>
                  <a:cubicBezTo>
                    <a:pt x="4" y="54"/>
                    <a:pt x="3" y="61"/>
                    <a:pt x="1" y="69"/>
                  </a:cubicBezTo>
                  <a:cubicBezTo>
                    <a:pt x="0" y="77"/>
                    <a:pt x="0" y="86"/>
                    <a:pt x="0" y="94"/>
                  </a:cubicBezTo>
                  <a:cubicBezTo>
                    <a:pt x="1" y="102"/>
                    <a:pt x="2" y="109"/>
                    <a:pt x="5" y="117"/>
                  </a:cubicBezTo>
                  <a:cubicBezTo>
                    <a:pt x="6" y="120"/>
                    <a:pt x="8" y="124"/>
                    <a:pt x="10" y="127"/>
                  </a:cubicBezTo>
                  <a:cubicBezTo>
                    <a:pt x="12" y="130"/>
                    <a:pt x="14" y="133"/>
                    <a:pt x="16" y="136"/>
                  </a:cubicBezTo>
                  <a:cubicBezTo>
                    <a:pt x="19" y="139"/>
                    <a:pt x="22" y="141"/>
                    <a:pt x="25" y="143"/>
                  </a:cubicBezTo>
                  <a:cubicBezTo>
                    <a:pt x="28" y="145"/>
                    <a:pt x="32" y="147"/>
                    <a:pt x="36" y="148"/>
                  </a:cubicBezTo>
                  <a:cubicBezTo>
                    <a:pt x="40" y="150"/>
                    <a:pt x="45" y="151"/>
                    <a:pt x="50" y="151"/>
                  </a:cubicBezTo>
                  <a:cubicBezTo>
                    <a:pt x="55" y="151"/>
                    <a:pt x="60" y="151"/>
                    <a:pt x="64" y="151"/>
                  </a:cubicBezTo>
                  <a:cubicBezTo>
                    <a:pt x="74" y="149"/>
                    <a:pt x="83" y="146"/>
                    <a:pt x="91" y="141"/>
                  </a:cubicBezTo>
                  <a:cubicBezTo>
                    <a:pt x="95" y="138"/>
                    <a:pt x="99" y="135"/>
                    <a:pt x="102" y="132"/>
                  </a:cubicBezTo>
                  <a:cubicBezTo>
                    <a:pt x="106" y="129"/>
                    <a:pt x="109" y="125"/>
                    <a:pt x="113" y="122"/>
                  </a:cubicBezTo>
                  <a:cubicBezTo>
                    <a:pt x="119" y="114"/>
                    <a:pt x="125" y="106"/>
                    <a:pt x="130" y="97"/>
                  </a:cubicBezTo>
                  <a:cubicBezTo>
                    <a:pt x="134" y="89"/>
                    <a:pt x="138" y="81"/>
                    <a:pt x="142" y="72"/>
                  </a:cubicBezTo>
                  <a:cubicBezTo>
                    <a:pt x="143" y="68"/>
                    <a:pt x="145" y="64"/>
                    <a:pt x="146" y="59"/>
                  </a:cubicBezTo>
                  <a:cubicBezTo>
                    <a:pt x="146" y="57"/>
                    <a:pt x="147" y="55"/>
                    <a:pt x="147" y="53"/>
                  </a:cubicBezTo>
                  <a:cubicBezTo>
                    <a:pt x="147" y="51"/>
                    <a:pt x="147" y="49"/>
                    <a:pt x="147" y="47"/>
                  </a:cubicBezTo>
                  <a:cubicBezTo>
                    <a:pt x="146" y="46"/>
                    <a:pt x="146" y="45"/>
                    <a:pt x="146" y="44"/>
                  </a:cubicBezTo>
                  <a:cubicBezTo>
                    <a:pt x="145" y="43"/>
                    <a:pt x="145" y="42"/>
                    <a:pt x="144" y="41"/>
                  </a:cubicBezTo>
                  <a:cubicBezTo>
                    <a:pt x="143" y="39"/>
                    <a:pt x="141" y="37"/>
                    <a:pt x="139" y="36"/>
                  </a:cubicBezTo>
                  <a:cubicBezTo>
                    <a:pt x="138" y="34"/>
                    <a:pt x="135" y="34"/>
                    <a:pt x="133" y="34"/>
                  </a:cubicBezTo>
                  <a:cubicBezTo>
                    <a:pt x="132" y="33"/>
                    <a:pt x="130" y="33"/>
                    <a:pt x="129" y="33"/>
                  </a:cubicBezTo>
                  <a:cubicBezTo>
                    <a:pt x="127" y="34"/>
                    <a:pt x="125" y="34"/>
                    <a:pt x="123" y="34"/>
                  </a:cubicBezTo>
                  <a:cubicBezTo>
                    <a:pt x="120" y="35"/>
                    <a:pt x="117" y="36"/>
                    <a:pt x="114" y="38"/>
                  </a:cubicBezTo>
                  <a:cubicBezTo>
                    <a:pt x="111" y="40"/>
                    <a:pt x="109" y="42"/>
                    <a:pt x="106" y="44"/>
                  </a:cubicBezTo>
                  <a:cubicBezTo>
                    <a:pt x="106" y="45"/>
                    <a:pt x="105" y="46"/>
                    <a:pt x="104" y="46"/>
                  </a:cubicBezTo>
                  <a:cubicBezTo>
                    <a:pt x="105" y="45"/>
                    <a:pt x="105" y="44"/>
                    <a:pt x="105" y="43"/>
                  </a:cubicBezTo>
                  <a:cubicBezTo>
                    <a:pt x="106" y="40"/>
                    <a:pt x="106" y="38"/>
                    <a:pt x="106" y="36"/>
                  </a:cubicBezTo>
                  <a:cubicBezTo>
                    <a:pt x="106" y="34"/>
                    <a:pt x="106" y="32"/>
                    <a:pt x="105" y="30"/>
                  </a:cubicBezTo>
                  <a:cubicBezTo>
                    <a:pt x="105" y="28"/>
                    <a:pt x="104" y="26"/>
                    <a:pt x="103" y="24"/>
                  </a:cubicBezTo>
                  <a:cubicBezTo>
                    <a:pt x="102" y="22"/>
                    <a:pt x="101" y="21"/>
                    <a:pt x="99" y="19"/>
                  </a:cubicBezTo>
                  <a:cubicBezTo>
                    <a:pt x="98" y="19"/>
                    <a:pt x="97" y="18"/>
                    <a:pt x="97" y="18"/>
                  </a:cubicBezTo>
                  <a:cubicBezTo>
                    <a:pt x="96" y="17"/>
                    <a:pt x="95" y="17"/>
                    <a:pt x="94" y="17"/>
                  </a:cubicBezTo>
                  <a:cubicBezTo>
                    <a:pt x="93" y="16"/>
                    <a:pt x="91" y="16"/>
                    <a:pt x="90" y="16"/>
                  </a:cubicBezTo>
                  <a:cubicBezTo>
                    <a:pt x="90" y="16"/>
                    <a:pt x="89" y="16"/>
                    <a:pt x="89" y="16"/>
                  </a:cubicBezTo>
                  <a:cubicBezTo>
                    <a:pt x="88" y="16"/>
                    <a:pt x="86" y="17"/>
                    <a:pt x="85" y="17"/>
                  </a:cubicBezTo>
                  <a:cubicBezTo>
                    <a:pt x="84" y="18"/>
                    <a:pt x="82" y="18"/>
                    <a:pt x="80" y="19"/>
                  </a:cubicBezTo>
                  <a:cubicBezTo>
                    <a:pt x="77" y="21"/>
                    <a:pt x="75" y="23"/>
                    <a:pt x="72" y="26"/>
                  </a:cubicBezTo>
                  <a:cubicBezTo>
                    <a:pt x="70" y="28"/>
                    <a:pt x="67" y="30"/>
                    <a:pt x="65" y="33"/>
                  </a:cubicBezTo>
                  <a:cubicBezTo>
                    <a:pt x="66" y="29"/>
                    <a:pt x="66" y="25"/>
                    <a:pt x="66" y="21"/>
                  </a:cubicBezTo>
                  <a:cubicBezTo>
                    <a:pt x="66" y="18"/>
                    <a:pt x="65" y="15"/>
                    <a:pt x="65" y="13"/>
                  </a:cubicBezTo>
                  <a:cubicBezTo>
                    <a:pt x="64" y="11"/>
                    <a:pt x="63" y="8"/>
                    <a:pt x="61" y="7"/>
                  </a:cubicBezTo>
                  <a:cubicBezTo>
                    <a:pt x="59" y="3"/>
                    <a:pt x="55" y="1"/>
                    <a:pt x="51" y="0"/>
                  </a:cubicBezTo>
                  <a:cubicBezTo>
                    <a:pt x="50" y="0"/>
                    <a:pt x="48" y="0"/>
                    <a:pt x="47" y="0"/>
                  </a:cubicBezTo>
                  <a:cubicBezTo>
                    <a:pt x="44" y="0"/>
                    <a:pt x="42" y="1"/>
                    <a:pt x="40" y="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11" name="Freeform 90"/>
            <p:cNvSpPr/>
            <p:nvPr>
              <p:custDataLst>
                <p:tags r:id="rId6"/>
              </p:custDataLst>
            </p:nvPr>
          </p:nvSpPr>
          <p:spPr bwMode="auto">
            <a:xfrm>
              <a:off x="5293134" y="2688098"/>
              <a:ext cx="74655" cy="101579"/>
            </a:xfrm>
            <a:custGeom>
              <a:avLst/>
              <a:gdLst>
                <a:gd name="T0" fmla="*/ 22 w 34"/>
                <a:gd name="T1" fmla="*/ 0 h 46"/>
                <a:gd name="T2" fmla="*/ 19 w 34"/>
                <a:gd name="T3" fmla="*/ 2 h 46"/>
                <a:gd name="T4" fmla="*/ 17 w 34"/>
                <a:gd name="T5" fmla="*/ 3 h 46"/>
                <a:gd name="T6" fmla="*/ 8 w 34"/>
                <a:gd name="T7" fmla="*/ 13 h 46"/>
                <a:gd name="T8" fmla="*/ 2 w 34"/>
                <a:gd name="T9" fmla="*/ 27 h 46"/>
                <a:gd name="T10" fmla="*/ 0 w 34"/>
                <a:gd name="T11" fmla="*/ 42 h 46"/>
                <a:gd name="T12" fmla="*/ 2 w 34"/>
                <a:gd name="T13" fmla="*/ 45 h 46"/>
                <a:gd name="T14" fmla="*/ 5 w 34"/>
                <a:gd name="T15" fmla="*/ 46 h 46"/>
                <a:gd name="T16" fmla="*/ 7 w 34"/>
                <a:gd name="T17" fmla="*/ 45 h 46"/>
                <a:gd name="T18" fmla="*/ 10 w 34"/>
                <a:gd name="T19" fmla="*/ 44 h 46"/>
                <a:gd name="T20" fmla="*/ 19 w 34"/>
                <a:gd name="T21" fmla="*/ 34 h 46"/>
                <a:gd name="T22" fmla="*/ 29 w 34"/>
                <a:gd name="T23" fmla="*/ 23 h 46"/>
                <a:gd name="T24" fmla="*/ 32 w 34"/>
                <a:gd name="T25" fmla="*/ 17 h 46"/>
                <a:gd name="T26" fmla="*/ 33 w 34"/>
                <a:gd name="T27" fmla="*/ 10 h 46"/>
                <a:gd name="T28" fmla="*/ 32 w 34"/>
                <a:gd name="T29" fmla="*/ 4 h 46"/>
                <a:gd name="T30" fmla="*/ 30 w 34"/>
                <a:gd name="T31" fmla="*/ 1 h 46"/>
                <a:gd name="T32" fmla="*/ 27 w 34"/>
                <a:gd name="T33" fmla="*/ 0 h 46"/>
                <a:gd name="T34" fmla="*/ 25 w 34"/>
                <a:gd name="T35" fmla="*/ 0 h 46"/>
                <a:gd name="T36" fmla="*/ 25 w 34"/>
                <a:gd name="T37" fmla="*/ 0 h 46"/>
                <a:gd name="T38" fmla="*/ 22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22" y="0"/>
                  </a:moveTo>
                  <a:cubicBezTo>
                    <a:pt x="21" y="1"/>
                    <a:pt x="20" y="1"/>
                    <a:pt x="19" y="2"/>
                  </a:cubicBezTo>
                  <a:cubicBezTo>
                    <a:pt x="18" y="2"/>
                    <a:pt x="18" y="2"/>
                    <a:pt x="17" y="3"/>
                  </a:cubicBezTo>
                  <a:cubicBezTo>
                    <a:pt x="13" y="5"/>
                    <a:pt x="10" y="9"/>
                    <a:pt x="8" y="13"/>
                  </a:cubicBezTo>
                  <a:cubicBezTo>
                    <a:pt x="5" y="18"/>
                    <a:pt x="4" y="22"/>
                    <a:pt x="2" y="27"/>
                  </a:cubicBezTo>
                  <a:cubicBezTo>
                    <a:pt x="1" y="32"/>
                    <a:pt x="1" y="37"/>
                    <a:pt x="0" y="42"/>
                  </a:cubicBezTo>
                  <a:cubicBezTo>
                    <a:pt x="0" y="43"/>
                    <a:pt x="1" y="44"/>
                    <a:pt x="2" y="45"/>
                  </a:cubicBezTo>
                  <a:cubicBezTo>
                    <a:pt x="3" y="46"/>
                    <a:pt x="4" y="46"/>
                    <a:pt x="5" y="46"/>
                  </a:cubicBezTo>
                  <a:cubicBezTo>
                    <a:pt x="6" y="46"/>
                    <a:pt x="7" y="46"/>
                    <a:pt x="7" y="45"/>
                  </a:cubicBezTo>
                  <a:cubicBezTo>
                    <a:pt x="8" y="45"/>
                    <a:pt x="9" y="44"/>
                    <a:pt x="10" y="44"/>
                  </a:cubicBezTo>
                  <a:cubicBezTo>
                    <a:pt x="13" y="40"/>
                    <a:pt x="16" y="37"/>
                    <a:pt x="19" y="34"/>
                  </a:cubicBezTo>
                  <a:cubicBezTo>
                    <a:pt x="23" y="31"/>
                    <a:pt x="26" y="27"/>
                    <a:pt x="29" y="23"/>
                  </a:cubicBezTo>
                  <a:cubicBezTo>
                    <a:pt x="30" y="21"/>
                    <a:pt x="31" y="19"/>
                    <a:pt x="32" y="17"/>
                  </a:cubicBezTo>
                  <a:cubicBezTo>
                    <a:pt x="33" y="15"/>
                    <a:pt x="33" y="13"/>
                    <a:pt x="33" y="10"/>
                  </a:cubicBezTo>
                  <a:cubicBezTo>
                    <a:pt x="34" y="8"/>
                    <a:pt x="33" y="6"/>
                    <a:pt x="32" y="4"/>
                  </a:cubicBezTo>
                  <a:cubicBezTo>
                    <a:pt x="32" y="3"/>
                    <a:pt x="31" y="2"/>
                    <a:pt x="30" y="1"/>
                  </a:cubicBezTo>
                  <a:cubicBezTo>
                    <a:pt x="29" y="1"/>
                    <a:pt x="28" y="0"/>
                    <a:pt x="27" y="0"/>
                  </a:cubicBezTo>
                  <a:cubicBezTo>
                    <a:pt x="27" y="0"/>
                    <a:pt x="26" y="0"/>
                    <a:pt x="25" y="0"/>
                  </a:cubicBezTo>
                  <a:cubicBezTo>
                    <a:pt x="25" y="0"/>
                    <a:pt x="25" y="0"/>
                    <a:pt x="25" y="0"/>
                  </a:cubicBezTo>
                  <a:cubicBezTo>
                    <a:pt x="24" y="0"/>
                    <a:pt x="23" y="0"/>
                    <a:pt x="22" y="0"/>
                  </a:cubicBezTo>
                  <a:close/>
                </a:path>
              </a:pathLst>
            </a:custGeom>
            <a:solidFill>
              <a:schemeClr val="accent2">
                <a:lumMod val="40000"/>
                <a:lumOff val="60000"/>
              </a:schemeClr>
            </a:solidFill>
            <a:ln>
              <a:noFill/>
            </a:ln>
          </p:spPr>
          <p:txBody>
            <a:bodyPr vert="horz" wrap="square" lIns="68580" tIns="34290" rIns="68580" bIns="34290" numCol="1" anchor="t" anchorCtr="0" compatLnSpc="1"/>
            <a:p>
              <a:endParaRPr lang="zh-CN" altLang="en-US" sz="1350"/>
            </a:p>
          </p:txBody>
        </p:sp>
        <p:sp>
          <p:nvSpPr>
            <p:cNvPr id="612" name="Freeform 91"/>
            <p:cNvSpPr>
              <a:spLocks noEditPoints="1"/>
            </p:cNvSpPr>
            <p:nvPr>
              <p:custDataLst>
                <p:tags r:id="rId7"/>
              </p:custDataLst>
            </p:nvPr>
          </p:nvSpPr>
          <p:spPr bwMode="auto">
            <a:xfrm>
              <a:off x="5392250" y="2732158"/>
              <a:ext cx="75878" cy="102802"/>
            </a:xfrm>
            <a:custGeom>
              <a:avLst/>
              <a:gdLst>
                <a:gd name="T0" fmla="*/ 12 w 34"/>
                <a:gd name="T1" fmla="*/ 32 h 46"/>
                <a:gd name="T2" fmla="*/ 12 w 34"/>
                <a:gd name="T3" fmla="*/ 32 h 46"/>
                <a:gd name="T4" fmla="*/ 12 w 34"/>
                <a:gd name="T5" fmla="*/ 32 h 46"/>
                <a:gd name="T6" fmla="*/ 11 w 34"/>
                <a:gd name="T7" fmla="*/ 33 h 46"/>
                <a:gd name="T8" fmla="*/ 12 w 34"/>
                <a:gd name="T9" fmla="*/ 33 h 46"/>
                <a:gd name="T10" fmla="*/ 12 w 34"/>
                <a:gd name="T11" fmla="*/ 32 h 46"/>
                <a:gd name="T12" fmla="*/ 22 w 34"/>
                <a:gd name="T13" fmla="*/ 0 h 46"/>
                <a:gd name="T14" fmla="*/ 18 w 34"/>
                <a:gd name="T15" fmla="*/ 3 h 46"/>
                <a:gd name="T16" fmla="*/ 14 w 34"/>
                <a:gd name="T17" fmla="*/ 7 h 46"/>
                <a:gd name="T18" fmla="*/ 7 w 34"/>
                <a:gd name="T19" fmla="*/ 18 h 46"/>
                <a:gd name="T20" fmla="*/ 2 w 34"/>
                <a:gd name="T21" fmla="*/ 31 h 46"/>
                <a:gd name="T22" fmla="*/ 0 w 34"/>
                <a:gd name="T23" fmla="*/ 41 h 46"/>
                <a:gd name="T24" fmla="*/ 5 w 34"/>
                <a:gd name="T25" fmla="*/ 45 h 46"/>
                <a:gd name="T26" fmla="*/ 6 w 34"/>
                <a:gd name="T27" fmla="*/ 45 h 46"/>
                <a:gd name="T28" fmla="*/ 9 w 34"/>
                <a:gd name="T29" fmla="*/ 45 h 46"/>
                <a:gd name="T30" fmla="*/ 14 w 34"/>
                <a:gd name="T31" fmla="*/ 42 h 46"/>
                <a:gd name="T32" fmla="*/ 20 w 34"/>
                <a:gd name="T33" fmla="*/ 37 h 46"/>
                <a:gd name="T34" fmla="*/ 28 w 34"/>
                <a:gd name="T35" fmla="*/ 24 h 46"/>
                <a:gd name="T36" fmla="*/ 31 w 34"/>
                <a:gd name="T37" fmla="*/ 20 h 46"/>
                <a:gd name="T38" fmla="*/ 32 w 34"/>
                <a:gd name="T39" fmla="*/ 15 h 46"/>
                <a:gd name="T40" fmla="*/ 33 w 34"/>
                <a:gd name="T41" fmla="*/ 10 h 46"/>
                <a:gd name="T42" fmla="*/ 33 w 34"/>
                <a:gd name="T43" fmla="*/ 5 h 46"/>
                <a:gd name="T44" fmla="*/ 29 w 34"/>
                <a:gd name="T45" fmla="*/ 0 h 46"/>
                <a:gd name="T46" fmla="*/ 26 w 34"/>
                <a:gd name="T47" fmla="*/ 0 h 46"/>
                <a:gd name="T48" fmla="*/ 22 w 34"/>
                <a:gd name="T4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46">
                  <a:moveTo>
                    <a:pt x="12" y="32"/>
                  </a:moveTo>
                  <a:cubicBezTo>
                    <a:pt x="12" y="32"/>
                    <a:pt x="12" y="32"/>
                    <a:pt x="12" y="32"/>
                  </a:cubicBezTo>
                  <a:cubicBezTo>
                    <a:pt x="12" y="32"/>
                    <a:pt x="12" y="32"/>
                    <a:pt x="12" y="32"/>
                  </a:cubicBezTo>
                  <a:cubicBezTo>
                    <a:pt x="12" y="33"/>
                    <a:pt x="12" y="33"/>
                    <a:pt x="11" y="33"/>
                  </a:cubicBezTo>
                  <a:cubicBezTo>
                    <a:pt x="11" y="33"/>
                    <a:pt x="11" y="33"/>
                    <a:pt x="12" y="33"/>
                  </a:cubicBezTo>
                  <a:cubicBezTo>
                    <a:pt x="12" y="33"/>
                    <a:pt x="12" y="32"/>
                    <a:pt x="12" y="32"/>
                  </a:cubicBezTo>
                  <a:close/>
                  <a:moveTo>
                    <a:pt x="22" y="0"/>
                  </a:moveTo>
                  <a:cubicBezTo>
                    <a:pt x="21" y="1"/>
                    <a:pt x="19" y="2"/>
                    <a:pt x="18" y="3"/>
                  </a:cubicBezTo>
                  <a:cubicBezTo>
                    <a:pt x="16" y="4"/>
                    <a:pt x="15" y="5"/>
                    <a:pt x="14" y="7"/>
                  </a:cubicBezTo>
                  <a:cubicBezTo>
                    <a:pt x="11" y="11"/>
                    <a:pt x="9" y="14"/>
                    <a:pt x="7" y="18"/>
                  </a:cubicBezTo>
                  <a:cubicBezTo>
                    <a:pt x="5" y="23"/>
                    <a:pt x="3" y="27"/>
                    <a:pt x="2" y="31"/>
                  </a:cubicBezTo>
                  <a:cubicBezTo>
                    <a:pt x="1" y="34"/>
                    <a:pt x="0" y="38"/>
                    <a:pt x="0" y="41"/>
                  </a:cubicBezTo>
                  <a:cubicBezTo>
                    <a:pt x="0" y="44"/>
                    <a:pt x="3" y="46"/>
                    <a:pt x="5" y="45"/>
                  </a:cubicBezTo>
                  <a:cubicBezTo>
                    <a:pt x="5" y="45"/>
                    <a:pt x="6" y="45"/>
                    <a:pt x="6" y="45"/>
                  </a:cubicBezTo>
                  <a:cubicBezTo>
                    <a:pt x="7" y="45"/>
                    <a:pt x="8" y="45"/>
                    <a:pt x="9" y="45"/>
                  </a:cubicBezTo>
                  <a:cubicBezTo>
                    <a:pt x="11" y="44"/>
                    <a:pt x="13" y="43"/>
                    <a:pt x="14" y="42"/>
                  </a:cubicBezTo>
                  <a:cubicBezTo>
                    <a:pt x="16" y="41"/>
                    <a:pt x="18" y="39"/>
                    <a:pt x="20" y="37"/>
                  </a:cubicBezTo>
                  <a:cubicBezTo>
                    <a:pt x="23" y="33"/>
                    <a:pt x="26" y="29"/>
                    <a:pt x="28" y="24"/>
                  </a:cubicBezTo>
                  <a:cubicBezTo>
                    <a:pt x="29" y="23"/>
                    <a:pt x="30" y="22"/>
                    <a:pt x="31" y="20"/>
                  </a:cubicBezTo>
                  <a:cubicBezTo>
                    <a:pt x="31" y="19"/>
                    <a:pt x="32" y="17"/>
                    <a:pt x="32" y="15"/>
                  </a:cubicBezTo>
                  <a:cubicBezTo>
                    <a:pt x="33" y="14"/>
                    <a:pt x="33" y="12"/>
                    <a:pt x="33" y="10"/>
                  </a:cubicBezTo>
                  <a:cubicBezTo>
                    <a:pt x="34" y="8"/>
                    <a:pt x="34" y="6"/>
                    <a:pt x="33" y="5"/>
                  </a:cubicBezTo>
                  <a:cubicBezTo>
                    <a:pt x="32" y="3"/>
                    <a:pt x="31" y="1"/>
                    <a:pt x="29" y="0"/>
                  </a:cubicBezTo>
                  <a:cubicBezTo>
                    <a:pt x="28" y="0"/>
                    <a:pt x="27" y="0"/>
                    <a:pt x="26" y="0"/>
                  </a:cubicBezTo>
                  <a:cubicBezTo>
                    <a:pt x="24" y="0"/>
                    <a:pt x="23" y="0"/>
                    <a:pt x="22" y="0"/>
                  </a:cubicBezTo>
                  <a:close/>
                </a:path>
              </a:pathLst>
            </a:custGeom>
            <a:solidFill>
              <a:schemeClr val="accent2">
                <a:lumMod val="40000"/>
                <a:lumOff val="60000"/>
              </a:schemeClr>
            </a:solidFill>
            <a:ln>
              <a:noFill/>
            </a:ln>
          </p:spPr>
          <p:txBody>
            <a:bodyPr vert="horz" wrap="square" lIns="68580" tIns="34290" rIns="68580" bIns="34290" numCol="1" anchor="t" anchorCtr="0" compatLnSpc="1"/>
            <a:p>
              <a:endParaRPr lang="zh-CN" altLang="en-US" sz="1350"/>
            </a:p>
          </p:txBody>
        </p:sp>
        <p:sp>
          <p:nvSpPr>
            <p:cNvPr id="613" name="Freeform 92"/>
            <p:cNvSpPr>
              <a:spLocks noEditPoints="1"/>
            </p:cNvSpPr>
            <p:nvPr>
              <p:custDataLst>
                <p:tags r:id="rId8"/>
              </p:custDataLst>
            </p:nvPr>
          </p:nvSpPr>
          <p:spPr bwMode="auto">
            <a:xfrm>
              <a:off x="5206224" y="2825161"/>
              <a:ext cx="219067" cy="124832"/>
            </a:xfrm>
            <a:custGeom>
              <a:avLst/>
              <a:gdLst>
                <a:gd name="T0" fmla="*/ 5 w 99"/>
                <a:gd name="T1" fmla="*/ 4 h 56"/>
                <a:gd name="T2" fmla="*/ 0 w 99"/>
                <a:gd name="T3" fmla="*/ 21 h 56"/>
                <a:gd name="T4" fmla="*/ 1 w 99"/>
                <a:gd name="T5" fmla="*/ 24 h 56"/>
                <a:gd name="T6" fmla="*/ 4 w 99"/>
                <a:gd name="T7" fmla="*/ 26 h 56"/>
                <a:gd name="T8" fmla="*/ 7 w 99"/>
                <a:gd name="T9" fmla="*/ 25 h 56"/>
                <a:gd name="T10" fmla="*/ 9 w 99"/>
                <a:gd name="T11" fmla="*/ 22 h 56"/>
                <a:gd name="T12" fmla="*/ 11 w 99"/>
                <a:gd name="T13" fmla="*/ 16 h 56"/>
                <a:gd name="T14" fmla="*/ 11 w 99"/>
                <a:gd name="T15" fmla="*/ 15 h 56"/>
                <a:gd name="T16" fmla="*/ 14 w 99"/>
                <a:gd name="T17" fmla="*/ 5 h 56"/>
                <a:gd name="T18" fmla="*/ 10 w 99"/>
                <a:gd name="T19" fmla="*/ 0 h 56"/>
                <a:gd name="T20" fmla="*/ 9 w 99"/>
                <a:gd name="T21" fmla="*/ 0 h 56"/>
                <a:gd name="T22" fmla="*/ 5 w 99"/>
                <a:gd name="T23" fmla="*/ 4 h 56"/>
                <a:gd name="T24" fmla="*/ 85 w 99"/>
                <a:gd name="T25" fmla="*/ 43 h 56"/>
                <a:gd name="T26" fmla="*/ 85 w 99"/>
                <a:gd name="T27" fmla="*/ 43 h 56"/>
                <a:gd name="T28" fmla="*/ 85 w 99"/>
                <a:gd name="T29" fmla="*/ 43 h 56"/>
                <a:gd name="T30" fmla="*/ 85 w 99"/>
                <a:gd name="T31" fmla="*/ 43 h 56"/>
                <a:gd name="T32" fmla="*/ 90 w 99"/>
                <a:gd name="T33" fmla="*/ 35 h 56"/>
                <a:gd name="T34" fmla="*/ 85 w 99"/>
                <a:gd name="T35" fmla="*/ 42 h 56"/>
                <a:gd name="T36" fmla="*/ 81 w 99"/>
                <a:gd name="T37" fmla="*/ 48 h 56"/>
                <a:gd name="T38" fmla="*/ 81 w 99"/>
                <a:gd name="T39" fmla="*/ 49 h 56"/>
                <a:gd name="T40" fmla="*/ 80 w 99"/>
                <a:gd name="T41" fmla="*/ 52 h 56"/>
                <a:gd name="T42" fmla="*/ 82 w 99"/>
                <a:gd name="T43" fmla="*/ 55 h 56"/>
                <a:gd name="T44" fmla="*/ 85 w 99"/>
                <a:gd name="T45" fmla="*/ 56 h 56"/>
                <a:gd name="T46" fmla="*/ 88 w 99"/>
                <a:gd name="T47" fmla="*/ 54 h 56"/>
                <a:gd name="T48" fmla="*/ 92 w 99"/>
                <a:gd name="T49" fmla="*/ 49 h 56"/>
                <a:gd name="T50" fmla="*/ 92 w 99"/>
                <a:gd name="T51" fmla="*/ 48 h 56"/>
                <a:gd name="T52" fmla="*/ 98 w 99"/>
                <a:gd name="T53" fmla="*/ 39 h 56"/>
                <a:gd name="T54" fmla="*/ 96 w 99"/>
                <a:gd name="T55" fmla="*/ 33 h 56"/>
                <a:gd name="T56" fmla="*/ 94 w 99"/>
                <a:gd name="T57" fmla="*/ 32 h 56"/>
                <a:gd name="T58" fmla="*/ 90 w 99"/>
                <a:gd name="T59" fmla="*/ 35 h 56"/>
                <a:gd name="T60" fmla="*/ 47 w 99"/>
                <a:gd name="T61" fmla="*/ 17 h 56"/>
                <a:gd name="T62" fmla="*/ 46 w 99"/>
                <a:gd name="T63" fmla="*/ 23 h 56"/>
                <a:gd name="T64" fmla="*/ 43 w 99"/>
                <a:gd name="T65" fmla="*/ 28 h 56"/>
                <a:gd name="T66" fmla="*/ 41 w 99"/>
                <a:gd name="T67" fmla="*/ 32 h 56"/>
                <a:gd name="T68" fmla="*/ 43 w 99"/>
                <a:gd name="T69" fmla="*/ 38 h 56"/>
                <a:gd name="T70" fmla="*/ 49 w 99"/>
                <a:gd name="T71" fmla="*/ 36 h 56"/>
                <a:gd name="T72" fmla="*/ 51 w 99"/>
                <a:gd name="T73" fmla="*/ 31 h 56"/>
                <a:gd name="T74" fmla="*/ 51 w 99"/>
                <a:gd name="T75" fmla="*/ 31 h 56"/>
                <a:gd name="T76" fmla="*/ 52 w 99"/>
                <a:gd name="T77" fmla="*/ 31 h 56"/>
                <a:gd name="T78" fmla="*/ 55 w 99"/>
                <a:gd name="T79" fmla="*/ 19 h 56"/>
                <a:gd name="T80" fmla="*/ 55 w 99"/>
                <a:gd name="T81" fmla="*/ 16 h 56"/>
                <a:gd name="T82" fmla="*/ 52 w 99"/>
                <a:gd name="T83" fmla="*/ 14 h 56"/>
                <a:gd name="T84" fmla="*/ 51 w 99"/>
                <a:gd name="T85" fmla="*/ 14 h 56"/>
                <a:gd name="T86" fmla="*/ 47 w 99"/>
                <a:gd name="T87"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 h="56">
                  <a:moveTo>
                    <a:pt x="5" y="4"/>
                  </a:moveTo>
                  <a:cubicBezTo>
                    <a:pt x="4" y="9"/>
                    <a:pt x="2" y="15"/>
                    <a:pt x="0" y="21"/>
                  </a:cubicBezTo>
                  <a:cubicBezTo>
                    <a:pt x="0" y="22"/>
                    <a:pt x="0" y="23"/>
                    <a:pt x="1" y="24"/>
                  </a:cubicBezTo>
                  <a:cubicBezTo>
                    <a:pt x="2" y="25"/>
                    <a:pt x="3" y="26"/>
                    <a:pt x="4" y="26"/>
                  </a:cubicBezTo>
                  <a:cubicBezTo>
                    <a:pt x="5" y="26"/>
                    <a:pt x="6" y="26"/>
                    <a:pt x="7" y="25"/>
                  </a:cubicBezTo>
                  <a:cubicBezTo>
                    <a:pt x="8" y="25"/>
                    <a:pt x="9" y="24"/>
                    <a:pt x="9" y="22"/>
                  </a:cubicBezTo>
                  <a:cubicBezTo>
                    <a:pt x="10" y="20"/>
                    <a:pt x="10" y="18"/>
                    <a:pt x="11" y="16"/>
                  </a:cubicBezTo>
                  <a:cubicBezTo>
                    <a:pt x="11" y="16"/>
                    <a:pt x="11" y="16"/>
                    <a:pt x="11" y="15"/>
                  </a:cubicBezTo>
                  <a:cubicBezTo>
                    <a:pt x="12" y="12"/>
                    <a:pt x="13" y="9"/>
                    <a:pt x="14" y="5"/>
                  </a:cubicBezTo>
                  <a:cubicBezTo>
                    <a:pt x="14" y="3"/>
                    <a:pt x="13" y="1"/>
                    <a:pt x="10" y="0"/>
                  </a:cubicBezTo>
                  <a:cubicBezTo>
                    <a:pt x="10" y="0"/>
                    <a:pt x="10" y="0"/>
                    <a:pt x="9" y="0"/>
                  </a:cubicBezTo>
                  <a:cubicBezTo>
                    <a:pt x="7" y="0"/>
                    <a:pt x="6" y="2"/>
                    <a:pt x="5" y="4"/>
                  </a:cubicBezTo>
                  <a:close/>
                  <a:moveTo>
                    <a:pt x="85" y="43"/>
                  </a:moveTo>
                  <a:cubicBezTo>
                    <a:pt x="85" y="43"/>
                    <a:pt x="85" y="43"/>
                    <a:pt x="85" y="43"/>
                  </a:cubicBezTo>
                  <a:cubicBezTo>
                    <a:pt x="85" y="43"/>
                    <a:pt x="85" y="43"/>
                    <a:pt x="85" y="43"/>
                  </a:cubicBezTo>
                  <a:cubicBezTo>
                    <a:pt x="85" y="43"/>
                    <a:pt x="85" y="43"/>
                    <a:pt x="85" y="43"/>
                  </a:cubicBezTo>
                  <a:close/>
                  <a:moveTo>
                    <a:pt x="90" y="35"/>
                  </a:moveTo>
                  <a:cubicBezTo>
                    <a:pt x="89" y="37"/>
                    <a:pt x="87" y="40"/>
                    <a:pt x="85" y="42"/>
                  </a:cubicBezTo>
                  <a:cubicBezTo>
                    <a:pt x="84" y="44"/>
                    <a:pt x="83" y="46"/>
                    <a:pt x="81" y="48"/>
                  </a:cubicBezTo>
                  <a:cubicBezTo>
                    <a:pt x="81" y="49"/>
                    <a:pt x="81" y="49"/>
                    <a:pt x="81" y="49"/>
                  </a:cubicBezTo>
                  <a:cubicBezTo>
                    <a:pt x="80" y="50"/>
                    <a:pt x="80" y="51"/>
                    <a:pt x="80" y="52"/>
                  </a:cubicBezTo>
                  <a:cubicBezTo>
                    <a:pt x="80" y="53"/>
                    <a:pt x="81" y="54"/>
                    <a:pt x="82" y="55"/>
                  </a:cubicBezTo>
                  <a:cubicBezTo>
                    <a:pt x="83" y="55"/>
                    <a:pt x="84" y="56"/>
                    <a:pt x="85" y="56"/>
                  </a:cubicBezTo>
                  <a:cubicBezTo>
                    <a:pt x="86" y="56"/>
                    <a:pt x="87" y="55"/>
                    <a:pt x="88" y="54"/>
                  </a:cubicBezTo>
                  <a:cubicBezTo>
                    <a:pt x="89" y="52"/>
                    <a:pt x="90" y="51"/>
                    <a:pt x="92" y="49"/>
                  </a:cubicBezTo>
                  <a:cubicBezTo>
                    <a:pt x="92" y="48"/>
                    <a:pt x="92" y="48"/>
                    <a:pt x="92" y="48"/>
                  </a:cubicBezTo>
                  <a:cubicBezTo>
                    <a:pt x="94" y="45"/>
                    <a:pt x="96" y="42"/>
                    <a:pt x="98" y="39"/>
                  </a:cubicBezTo>
                  <a:cubicBezTo>
                    <a:pt x="99" y="37"/>
                    <a:pt x="98" y="34"/>
                    <a:pt x="96" y="33"/>
                  </a:cubicBezTo>
                  <a:cubicBezTo>
                    <a:pt x="95" y="32"/>
                    <a:pt x="95" y="32"/>
                    <a:pt x="94" y="32"/>
                  </a:cubicBezTo>
                  <a:cubicBezTo>
                    <a:pt x="92" y="32"/>
                    <a:pt x="91" y="33"/>
                    <a:pt x="90" y="35"/>
                  </a:cubicBezTo>
                  <a:close/>
                  <a:moveTo>
                    <a:pt x="47" y="17"/>
                  </a:moveTo>
                  <a:cubicBezTo>
                    <a:pt x="47" y="19"/>
                    <a:pt x="46" y="21"/>
                    <a:pt x="46" y="23"/>
                  </a:cubicBezTo>
                  <a:cubicBezTo>
                    <a:pt x="45" y="24"/>
                    <a:pt x="44" y="26"/>
                    <a:pt x="43" y="28"/>
                  </a:cubicBezTo>
                  <a:cubicBezTo>
                    <a:pt x="43" y="29"/>
                    <a:pt x="42" y="31"/>
                    <a:pt x="41" y="32"/>
                  </a:cubicBezTo>
                  <a:cubicBezTo>
                    <a:pt x="40" y="34"/>
                    <a:pt x="41" y="37"/>
                    <a:pt x="43" y="38"/>
                  </a:cubicBezTo>
                  <a:cubicBezTo>
                    <a:pt x="45" y="39"/>
                    <a:pt x="48" y="38"/>
                    <a:pt x="49" y="36"/>
                  </a:cubicBezTo>
                  <a:cubicBezTo>
                    <a:pt x="50" y="35"/>
                    <a:pt x="51" y="33"/>
                    <a:pt x="51" y="31"/>
                  </a:cubicBezTo>
                  <a:cubicBezTo>
                    <a:pt x="51" y="31"/>
                    <a:pt x="51" y="31"/>
                    <a:pt x="51" y="31"/>
                  </a:cubicBezTo>
                  <a:cubicBezTo>
                    <a:pt x="51" y="31"/>
                    <a:pt x="51" y="31"/>
                    <a:pt x="52" y="31"/>
                  </a:cubicBezTo>
                  <a:cubicBezTo>
                    <a:pt x="53" y="27"/>
                    <a:pt x="55" y="23"/>
                    <a:pt x="55" y="19"/>
                  </a:cubicBezTo>
                  <a:cubicBezTo>
                    <a:pt x="55" y="18"/>
                    <a:pt x="55" y="17"/>
                    <a:pt x="55" y="16"/>
                  </a:cubicBezTo>
                  <a:cubicBezTo>
                    <a:pt x="54" y="15"/>
                    <a:pt x="53" y="14"/>
                    <a:pt x="52" y="14"/>
                  </a:cubicBezTo>
                  <a:cubicBezTo>
                    <a:pt x="52" y="14"/>
                    <a:pt x="51" y="14"/>
                    <a:pt x="51" y="14"/>
                  </a:cubicBezTo>
                  <a:cubicBezTo>
                    <a:pt x="49" y="14"/>
                    <a:pt x="47" y="15"/>
                    <a:pt x="47" y="17"/>
                  </a:cubicBezTo>
                  <a:close/>
                </a:path>
              </a:pathLst>
            </a:custGeom>
            <a:solidFill>
              <a:schemeClr val="bg1"/>
            </a:solidFill>
            <a:ln>
              <a:noFill/>
            </a:ln>
          </p:spPr>
          <p:txBody>
            <a:bodyPr vert="horz" wrap="square" lIns="68580" tIns="34290" rIns="68580" bIns="34290" numCol="1" anchor="t" anchorCtr="0" compatLnSpc="1"/>
            <a:p>
              <a:endParaRPr lang="zh-CN" altLang="en-US" sz="1350"/>
            </a:p>
          </p:txBody>
        </p:sp>
      </p:grpSp>
      <p:sp>
        <p:nvSpPr>
          <p:cNvPr id="614" name="文本框 613"/>
          <p:cNvSpPr txBox="1"/>
          <p:nvPr>
            <p:custDataLst>
              <p:tags r:id="rId9"/>
            </p:custDataLst>
          </p:nvPr>
        </p:nvSpPr>
        <p:spPr>
          <a:xfrm>
            <a:off x="770255" y="985520"/>
            <a:ext cx="3078480" cy="1736090"/>
          </a:xfrm>
          <a:prstGeom prst="rect">
            <a:avLst/>
          </a:prstGeom>
          <a:noFill/>
        </p:spPr>
        <p:txBody>
          <a:bodyPr vert="horz" wrap="square" lIns="68580" tIns="34290" rIns="68580" bIns="34290" rtlCol="0" anchor="t" anchorCtr="0">
            <a:noAutofit/>
          </a:bodyPr>
          <a:p>
            <a:pPr marL="0" lvl="0" indent="0" algn="l" fontAlgn="auto">
              <a:lnSpc>
                <a:spcPct val="130000"/>
              </a:lnSpc>
              <a:spcBef>
                <a:spcPts val="0"/>
              </a:spcBef>
              <a:spcAft>
                <a:spcPts val="0"/>
              </a:spcAft>
              <a:buSzPct val="100000"/>
            </a:pPr>
            <a:r>
              <a:rPr lang="zh-CN" altLang="en-US" sz="1400" spc="150" dirty="0">
                <a:solidFill>
                  <a:schemeClr val="tx1">
                    <a:lumMod val="75000"/>
                    <a:lumOff val="25000"/>
                  </a:schemeClr>
                </a:solidFill>
                <a:uFillTx/>
                <a:latin typeface="Arial" panose="020B0604020202020204" pitchFamily="34" charset="0"/>
                <a:ea typeface="微软雅黑" panose="020B0503020204020204" charset="-122"/>
                <a:sym typeface="+mn-ea"/>
              </a:rPr>
              <a:t>随着市场经济的繁荣，科学技术的发展，传统的工厂生产效率低，成本高，已经无法适应竞争激烈的市场环境。因此，生产企业需要转型，改变现有的状况。</a:t>
            </a:r>
            <a:endParaRPr lang="zh-CN" altLang="en-US" sz="1400" spc="150" dirty="0">
              <a:solidFill>
                <a:schemeClr val="tx1">
                  <a:lumMod val="75000"/>
                  <a:lumOff val="25000"/>
                </a:schemeClr>
              </a:solidFill>
              <a:uFillTx/>
              <a:latin typeface="Arial" panose="020B0604020202020204" pitchFamily="34" charset="0"/>
              <a:ea typeface="微软雅黑" panose="020B0503020204020204" charset="-122"/>
              <a:sym typeface="+mn-ea"/>
            </a:endParaRPr>
          </a:p>
        </p:txBody>
      </p:sp>
      <p:sp>
        <p:nvSpPr>
          <p:cNvPr id="615" name="文本框 614"/>
          <p:cNvSpPr txBox="1"/>
          <p:nvPr>
            <p:custDataLst>
              <p:tags r:id="rId10"/>
            </p:custDataLst>
          </p:nvPr>
        </p:nvSpPr>
        <p:spPr>
          <a:xfrm>
            <a:off x="3988291" y="772160"/>
            <a:ext cx="422539" cy="391920"/>
          </a:xfrm>
          <a:prstGeom prst="rect">
            <a:avLst/>
          </a:prstGeom>
          <a:noFill/>
        </p:spPr>
        <p:txBody>
          <a:bodyPr wrap="square" lIns="68580" tIns="34290" rIns="68580" bIns="34290" rtlCol="0" anchor="ctr" anchorCtr="0">
            <a:normAutofit/>
          </a:bodyPr>
          <a:p>
            <a:pPr algn="ctr"/>
            <a:r>
              <a:rPr lang="en-US" altLang="zh-CN" sz="1350" b="1" dirty="0">
                <a:solidFill>
                  <a:schemeClr val="accent1"/>
                </a:solidFill>
                <a:latin typeface="Arial" panose="020B0604020202020204" pitchFamily="34" charset="0"/>
                <a:cs typeface="Arial" panose="020B0604020202020204" pitchFamily="34" charset="0"/>
              </a:rPr>
              <a:t>01</a:t>
            </a:r>
            <a:endParaRPr lang="en-US" altLang="zh-CN" sz="1350" b="1" dirty="0">
              <a:solidFill>
                <a:schemeClr val="accent1"/>
              </a:solidFill>
              <a:latin typeface="Arial" panose="020B0604020202020204" pitchFamily="34" charset="0"/>
              <a:cs typeface="Arial" panose="020B0604020202020204" pitchFamily="34" charset="0"/>
            </a:endParaRPr>
          </a:p>
        </p:txBody>
      </p:sp>
      <p:sp>
        <p:nvSpPr>
          <p:cNvPr id="616" name="椭圆 615"/>
          <p:cNvSpPr/>
          <p:nvPr>
            <p:custDataLst>
              <p:tags r:id="rId11"/>
            </p:custDataLst>
          </p:nvPr>
        </p:nvSpPr>
        <p:spPr>
          <a:xfrm>
            <a:off x="4512143" y="949919"/>
            <a:ext cx="95957" cy="95957"/>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17" name="椭圆 616"/>
          <p:cNvSpPr/>
          <p:nvPr>
            <p:custDataLst>
              <p:tags r:id="rId12"/>
            </p:custDataLst>
          </p:nvPr>
        </p:nvSpPr>
        <p:spPr>
          <a:xfrm>
            <a:off x="4512143" y="2387535"/>
            <a:ext cx="95957" cy="95957"/>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nvGrpSpPr>
          <p:cNvPr id="618" name="组合 617"/>
          <p:cNvGrpSpPr/>
          <p:nvPr>
            <p:custDataLst>
              <p:tags r:id="rId13"/>
            </p:custDataLst>
          </p:nvPr>
        </p:nvGrpSpPr>
        <p:grpSpPr>
          <a:xfrm rot="1176865">
            <a:off x="4267627" y="2350540"/>
            <a:ext cx="167057" cy="252031"/>
            <a:chOff x="5958729" y="2782128"/>
            <a:chExt cx="443327" cy="667835"/>
          </a:xfrm>
        </p:grpSpPr>
        <p:sp>
          <p:nvSpPr>
            <p:cNvPr id="619" name="Freeform 93"/>
            <p:cNvSpPr>
              <a:spLocks noEditPoints="1"/>
            </p:cNvSpPr>
            <p:nvPr>
              <p:custDataLst>
                <p:tags r:id="rId14"/>
              </p:custDataLst>
            </p:nvPr>
          </p:nvSpPr>
          <p:spPr bwMode="auto">
            <a:xfrm>
              <a:off x="6110289" y="3122583"/>
              <a:ext cx="216304" cy="327380"/>
            </a:xfrm>
            <a:custGeom>
              <a:avLst/>
              <a:gdLst>
                <a:gd name="T0" fmla="*/ 43 w 122"/>
                <a:gd name="T1" fmla="*/ 124 h 185"/>
                <a:gd name="T2" fmla="*/ 44 w 122"/>
                <a:gd name="T3" fmla="*/ 127 h 185"/>
                <a:gd name="T4" fmla="*/ 43 w 122"/>
                <a:gd name="T5" fmla="*/ 185 h 185"/>
                <a:gd name="T6" fmla="*/ 47 w 122"/>
                <a:gd name="T7" fmla="*/ 183 h 185"/>
                <a:gd name="T8" fmla="*/ 56 w 122"/>
                <a:gd name="T9" fmla="*/ 169 h 185"/>
                <a:gd name="T10" fmla="*/ 60 w 122"/>
                <a:gd name="T11" fmla="*/ 138 h 185"/>
                <a:gd name="T12" fmla="*/ 61 w 122"/>
                <a:gd name="T13" fmla="*/ 128 h 185"/>
                <a:gd name="T14" fmla="*/ 66 w 122"/>
                <a:gd name="T15" fmla="*/ 84 h 185"/>
                <a:gd name="T16" fmla="*/ 110 w 122"/>
                <a:gd name="T17" fmla="*/ 75 h 185"/>
                <a:gd name="T18" fmla="*/ 121 w 122"/>
                <a:gd name="T19" fmla="*/ 61 h 185"/>
                <a:gd name="T20" fmla="*/ 119 w 122"/>
                <a:gd name="T21" fmla="*/ 50 h 185"/>
                <a:gd name="T22" fmla="*/ 114 w 122"/>
                <a:gd name="T23" fmla="*/ 46 h 185"/>
                <a:gd name="T24" fmla="*/ 106 w 122"/>
                <a:gd name="T25" fmla="*/ 44 h 185"/>
                <a:gd name="T26" fmla="*/ 86 w 122"/>
                <a:gd name="T27" fmla="*/ 51 h 185"/>
                <a:gd name="T28" fmla="*/ 67 w 122"/>
                <a:gd name="T29" fmla="*/ 64 h 185"/>
                <a:gd name="T30" fmla="*/ 62 w 122"/>
                <a:gd name="T31" fmla="*/ 3 h 185"/>
                <a:gd name="T32" fmla="*/ 58 w 122"/>
                <a:gd name="T33" fmla="*/ 0 h 185"/>
                <a:gd name="T34" fmla="*/ 54 w 122"/>
                <a:gd name="T35" fmla="*/ 2 h 185"/>
                <a:gd name="T36" fmla="*/ 54 w 122"/>
                <a:gd name="T37" fmla="*/ 5 h 185"/>
                <a:gd name="T38" fmla="*/ 55 w 122"/>
                <a:gd name="T39" fmla="*/ 9 h 185"/>
                <a:gd name="T40" fmla="*/ 50 w 122"/>
                <a:gd name="T41" fmla="*/ 96 h 185"/>
                <a:gd name="T42" fmla="*/ 43 w 122"/>
                <a:gd name="T43" fmla="*/ 110 h 185"/>
                <a:gd name="T44" fmla="*/ 27 w 122"/>
                <a:gd name="T45" fmla="*/ 95 h 185"/>
                <a:gd name="T46" fmla="*/ 14 w 122"/>
                <a:gd name="T47" fmla="*/ 91 h 185"/>
                <a:gd name="T48" fmla="*/ 10 w 122"/>
                <a:gd name="T49" fmla="*/ 91 h 185"/>
                <a:gd name="T50" fmla="*/ 4 w 122"/>
                <a:gd name="T51" fmla="*/ 95 h 185"/>
                <a:gd name="T52" fmla="*/ 0 w 122"/>
                <a:gd name="T53" fmla="*/ 104 h 185"/>
                <a:gd name="T54" fmla="*/ 5 w 122"/>
                <a:gd name="T55" fmla="*/ 117 h 185"/>
                <a:gd name="T56" fmla="*/ 24 w 122"/>
                <a:gd name="T57" fmla="*/ 130 h 185"/>
                <a:gd name="T58" fmla="*/ 45 w 122"/>
                <a:gd name="T59" fmla="*/ 136 h 185"/>
                <a:gd name="T60" fmla="*/ 38 w 122"/>
                <a:gd name="T61" fmla="*/ 184 h 185"/>
                <a:gd name="T62" fmla="*/ 42 w 122"/>
                <a:gd name="T63" fmla="*/ 185 h 185"/>
                <a:gd name="T64" fmla="*/ 50 w 122"/>
                <a:gd name="T65" fmla="*/ 95 h 185"/>
                <a:gd name="T66" fmla="*/ 50 w 122"/>
                <a:gd name="T67" fmla="*/ 95 h 185"/>
                <a:gd name="T68" fmla="*/ 73 w 122"/>
                <a:gd name="T69" fmla="*/ 75 h 185"/>
                <a:gd name="T70" fmla="*/ 68 w 122"/>
                <a:gd name="T71" fmla="*/ 75 h 185"/>
                <a:gd name="T72" fmla="*/ 73 w 122"/>
                <a:gd name="T73" fmla="*/ 7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185">
                  <a:moveTo>
                    <a:pt x="44" y="127"/>
                  </a:moveTo>
                  <a:cubicBezTo>
                    <a:pt x="44" y="126"/>
                    <a:pt x="43" y="125"/>
                    <a:pt x="43" y="124"/>
                  </a:cubicBezTo>
                  <a:cubicBezTo>
                    <a:pt x="43" y="125"/>
                    <a:pt x="44" y="126"/>
                    <a:pt x="44" y="127"/>
                  </a:cubicBezTo>
                  <a:cubicBezTo>
                    <a:pt x="44" y="127"/>
                    <a:pt x="44" y="127"/>
                    <a:pt x="44" y="127"/>
                  </a:cubicBezTo>
                  <a:cubicBezTo>
                    <a:pt x="44" y="127"/>
                    <a:pt x="44" y="127"/>
                    <a:pt x="44" y="127"/>
                  </a:cubicBezTo>
                  <a:close/>
                  <a:moveTo>
                    <a:pt x="43" y="185"/>
                  </a:moveTo>
                  <a:cubicBezTo>
                    <a:pt x="43" y="185"/>
                    <a:pt x="43" y="185"/>
                    <a:pt x="43" y="185"/>
                  </a:cubicBezTo>
                  <a:cubicBezTo>
                    <a:pt x="44" y="184"/>
                    <a:pt x="46" y="184"/>
                    <a:pt x="47" y="183"/>
                  </a:cubicBezTo>
                  <a:cubicBezTo>
                    <a:pt x="49" y="182"/>
                    <a:pt x="51" y="180"/>
                    <a:pt x="52" y="177"/>
                  </a:cubicBezTo>
                  <a:cubicBezTo>
                    <a:pt x="54" y="175"/>
                    <a:pt x="55" y="172"/>
                    <a:pt x="56" y="169"/>
                  </a:cubicBezTo>
                  <a:cubicBezTo>
                    <a:pt x="57" y="165"/>
                    <a:pt x="57" y="162"/>
                    <a:pt x="58" y="159"/>
                  </a:cubicBezTo>
                  <a:cubicBezTo>
                    <a:pt x="59" y="152"/>
                    <a:pt x="60" y="145"/>
                    <a:pt x="60" y="138"/>
                  </a:cubicBezTo>
                  <a:cubicBezTo>
                    <a:pt x="61" y="136"/>
                    <a:pt x="61" y="134"/>
                    <a:pt x="61" y="131"/>
                  </a:cubicBezTo>
                  <a:cubicBezTo>
                    <a:pt x="61" y="130"/>
                    <a:pt x="61" y="129"/>
                    <a:pt x="61" y="128"/>
                  </a:cubicBezTo>
                  <a:cubicBezTo>
                    <a:pt x="62" y="125"/>
                    <a:pt x="62" y="122"/>
                    <a:pt x="63" y="119"/>
                  </a:cubicBezTo>
                  <a:cubicBezTo>
                    <a:pt x="64" y="107"/>
                    <a:pt x="66" y="96"/>
                    <a:pt x="66" y="84"/>
                  </a:cubicBezTo>
                  <a:cubicBezTo>
                    <a:pt x="78" y="83"/>
                    <a:pt x="89" y="82"/>
                    <a:pt x="100" y="79"/>
                  </a:cubicBezTo>
                  <a:cubicBezTo>
                    <a:pt x="103" y="78"/>
                    <a:pt x="107" y="76"/>
                    <a:pt x="110" y="75"/>
                  </a:cubicBezTo>
                  <a:cubicBezTo>
                    <a:pt x="113" y="73"/>
                    <a:pt x="115" y="72"/>
                    <a:pt x="117" y="69"/>
                  </a:cubicBezTo>
                  <a:cubicBezTo>
                    <a:pt x="119" y="67"/>
                    <a:pt x="121" y="64"/>
                    <a:pt x="121" y="61"/>
                  </a:cubicBezTo>
                  <a:cubicBezTo>
                    <a:pt x="122" y="58"/>
                    <a:pt x="121" y="55"/>
                    <a:pt x="120" y="52"/>
                  </a:cubicBezTo>
                  <a:cubicBezTo>
                    <a:pt x="120" y="51"/>
                    <a:pt x="119" y="51"/>
                    <a:pt x="119" y="50"/>
                  </a:cubicBezTo>
                  <a:cubicBezTo>
                    <a:pt x="118" y="49"/>
                    <a:pt x="118" y="49"/>
                    <a:pt x="117" y="48"/>
                  </a:cubicBezTo>
                  <a:cubicBezTo>
                    <a:pt x="116" y="47"/>
                    <a:pt x="115" y="46"/>
                    <a:pt x="114" y="46"/>
                  </a:cubicBezTo>
                  <a:cubicBezTo>
                    <a:pt x="112" y="44"/>
                    <a:pt x="109" y="44"/>
                    <a:pt x="106" y="44"/>
                  </a:cubicBezTo>
                  <a:cubicBezTo>
                    <a:pt x="106" y="44"/>
                    <a:pt x="106" y="44"/>
                    <a:pt x="106" y="44"/>
                  </a:cubicBezTo>
                  <a:cubicBezTo>
                    <a:pt x="102" y="44"/>
                    <a:pt x="99" y="45"/>
                    <a:pt x="96" y="46"/>
                  </a:cubicBezTo>
                  <a:cubicBezTo>
                    <a:pt x="93" y="48"/>
                    <a:pt x="89" y="49"/>
                    <a:pt x="86" y="51"/>
                  </a:cubicBezTo>
                  <a:cubicBezTo>
                    <a:pt x="80" y="55"/>
                    <a:pt x="75" y="59"/>
                    <a:pt x="69" y="63"/>
                  </a:cubicBezTo>
                  <a:cubicBezTo>
                    <a:pt x="69" y="63"/>
                    <a:pt x="68" y="64"/>
                    <a:pt x="67" y="64"/>
                  </a:cubicBezTo>
                  <a:cubicBezTo>
                    <a:pt x="67" y="63"/>
                    <a:pt x="67" y="62"/>
                    <a:pt x="67" y="60"/>
                  </a:cubicBezTo>
                  <a:cubicBezTo>
                    <a:pt x="68" y="41"/>
                    <a:pt x="66" y="22"/>
                    <a:pt x="62" y="3"/>
                  </a:cubicBezTo>
                  <a:cubicBezTo>
                    <a:pt x="62" y="2"/>
                    <a:pt x="61" y="1"/>
                    <a:pt x="60" y="0"/>
                  </a:cubicBezTo>
                  <a:cubicBezTo>
                    <a:pt x="59" y="0"/>
                    <a:pt x="59" y="0"/>
                    <a:pt x="58" y="0"/>
                  </a:cubicBezTo>
                  <a:cubicBezTo>
                    <a:pt x="57" y="0"/>
                    <a:pt x="57" y="0"/>
                    <a:pt x="57" y="0"/>
                  </a:cubicBezTo>
                  <a:cubicBezTo>
                    <a:pt x="56" y="0"/>
                    <a:pt x="55" y="1"/>
                    <a:pt x="54" y="2"/>
                  </a:cubicBezTo>
                  <a:cubicBezTo>
                    <a:pt x="54" y="2"/>
                    <a:pt x="54" y="3"/>
                    <a:pt x="54" y="3"/>
                  </a:cubicBezTo>
                  <a:cubicBezTo>
                    <a:pt x="54" y="4"/>
                    <a:pt x="54" y="5"/>
                    <a:pt x="54" y="5"/>
                  </a:cubicBezTo>
                  <a:cubicBezTo>
                    <a:pt x="54" y="6"/>
                    <a:pt x="54" y="7"/>
                    <a:pt x="54" y="8"/>
                  </a:cubicBezTo>
                  <a:cubicBezTo>
                    <a:pt x="55" y="8"/>
                    <a:pt x="55" y="9"/>
                    <a:pt x="55" y="9"/>
                  </a:cubicBezTo>
                  <a:cubicBezTo>
                    <a:pt x="53" y="10"/>
                    <a:pt x="51" y="12"/>
                    <a:pt x="51" y="14"/>
                  </a:cubicBezTo>
                  <a:cubicBezTo>
                    <a:pt x="52" y="41"/>
                    <a:pt x="52" y="69"/>
                    <a:pt x="50" y="96"/>
                  </a:cubicBezTo>
                  <a:cubicBezTo>
                    <a:pt x="50" y="103"/>
                    <a:pt x="49" y="109"/>
                    <a:pt x="48" y="116"/>
                  </a:cubicBezTo>
                  <a:cubicBezTo>
                    <a:pt x="47" y="114"/>
                    <a:pt x="45" y="112"/>
                    <a:pt x="43" y="110"/>
                  </a:cubicBezTo>
                  <a:cubicBezTo>
                    <a:pt x="40" y="106"/>
                    <a:pt x="37" y="102"/>
                    <a:pt x="33" y="99"/>
                  </a:cubicBezTo>
                  <a:cubicBezTo>
                    <a:pt x="31" y="97"/>
                    <a:pt x="29" y="96"/>
                    <a:pt x="27" y="95"/>
                  </a:cubicBezTo>
                  <a:cubicBezTo>
                    <a:pt x="25" y="93"/>
                    <a:pt x="23" y="92"/>
                    <a:pt x="20" y="92"/>
                  </a:cubicBezTo>
                  <a:cubicBezTo>
                    <a:pt x="18" y="91"/>
                    <a:pt x="16" y="91"/>
                    <a:pt x="14" y="91"/>
                  </a:cubicBezTo>
                  <a:cubicBezTo>
                    <a:pt x="13" y="91"/>
                    <a:pt x="13" y="91"/>
                    <a:pt x="13" y="91"/>
                  </a:cubicBezTo>
                  <a:cubicBezTo>
                    <a:pt x="12" y="91"/>
                    <a:pt x="11" y="91"/>
                    <a:pt x="10" y="91"/>
                  </a:cubicBezTo>
                  <a:cubicBezTo>
                    <a:pt x="9" y="92"/>
                    <a:pt x="8" y="92"/>
                    <a:pt x="7" y="93"/>
                  </a:cubicBezTo>
                  <a:cubicBezTo>
                    <a:pt x="6" y="93"/>
                    <a:pt x="5" y="94"/>
                    <a:pt x="4" y="95"/>
                  </a:cubicBezTo>
                  <a:cubicBezTo>
                    <a:pt x="3" y="95"/>
                    <a:pt x="3" y="96"/>
                    <a:pt x="2" y="97"/>
                  </a:cubicBezTo>
                  <a:cubicBezTo>
                    <a:pt x="1" y="99"/>
                    <a:pt x="0" y="102"/>
                    <a:pt x="0" y="104"/>
                  </a:cubicBezTo>
                  <a:cubicBezTo>
                    <a:pt x="0" y="106"/>
                    <a:pt x="1" y="109"/>
                    <a:pt x="1" y="111"/>
                  </a:cubicBezTo>
                  <a:cubicBezTo>
                    <a:pt x="2" y="113"/>
                    <a:pt x="4" y="115"/>
                    <a:pt x="5" y="117"/>
                  </a:cubicBezTo>
                  <a:cubicBezTo>
                    <a:pt x="8" y="121"/>
                    <a:pt x="11" y="124"/>
                    <a:pt x="15" y="126"/>
                  </a:cubicBezTo>
                  <a:cubicBezTo>
                    <a:pt x="18" y="128"/>
                    <a:pt x="21" y="129"/>
                    <a:pt x="24" y="130"/>
                  </a:cubicBezTo>
                  <a:cubicBezTo>
                    <a:pt x="28" y="132"/>
                    <a:pt x="31" y="133"/>
                    <a:pt x="35" y="134"/>
                  </a:cubicBezTo>
                  <a:cubicBezTo>
                    <a:pt x="38" y="135"/>
                    <a:pt x="42" y="135"/>
                    <a:pt x="45" y="136"/>
                  </a:cubicBezTo>
                  <a:cubicBezTo>
                    <a:pt x="43" y="150"/>
                    <a:pt x="40" y="165"/>
                    <a:pt x="36" y="179"/>
                  </a:cubicBezTo>
                  <a:cubicBezTo>
                    <a:pt x="35" y="181"/>
                    <a:pt x="36" y="183"/>
                    <a:pt x="38" y="184"/>
                  </a:cubicBezTo>
                  <a:cubicBezTo>
                    <a:pt x="39" y="184"/>
                    <a:pt x="39" y="184"/>
                    <a:pt x="40" y="184"/>
                  </a:cubicBezTo>
                  <a:cubicBezTo>
                    <a:pt x="41" y="185"/>
                    <a:pt x="42" y="185"/>
                    <a:pt x="42" y="185"/>
                  </a:cubicBezTo>
                  <a:cubicBezTo>
                    <a:pt x="43" y="185"/>
                    <a:pt x="43" y="185"/>
                    <a:pt x="43" y="185"/>
                  </a:cubicBezTo>
                  <a:close/>
                  <a:moveTo>
                    <a:pt x="50" y="95"/>
                  </a:moveTo>
                  <a:cubicBezTo>
                    <a:pt x="50" y="95"/>
                    <a:pt x="50" y="95"/>
                    <a:pt x="50" y="96"/>
                  </a:cubicBezTo>
                  <a:cubicBezTo>
                    <a:pt x="50" y="95"/>
                    <a:pt x="50" y="95"/>
                    <a:pt x="50" y="95"/>
                  </a:cubicBezTo>
                  <a:cubicBezTo>
                    <a:pt x="50" y="95"/>
                    <a:pt x="50" y="95"/>
                    <a:pt x="50" y="95"/>
                  </a:cubicBezTo>
                  <a:close/>
                  <a:moveTo>
                    <a:pt x="73" y="75"/>
                  </a:moveTo>
                  <a:cubicBezTo>
                    <a:pt x="71" y="75"/>
                    <a:pt x="70" y="75"/>
                    <a:pt x="68" y="75"/>
                  </a:cubicBezTo>
                  <a:cubicBezTo>
                    <a:pt x="68" y="75"/>
                    <a:pt x="68" y="75"/>
                    <a:pt x="68" y="75"/>
                  </a:cubicBezTo>
                  <a:cubicBezTo>
                    <a:pt x="70" y="75"/>
                    <a:pt x="71" y="75"/>
                    <a:pt x="73" y="75"/>
                  </a:cubicBezTo>
                  <a:cubicBezTo>
                    <a:pt x="73" y="75"/>
                    <a:pt x="73" y="75"/>
                    <a:pt x="73" y="75"/>
                  </a:cubicBezTo>
                  <a:close/>
                </a:path>
              </a:pathLst>
            </a:custGeom>
            <a:solidFill>
              <a:srgbClr val="B6C300"/>
            </a:solidFill>
            <a:ln>
              <a:noFill/>
            </a:ln>
          </p:spPr>
          <p:txBody>
            <a:bodyPr vert="horz" wrap="square" lIns="68580" tIns="34290" rIns="68580" bIns="34290" numCol="1" anchor="t" anchorCtr="0" compatLnSpc="1"/>
            <a:p>
              <a:endParaRPr lang="zh-CN" altLang="en-US" sz="1350"/>
            </a:p>
          </p:txBody>
        </p:sp>
        <p:sp>
          <p:nvSpPr>
            <p:cNvPr id="620" name="Freeform 94"/>
            <p:cNvSpPr>
              <a:spLocks noEditPoints="1"/>
            </p:cNvSpPr>
            <p:nvPr>
              <p:custDataLst>
                <p:tags r:id="rId15"/>
              </p:custDataLst>
            </p:nvPr>
          </p:nvSpPr>
          <p:spPr bwMode="auto">
            <a:xfrm rot="896221">
              <a:off x="5958729" y="2782128"/>
              <a:ext cx="443327" cy="423840"/>
            </a:xfrm>
            <a:custGeom>
              <a:avLst/>
              <a:gdLst>
                <a:gd name="T0" fmla="*/ 154 w 251"/>
                <a:gd name="T1" fmla="*/ 178 h 240"/>
                <a:gd name="T2" fmla="*/ 154 w 251"/>
                <a:gd name="T3" fmla="*/ 178 h 240"/>
                <a:gd name="T4" fmla="*/ 67 w 251"/>
                <a:gd name="T5" fmla="*/ 131 h 240"/>
                <a:gd name="T6" fmla="*/ 68 w 251"/>
                <a:gd name="T7" fmla="*/ 131 h 240"/>
                <a:gd name="T8" fmla="*/ 198 w 251"/>
                <a:gd name="T9" fmla="*/ 95 h 240"/>
                <a:gd name="T10" fmla="*/ 12 w 251"/>
                <a:gd name="T11" fmla="*/ 96 h 240"/>
                <a:gd name="T12" fmla="*/ 12 w 251"/>
                <a:gd name="T13" fmla="*/ 96 h 240"/>
                <a:gd name="T14" fmla="*/ 174 w 251"/>
                <a:gd name="T15" fmla="*/ 60 h 240"/>
                <a:gd name="T16" fmla="*/ 174 w 251"/>
                <a:gd name="T17" fmla="*/ 60 h 240"/>
                <a:gd name="T18" fmla="*/ 130 w 251"/>
                <a:gd name="T19" fmla="*/ 13 h 240"/>
                <a:gd name="T20" fmla="*/ 119 w 251"/>
                <a:gd name="T21" fmla="*/ 30 h 240"/>
                <a:gd name="T22" fmla="*/ 104 w 251"/>
                <a:gd name="T23" fmla="*/ 15 h 240"/>
                <a:gd name="T24" fmla="*/ 77 w 251"/>
                <a:gd name="T25" fmla="*/ 7 h 240"/>
                <a:gd name="T26" fmla="*/ 71 w 251"/>
                <a:gd name="T27" fmla="*/ 8 h 240"/>
                <a:gd name="T28" fmla="*/ 58 w 251"/>
                <a:gd name="T29" fmla="*/ 14 h 240"/>
                <a:gd name="T30" fmla="*/ 48 w 251"/>
                <a:gd name="T31" fmla="*/ 32 h 240"/>
                <a:gd name="T32" fmla="*/ 49 w 251"/>
                <a:gd name="T33" fmla="*/ 48 h 240"/>
                <a:gd name="T34" fmla="*/ 60 w 251"/>
                <a:gd name="T35" fmla="*/ 75 h 240"/>
                <a:gd name="T36" fmla="*/ 45 w 251"/>
                <a:gd name="T37" fmla="*/ 75 h 240"/>
                <a:gd name="T38" fmla="*/ 16 w 251"/>
                <a:gd name="T39" fmla="*/ 82 h 240"/>
                <a:gd name="T40" fmla="*/ 6 w 251"/>
                <a:gd name="T41" fmla="*/ 89 h 240"/>
                <a:gd name="T42" fmla="*/ 1 w 251"/>
                <a:gd name="T43" fmla="*/ 97 h 240"/>
                <a:gd name="T44" fmla="*/ 1 w 251"/>
                <a:gd name="T45" fmla="*/ 106 h 240"/>
                <a:gd name="T46" fmla="*/ 3 w 251"/>
                <a:gd name="T47" fmla="*/ 116 h 240"/>
                <a:gd name="T48" fmla="*/ 11 w 251"/>
                <a:gd name="T49" fmla="*/ 127 h 240"/>
                <a:gd name="T50" fmla="*/ 29 w 251"/>
                <a:gd name="T51" fmla="*/ 136 h 240"/>
                <a:gd name="T52" fmla="*/ 30 w 251"/>
                <a:gd name="T53" fmla="*/ 158 h 240"/>
                <a:gd name="T54" fmla="*/ 20 w 251"/>
                <a:gd name="T55" fmla="*/ 182 h 240"/>
                <a:gd name="T56" fmla="*/ 22 w 251"/>
                <a:gd name="T57" fmla="*/ 196 h 240"/>
                <a:gd name="T58" fmla="*/ 28 w 251"/>
                <a:gd name="T59" fmla="*/ 208 h 240"/>
                <a:gd name="T60" fmla="*/ 45 w 251"/>
                <a:gd name="T61" fmla="*/ 219 h 240"/>
                <a:gd name="T62" fmla="*/ 56 w 251"/>
                <a:gd name="T63" fmla="*/ 219 h 240"/>
                <a:gd name="T64" fmla="*/ 71 w 251"/>
                <a:gd name="T65" fmla="*/ 212 h 240"/>
                <a:gd name="T66" fmla="*/ 89 w 251"/>
                <a:gd name="T67" fmla="*/ 192 h 240"/>
                <a:gd name="T68" fmla="*/ 98 w 251"/>
                <a:gd name="T69" fmla="*/ 216 h 240"/>
                <a:gd name="T70" fmla="*/ 112 w 251"/>
                <a:gd name="T71" fmla="*/ 234 h 240"/>
                <a:gd name="T72" fmla="*/ 135 w 251"/>
                <a:gd name="T73" fmla="*/ 239 h 240"/>
                <a:gd name="T74" fmla="*/ 161 w 251"/>
                <a:gd name="T75" fmla="*/ 207 h 240"/>
                <a:gd name="T76" fmla="*/ 185 w 251"/>
                <a:gd name="T77" fmla="*/ 210 h 240"/>
                <a:gd name="T78" fmla="*/ 203 w 251"/>
                <a:gd name="T79" fmla="*/ 210 h 240"/>
                <a:gd name="T80" fmla="*/ 213 w 251"/>
                <a:gd name="T81" fmla="*/ 204 h 240"/>
                <a:gd name="T82" fmla="*/ 219 w 251"/>
                <a:gd name="T83" fmla="*/ 192 h 240"/>
                <a:gd name="T84" fmla="*/ 220 w 251"/>
                <a:gd name="T85" fmla="*/ 173 h 240"/>
                <a:gd name="T86" fmla="*/ 213 w 251"/>
                <a:gd name="T87" fmla="*/ 153 h 240"/>
                <a:gd name="T88" fmla="*/ 240 w 251"/>
                <a:gd name="T89" fmla="*/ 150 h 240"/>
                <a:gd name="T90" fmla="*/ 250 w 251"/>
                <a:gd name="T91" fmla="*/ 137 h 240"/>
                <a:gd name="T92" fmla="*/ 250 w 251"/>
                <a:gd name="T93" fmla="*/ 124 h 240"/>
                <a:gd name="T94" fmla="*/ 246 w 251"/>
                <a:gd name="T95" fmla="*/ 111 h 240"/>
                <a:gd name="T96" fmla="*/ 235 w 251"/>
                <a:gd name="T97" fmla="*/ 100 h 240"/>
                <a:gd name="T98" fmla="*/ 226 w 251"/>
                <a:gd name="T99" fmla="*/ 92 h 240"/>
                <a:gd name="T100" fmla="*/ 243 w 251"/>
                <a:gd name="T101" fmla="*/ 74 h 240"/>
                <a:gd name="T102" fmla="*/ 243 w 251"/>
                <a:gd name="T103" fmla="*/ 61 h 240"/>
                <a:gd name="T104" fmla="*/ 238 w 251"/>
                <a:gd name="T105" fmla="*/ 48 h 240"/>
                <a:gd name="T106" fmla="*/ 229 w 251"/>
                <a:gd name="T107" fmla="*/ 39 h 240"/>
                <a:gd name="T108" fmla="*/ 218 w 251"/>
                <a:gd name="T109" fmla="*/ 35 h 240"/>
                <a:gd name="T110" fmla="*/ 204 w 251"/>
                <a:gd name="T111" fmla="*/ 36 h 240"/>
                <a:gd name="T112" fmla="*/ 188 w 251"/>
                <a:gd name="T113" fmla="*/ 41 h 240"/>
                <a:gd name="T114" fmla="*/ 185 w 251"/>
                <a:gd name="T115" fmla="*/ 23 h 240"/>
                <a:gd name="T116" fmla="*/ 164 w 251"/>
                <a:gd name="T117" fmla="*/ 2 h 240"/>
                <a:gd name="T118" fmla="*/ 152 w 251"/>
                <a:gd name="T119"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240">
                  <a:moveTo>
                    <a:pt x="154" y="178"/>
                  </a:moveTo>
                  <a:cubicBezTo>
                    <a:pt x="154" y="178"/>
                    <a:pt x="154" y="178"/>
                    <a:pt x="154" y="178"/>
                  </a:cubicBezTo>
                  <a:cubicBezTo>
                    <a:pt x="154" y="178"/>
                    <a:pt x="154" y="178"/>
                    <a:pt x="154" y="178"/>
                  </a:cubicBezTo>
                  <a:cubicBezTo>
                    <a:pt x="154" y="178"/>
                    <a:pt x="154" y="178"/>
                    <a:pt x="154" y="178"/>
                  </a:cubicBezTo>
                  <a:close/>
                  <a:moveTo>
                    <a:pt x="68" y="131"/>
                  </a:moveTo>
                  <a:cubicBezTo>
                    <a:pt x="68" y="131"/>
                    <a:pt x="68" y="131"/>
                    <a:pt x="67" y="131"/>
                  </a:cubicBezTo>
                  <a:cubicBezTo>
                    <a:pt x="67" y="131"/>
                    <a:pt x="67" y="131"/>
                    <a:pt x="67" y="131"/>
                  </a:cubicBezTo>
                  <a:cubicBezTo>
                    <a:pt x="68" y="131"/>
                    <a:pt x="68" y="131"/>
                    <a:pt x="68" y="131"/>
                  </a:cubicBezTo>
                  <a:close/>
                  <a:moveTo>
                    <a:pt x="198" y="95"/>
                  </a:moveTo>
                  <a:cubicBezTo>
                    <a:pt x="198" y="95"/>
                    <a:pt x="198" y="95"/>
                    <a:pt x="198" y="95"/>
                  </a:cubicBezTo>
                  <a:cubicBezTo>
                    <a:pt x="198" y="95"/>
                    <a:pt x="198" y="95"/>
                    <a:pt x="198" y="95"/>
                  </a:cubicBezTo>
                  <a:close/>
                  <a:moveTo>
                    <a:pt x="12" y="96"/>
                  </a:moveTo>
                  <a:cubicBezTo>
                    <a:pt x="12" y="96"/>
                    <a:pt x="12" y="96"/>
                    <a:pt x="11" y="96"/>
                  </a:cubicBezTo>
                  <a:cubicBezTo>
                    <a:pt x="12" y="96"/>
                    <a:pt x="12" y="96"/>
                    <a:pt x="12" y="96"/>
                  </a:cubicBezTo>
                  <a:close/>
                  <a:moveTo>
                    <a:pt x="174" y="60"/>
                  </a:moveTo>
                  <a:cubicBezTo>
                    <a:pt x="174" y="60"/>
                    <a:pt x="174" y="60"/>
                    <a:pt x="174" y="60"/>
                  </a:cubicBezTo>
                  <a:cubicBezTo>
                    <a:pt x="174" y="61"/>
                    <a:pt x="174" y="61"/>
                    <a:pt x="174" y="61"/>
                  </a:cubicBezTo>
                  <a:cubicBezTo>
                    <a:pt x="174" y="61"/>
                    <a:pt x="174" y="61"/>
                    <a:pt x="174" y="60"/>
                  </a:cubicBezTo>
                  <a:close/>
                  <a:moveTo>
                    <a:pt x="152" y="1"/>
                  </a:moveTo>
                  <a:cubicBezTo>
                    <a:pt x="143" y="2"/>
                    <a:pt x="136" y="7"/>
                    <a:pt x="130" y="13"/>
                  </a:cubicBezTo>
                  <a:cubicBezTo>
                    <a:pt x="127" y="16"/>
                    <a:pt x="125" y="19"/>
                    <a:pt x="123" y="22"/>
                  </a:cubicBezTo>
                  <a:cubicBezTo>
                    <a:pt x="121" y="24"/>
                    <a:pt x="120" y="27"/>
                    <a:pt x="119" y="30"/>
                  </a:cubicBezTo>
                  <a:cubicBezTo>
                    <a:pt x="117" y="28"/>
                    <a:pt x="116" y="26"/>
                    <a:pt x="114" y="24"/>
                  </a:cubicBezTo>
                  <a:cubicBezTo>
                    <a:pt x="111" y="20"/>
                    <a:pt x="107" y="17"/>
                    <a:pt x="104" y="15"/>
                  </a:cubicBezTo>
                  <a:cubicBezTo>
                    <a:pt x="100" y="12"/>
                    <a:pt x="95" y="10"/>
                    <a:pt x="91" y="9"/>
                  </a:cubicBezTo>
                  <a:cubicBezTo>
                    <a:pt x="86" y="7"/>
                    <a:pt x="82" y="7"/>
                    <a:pt x="77" y="7"/>
                  </a:cubicBezTo>
                  <a:cubicBezTo>
                    <a:pt x="77" y="7"/>
                    <a:pt x="77" y="7"/>
                    <a:pt x="77" y="7"/>
                  </a:cubicBezTo>
                  <a:cubicBezTo>
                    <a:pt x="75" y="7"/>
                    <a:pt x="73" y="8"/>
                    <a:pt x="71" y="8"/>
                  </a:cubicBezTo>
                  <a:cubicBezTo>
                    <a:pt x="68" y="9"/>
                    <a:pt x="66" y="10"/>
                    <a:pt x="64" y="11"/>
                  </a:cubicBezTo>
                  <a:cubicBezTo>
                    <a:pt x="62" y="12"/>
                    <a:pt x="60" y="13"/>
                    <a:pt x="58" y="14"/>
                  </a:cubicBezTo>
                  <a:cubicBezTo>
                    <a:pt x="57" y="16"/>
                    <a:pt x="55" y="18"/>
                    <a:pt x="53" y="20"/>
                  </a:cubicBezTo>
                  <a:cubicBezTo>
                    <a:pt x="51" y="23"/>
                    <a:pt x="49" y="27"/>
                    <a:pt x="48" y="32"/>
                  </a:cubicBezTo>
                  <a:cubicBezTo>
                    <a:pt x="47" y="34"/>
                    <a:pt x="47" y="37"/>
                    <a:pt x="47" y="40"/>
                  </a:cubicBezTo>
                  <a:cubicBezTo>
                    <a:pt x="47" y="43"/>
                    <a:pt x="48" y="46"/>
                    <a:pt x="49" y="48"/>
                  </a:cubicBezTo>
                  <a:cubicBezTo>
                    <a:pt x="50" y="54"/>
                    <a:pt x="52" y="60"/>
                    <a:pt x="55" y="65"/>
                  </a:cubicBezTo>
                  <a:cubicBezTo>
                    <a:pt x="56" y="68"/>
                    <a:pt x="58" y="72"/>
                    <a:pt x="60" y="75"/>
                  </a:cubicBezTo>
                  <a:cubicBezTo>
                    <a:pt x="55" y="74"/>
                    <a:pt x="50" y="74"/>
                    <a:pt x="45" y="75"/>
                  </a:cubicBezTo>
                  <a:cubicBezTo>
                    <a:pt x="45" y="75"/>
                    <a:pt x="45" y="75"/>
                    <a:pt x="45" y="75"/>
                  </a:cubicBezTo>
                  <a:cubicBezTo>
                    <a:pt x="38" y="75"/>
                    <a:pt x="31" y="76"/>
                    <a:pt x="25" y="78"/>
                  </a:cubicBezTo>
                  <a:cubicBezTo>
                    <a:pt x="22" y="79"/>
                    <a:pt x="19" y="80"/>
                    <a:pt x="16" y="82"/>
                  </a:cubicBezTo>
                  <a:cubicBezTo>
                    <a:pt x="13" y="83"/>
                    <a:pt x="11" y="84"/>
                    <a:pt x="9" y="86"/>
                  </a:cubicBezTo>
                  <a:cubicBezTo>
                    <a:pt x="8" y="87"/>
                    <a:pt x="7" y="88"/>
                    <a:pt x="6" y="89"/>
                  </a:cubicBezTo>
                  <a:cubicBezTo>
                    <a:pt x="5" y="91"/>
                    <a:pt x="4" y="92"/>
                    <a:pt x="3" y="93"/>
                  </a:cubicBezTo>
                  <a:cubicBezTo>
                    <a:pt x="2" y="95"/>
                    <a:pt x="2" y="96"/>
                    <a:pt x="1" y="97"/>
                  </a:cubicBezTo>
                  <a:cubicBezTo>
                    <a:pt x="1" y="99"/>
                    <a:pt x="1" y="100"/>
                    <a:pt x="1" y="101"/>
                  </a:cubicBezTo>
                  <a:cubicBezTo>
                    <a:pt x="0" y="103"/>
                    <a:pt x="0" y="104"/>
                    <a:pt x="1" y="106"/>
                  </a:cubicBezTo>
                  <a:cubicBezTo>
                    <a:pt x="1" y="108"/>
                    <a:pt x="1" y="109"/>
                    <a:pt x="2" y="111"/>
                  </a:cubicBezTo>
                  <a:cubicBezTo>
                    <a:pt x="2" y="113"/>
                    <a:pt x="3" y="114"/>
                    <a:pt x="3" y="116"/>
                  </a:cubicBezTo>
                  <a:cubicBezTo>
                    <a:pt x="4" y="118"/>
                    <a:pt x="6" y="120"/>
                    <a:pt x="7" y="122"/>
                  </a:cubicBezTo>
                  <a:cubicBezTo>
                    <a:pt x="8" y="123"/>
                    <a:pt x="10" y="125"/>
                    <a:pt x="11" y="127"/>
                  </a:cubicBezTo>
                  <a:cubicBezTo>
                    <a:pt x="13" y="128"/>
                    <a:pt x="15" y="129"/>
                    <a:pt x="17" y="131"/>
                  </a:cubicBezTo>
                  <a:cubicBezTo>
                    <a:pt x="20" y="133"/>
                    <a:pt x="25" y="135"/>
                    <a:pt x="29" y="136"/>
                  </a:cubicBezTo>
                  <a:cubicBezTo>
                    <a:pt x="34" y="138"/>
                    <a:pt x="39" y="139"/>
                    <a:pt x="45" y="140"/>
                  </a:cubicBezTo>
                  <a:cubicBezTo>
                    <a:pt x="39" y="145"/>
                    <a:pt x="34" y="152"/>
                    <a:pt x="30" y="158"/>
                  </a:cubicBezTo>
                  <a:cubicBezTo>
                    <a:pt x="27" y="162"/>
                    <a:pt x="25" y="166"/>
                    <a:pt x="23" y="170"/>
                  </a:cubicBezTo>
                  <a:cubicBezTo>
                    <a:pt x="22" y="174"/>
                    <a:pt x="21" y="178"/>
                    <a:pt x="20" y="182"/>
                  </a:cubicBezTo>
                  <a:cubicBezTo>
                    <a:pt x="20" y="185"/>
                    <a:pt x="20" y="187"/>
                    <a:pt x="20" y="189"/>
                  </a:cubicBezTo>
                  <a:cubicBezTo>
                    <a:pt x="20" y="191"/>
                    <a:pt x="21" y="193"/>
                    <a:pt x="22" y="196"/>
                  </a:cubicBezTo>
                  <a:cubicBezTo>
                    <a:pt x="22" y="198"/>
                    <a:pt x="23" y="200"/>
                    <a:pt x="24" y="202"/>
                  </a:cubicBezTo>
                  <a:cubicBezTo>
                    <a:pt x="25" y="204"/>
                    <a:pt x="27" y="206"/>
                    <a:pt x="28" y="208"/>
                  </a:cubicBezTo>
                  <a:cubicBezTo>
                    <a:pt x="31" y="211"/>
                    <a:pt x="35" y="214"/>
                    <a:pt x="39" y="217"/>
                  </a:cubicBezTo>
                  <a:cubicBezTo>
                    <a:pt x="41" y="218"/>
                    <a:pt x="43" y="218"/>
                    <a:pt x="45" y="219"/>
                  </a:cubicBezTo>
                  <a:cubicBezTo>
                    <a:pt x="47" y="219"/>
                    <a:pt x="49" y="220"/>
                    <a:pt x="51" y="220"/>
                  </a:cubicBezTo>
                  <a:cubicBezTo>
                    <a:pt x="52" y="220"/>
                    <a:pt x="54" y="219"/>
                    <a:pt x="56" y="219"/>
                  </a:cubicBezTo>
                  <a:cubicBezTo>
                    <a:pt x="58" y="219"/>
                    <a:pt x="59" y="218"/>
                    <a:pt x="61" y="218"/>
                  </a:cubicBezTo>
                  <a:cubicBezTo>
                    <a:pt x="65" y="216"/>
                    <a:pt x="68" y="214"/>
                    <a:pt x="71" y="212"/>
                  </a:cubicBezTo>
                  <a:cubicBezTo>
                    <a:pt x="78" y="206"/>
                    <a:pt x="83" y="200"/>
                    <a:pt x="88" y="193"/>
                  </a:cubicBezTo>
                  <a:cubicBezTo>
                    <a:pt x="88" y="193"/>
                    <a:pt x="89" y="193"/>
                    <a:pt x="89" y="192"/>
                  </a:cubicBezTo>
                  <a:cubicBezTo>
                    <a:pt x="90" y="197"/>
                    <a:pt x="91" y="201"/>
                    <a:pt x="93" y="205"/>
                  </a:cubicBezTo>
                  <a:cubicBezTo>
                    <a:pt x="94" y="209"/>
                    <a:pt x="96" y="213"/>
                    <a:pt x="98" y="216"/>
                  </a:cubicBezTo>
                  <a:cubicBezTo>
                    <a:pt x="100" y="220"/>
                    <a:pt x="102" y="223"/>
                    <a:pt x="104" y="226"/>
                  </a:cubicBezTo>
                  <a:cubicBezTo>
                    <a:pt x="106" y="229"/>
                    <a:pt x="109" y="232"/>
                    <a:pt x="112" y="234"/>
                  </a:cubicBezTo>
                  <a:cubicBezTo>
                    <a:pt x="115" y="236"/>
                    <a:pt x="119" y="238"/>
                    <a:pt x="123" y="239"/>
                  </a:cubicBezTo>
                  <a:cubicBezTo>
                    <a:pt x="127" y="240"/>
                    <a:pt x="131" y="240"/>
                    <a:pt x="135" y="239"/>
                  </a:cubicBezTo>
                  <a:cubicBezTo>
                    <a:pt x="139" y="238"/>
                    <a:pt x="143" y="236"/>
                    <a:pt x="147" y="233"/>
                  </a:cubicBezTo>
                  <a:cubicBezTo>
                    <a:pt x="155" y="227"/>
                    <a:pt x="159" y="217"/>
                    <a:pt x="161" y="207"/>
                  </a:cubicBezTo>
                  <a:cubicBezTo>
                    <a:pt x="162" y="204"/>
                    <a:pt x="162" y="201"/>
                    <a:pt x="163" y="198"/>
                  </a:cubicBezTo>
                  <a:cubicBezTo>
                    <a:pt x="170" y="203"/>
                    <a:pt x="177" y="207"/>
                    <a:pt x="185" y="210"/>
                  </a:cubicBezTo>
                  <a:cubicBezTo>
                    <a:pt x="189" y="211"/>
                    <a:pt x="193" y="211"/>
                    <a:pt x="197" y="211"/>
                  </a:cubicBezTo>
                  <a:cubicBezTo>
                    <a:pt x="199" y="211"/>
                    <a:pt x="201" y="211"/>
                    <a:pt x="203" y="210"/>
                  </a:cubicBezTo>
                  <a:cubicBezTo>
                    <a:pt x="205" y="210"/>
                    <a:pt x="207" y="209"/>
                    <a:pt x="208" y="208"/>
                  </a:cubicBezTo>
                  <a:cubicBezTo>
                    <a:pt x="210" y="207"/>
                    <a:pt x="211" y="206"/>
                    <a:pt x="213" y="204"/>
                  </a:cubicBezTo>
                  <a:cubicBezTo>
                    <a:pt x="214" y="203"/>
                    <a:pt x="216" y="201"/>
                    <a:pt x="217" y="199"/>
                  </a:cubicBezTo>
                  <a:cubicBezTo>
                    <a:pt x="218" y="197"/>
                    <a:pt x="219" y="195"/>
                    <a:pt x="219" y="192"/>
                  </a:cubicBezTo>
                  <a:cubicBezTo>
                    <a:pt x="220" y="190"/>
                    <a:pt x="220" y="187"/>
                    <a:pt x="221" y="185"/>
                  </a:cubicBezTo>
                  <a:cubicBezTo>
                    <a:pt x="221" y="181"/>
                    <a:pt x="221" y="177"/>
                    <a:pt x="220" y="173"/>
                  </a:cubicBezTo>
                  <a:cubicBezTo>
                    <a:pt x="220" y="169"/>
                    <a:pt x="219" y="166"/>
                    <a:pt x="217" y="162"/>
                  </a:cubicBezTo>
                  <a:cubicBezTo>
                    <a:pt x="216" y="159"/>
                    <a:pt x="215" y="156"/>
                    <a:pt x="213" y="153"/>
                  </a:cubicBezTo>
                  <a:cubicBezTo>
                    <a:pt x="220" y="154"/>
                    <a:pt x="228" y="154"/>
                    <a:pt x="235" y="152"/>
                  </a:cubicBezTo>
                  <a:cubicBezTo>
                    <a:pt x="236" y="151"/>
                    <a:pt x="238" y="151"/>
                    <a:pt x="240" y="150"/>
                  </a:cubicBezTo>
                  <a:cubicBezTo>
                    <a:pt x="241" y="149"/>
                    <a:pt x="243" y="148"/>
                    <a:pt x="244" y="147"/>
                  </a:cubicBezTo>
                  <a:cubicBezTo>
                    <a:pt x="247" y="144"/>
                    <a:pt x="249" y="140"/>
                    <a:pt x="250" y="137"/>
                  </a:cubicBezTo>
                  <a:cubicBezTo>
                    <a:pt x="250" y="135"/>
                    <a:pt x="251" y="133"/>
                    <a:pt x="251" y="131"/>
                  </a:cubicBezTo>
                  <a:cubicBezTo>
                    <a:pt x="251" y="128"/>
                    <a:pt x="251" y="126"/>
                    <a:pt x="250" y="124"/>
                  </a:cubicBezTo>
                  <a:cubicBezTo>
                    <a:pt x="250" y="122"/>
                    <a:pt x="250" y="120"/>
                    <a:pt x="249" y="118"/>
                  </a:cubicBezTo>
                  <a:cubicBezTo>
                    <a:pt x="248" y="115"/>
                    <a:pt x="247" y="113"/>
                    <a:pt x="246" y="111"/>
                  </a:cubicBezTo>
                  <a:cubicBezTo>
                    <a:pt x="244" y="109"/>
                    <a:pt x="243" y="107"/>
                    <a:pt x="241" y="105"/>
                  </a:cubicBezTo>
                  <a:cubicBezTo>
                    <a:pt x="239" y="103"/>
                    <a:pt x="237" y="102"/>
                    <a:pt x="235" y="100"/>
                  </a:cubicBezTo>
                  <a:cubicBezTo>
                    <a:pt x="232" y="97"/>
                    <a:pt x="228" y="95"/>
                    <a:pt x="224" y="93"/>
                  </a:cubicBezTo>
                  <a:cubicBezTo>
                    <a:pt x="225" y="93"/>
                    <a:pt x="226" y="92"/>
                    <a:pt x="226" y="92"/>
                  </a:cubicBezTo>
                  <a:cubicBezTo>
                    <a:pt x="230" y="90"/>
                    <a:pt x="233" y="87"/>
                    <a:pt x="236" y="84"/>
                  </a:cubicBezTo>
                  <a:cubicBezTo>
                    <a:pt x="239" y="81"/>
                    <a:pt x="241" y="78"/>
                    <a:pt x="243" y="74"/>
                  </a:cubicBezTo>
                  <a:cubicBezTo>
                    <a:pt x="243" y="72"/>
                    <a:pt x="244" y="70"/>
                    <a:pt x="244" y="68"/>
                  </a:cubicBezTo>
                  <a:cubicBezTo>
                    <a:pt x="244" y="65"/>
                    <a:pt x="244" y="63"/>
                    <a:pt x="243" y="61"/>
                  </a:cubicBezTo>
                  <a:cubicBezTo>
                    <a:pt x="243" y="58"/>
                    <a:pt x="242" y="56"/>
                    <a:pt x="241" y="54"/>
                  </a:cubicBezTo>
                  <a:cubicBezTo>
                    <a:pt x="240" y="52"/>
                    <a:pt x="239" y="50"/>
                    <a:pt x="238" y="48"/>
                  </a:cubicBezTo>
                  <a:cubicBezTo>
                    <a:pt x="236" y="46"/>
                    <a:pt x="235" y="45"/>
                    <a:pt x="234" y="43"/>
                  </a:cubicBezTo>
                  <a:cubicBezTo>
                    <a:pt x="232" y="42"/>
                    <a:pt x="230" y="40"/>
                    <a:pt x="229" y="39"/>
                  </a:cubicBezTo>
                  <a:cubicBezTo>
                    <a:pt x="227" y="38"/>
                    <a:pt x="226" y="38"/>
                    <a:pt x="224" y="37"/>
                  </a:cubicBezTo>
                  <a:cubicBezTo>
                    <a:pt x="222" y="36"/>
                    <a:pt x="220" y="36"/>
                    <a:pt x="218" y="35"/>
                  </a:cubicBezTo>
                  <a:cubicBezTo>
                    <a:pt x="215" y="35"/>
                    <a:pt x="213" y="35"/>
                    <a:pt x="210" y="35"/>
                  </a:cubicBezTo>
                  <a:cubicBezTo>
                    <a:pt x="208" y="35"/>
                    <a:pt x="206" y="35"/>
                    <a:pt x="204" y="36"/>
                  </a:cubicBezTo>
                  <a:cubicBezTo>
                    <a:pt x="199" y="37"/>
                    <a:pt x="194" y="38"/>
                    <a:pt x="190" y="40"/>
                  </a:cubicBezTo>
                  <a:cubicBezTo>
                    <a:pt x="189" y="41"/>
                    <a:pt x="188" y="41"/>
                    <a:pt x="188" y="41"/>
                  </a:cubicBezTo>
                  <a:cubicBezTo>
                    <a:pt x="188" y="40"/>
                    <a:pt x="188" y="40"/>
                    <a:pt x="188" y="39"/>
                  </a:cubicBezTo>
                  <a:cubicBezTo>
                    <a:pt x="188" y="33"/>
                    <a:pt x="186" y="28"/>
                    <a:pt x="185" y="23"/>
                  </a:cubicBezTo>
                  <a:cubicBezTo>
                    <a:pt x="182" y="18"/>
                    <a:pt x="179" y="13"/>
                    <a:pt x="175" y="9"/>
                  </a:cubicBezTo>
                  <a:cubicBezTo>
                    <a:pt x="172" y="6"/>
                    <a:pt x="168" y="3"/>
                    <a:pt x="164" y="2"/>
                  </a:cubicBezTo>
                  <a:cubicBezTo>
                    <a:pt x="161" y="1"/>
                    <a:pt x="157" y="0"/>
                    <a:pt x="154" y="1"/>
                  </a:cubicBezTo>
                  <a:cubicBezTo>
                    <a:pt x="153" y="1"/>
                    <a:pt x="153" y="1"/>
                    <a:pt x="152" y="1"/>
                  </a:cubicBezTo>
                  <a:close/>
                </a:path>
              </a:pathLst>
            </a:custGeom>
            <a:solidFill>
              <a:schemeClr val="accent5"/>
            </a:solidFill>
            <a:ln>
              <a:noFill/>
            </a:ln>
          </p:spPr>
          <p:txBody>
            <a:bodyPr vert="horz" wrap="square" lIns="68580" tIns="34290" rIns="68580" bIns="34290" numCol="1" anchor="t" anchorCtr="0" compatLnSpc="1"/>
            <a:p>
              <a:endParaRPr lang="zh-CN" altLang="en-US" sz="1350"/>
            </a:p>
          </p:txBody>
        </p:sp>
        <p:sp>
          <p:nvSpPr>
            <p:cNvPr id="621" name="Freeform 95"/>
            <p:cNvSpPr/>
            <p:nvPr>
              <p:custDataLst>
                <p:tags r:id="rId16"/>
              </p:custDataLst>
            </p:nvPr>
          </p:nvSpPr>
          <p:spPr bwMode="auto">
            <a:xfrm rot="896221">
              <a:off x="6102404" y="2916102"/>
              <a:ext cx="167588" cy="153947"/>
            </a:xfrm>
            <a:custGeom>
              <a:avLst/>
              <a:gdLst>
                <a:gd name="T0" fmla="*/ 37 w 95"/>
                <a:gd name="T1" fmla="*/ 1 h 87"/>
                <a:gd name="T2" fmla="*/ 28 w 95"/>
                <a:gd name="T3" fmla="*/ 3 h 87"/>
                <a:gd name="T4" fmla="*/ 25 w 95"/>
                <a:gd name="T5" fmla="*/ 4 h 87"/>
                <a:gd name="T6" fmla="*/ 16 w 95"/>
                <a:gd name="T7" fmla="*/ 8 h 87"/>
                <a:gd name="T8" fmla="*/ 5 w 95"/>
                <a:gd name="T9" fmla="*/ 21 h 87"/>
                <a:gd name="T10" fmla="*/ 2 w 95"/>
                <a:gd name="T11" fmla="*/ 30 h 87"/>
                <a:gd name="T12" fmla="*/ 1 w 95"/>
                <a:gd name="T13" fmla="*/ 43 h 87"/>
                <a:gd name="T14" fmla="*/ 10 w 95"/>
                <a:gd name="T15" fmla="*/ 67 h 87"/>
                <a:gd name="T16" fmla="*/ 30 w 95"/>
                <a:gd name="T17" fmla="*/ 82 h 87"/>
                <a:gd name="T18" fmla="*/ 55 w 95"/>
                <a:gd name="T19" fmla="*/ 87 h 87"/>
                <a:gd name="T20" fmla="*/ 78 w 95"/>
                <a:gd name="T21" fmla="*/ 77 h 87"/>
                <a:gd name="T22" fmla="*/ 83 w 95"/>
                <a:gd name="T23" fmla="*/ 72 h 87"/>
                <a:gd name="T24" fmla="*/ 88 w 95"/>
                <a:gd name="T25" fmla="*/ 66 h 87"/>
                <a:gd name="T26" fmla="*/ 93 w 95"/>
                <a:gd name="T27" fmla="*/ 53 h 87"/>
                <a:gd name="T28" fmla="*/ 95 w 95"/>
                <a:gd name="T29" fmla="*/ 39 h 87"/>
                <a:gd name="T30" fmla="*/ 93 w 95"/>
                <a:gd name="T31" fmla="*/ 26 h 87"/>
                <a:gd name="T32" fmla="*/ 90 w 95"/>
                <a:gd name="T33" fmla="*/ 20 h 87"/>
                <a:gd name="T34" fmla="*/ 85 w 95"/>
                <a:gd name="T35" fmla="*/ 14 h 87"/>
                <a:gd name="T36" fmla="*/ 74 w 95"/>
                <a:gd name="T37" fmla="*/ 6 h 87"/>
                <a:gd name="T38" fmla="*/ 71 w 95"/>
                <a:gd name="T39" fmla="*/ 5 h 87"/>
                <a:gd name="T40" fmla="*/ 61 w 95"/>
                <a:gd name="T41" fmla="*/ 1 h 87"/>
                <a:gd name="T42" fmla="*/ 49 w 95"/>
                <a:gd name="T43" fmla="*/ 0 h 87"/>
                <a:gd name="T44" fmla="*/ 44 w 95"/>
                <a:gd name="T45" fmla="*/ 0 h 87"/>
                <a:gd name="T46" fmla="*/ 37 w 95"/>
                <a:gd name="T4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87">
                  <a:moveTo>
                    <a:pt x="37" y="1"/>
                  </a:moveTo>
                  <a:cubicBezTo>
                    <a:pt x="34" y="1"/>
                    <a:pt x="31" y="2"/>
                    <a:pt x="28" y="3"/>
                  </a:cubicBezTo>
                  <a:cubicBezTo>
                    <a:pt x="27" y="3"/>
                    <a:pt x="26" y="4"/>
                    <a:pt x="25" y="4"/>
                  </a:cubicBezTo>
                  <a:cubicBezTo>
                    <a:pt x="22" y="5"/>
                    <a:pt x="19" y="7"/>
                    <a:pt x="16" y="8"/>
                  </a:cubicBezTo>
                  <a:cubicBezTo>
                    <a:pt x="12" y="11"/>
                    <a:pt x="8" y="16"/>
                    <a:pt x="5" y="21"/>
                  </a:cubicBezTo>
                  <a:cubicBezTo>
                    <a:pt x="4" y="24"/>
                    <a:pt x="3" y="27"/>
                    <a:pt x="2" y="30"/>
                  </a:cubicBezTo>
                  <a:cubicBezTo>
                    <a:pt x="1" y="34"/>
                    <a:pt x="0" y="39"/>
                    <a:pt x="1" y="43"/>
                  </a:cubicBezTo>
                  <a:cubicBezTo>
                    <a:pt x="1" y="52"/>
                    <a:pt x="5" y="60"/>
                    <a:pt x="10" y="67"/>
                  </a:cubicBezTo>
                  <a:cubicBezTo>
                    <a:pt x="15" y="74"/>
                    <a:pt x="22" y="79"/>
                    <a:pt x="30" y="82"/>
                  </a:cubicBezTo>
                  <a:cubicBezTo>
                    <a:pt x="38" y="86"/>
                    <a:pt x="46" y="87"/>
                    <a:pt x="55" y="87"/>
                  </a:cubicBezTo>
                  <a:cubicBezTo>
                    <a:pt x="63" y="86"/>
                    <a:pt x="72" y="82"/>
                    <a:pt x="78" y="77"/>
                  </a:cubicBezTo>
                  <a:cubicBezTo>
                    <a:pt x="80" y="75"/>
                    <a:pt x="82" y="74"/>
                    <a:pt x="83" y="72"/>
                  </a:cubicBezTo>
                  <a:cubicBezTo>
                    <a:pt x="85" y="70"/>
                    <a:pt x="86" y="68"/>
                    <a:pt x="88" y="66"/>
                  </a:cubicBezTo>
                  <a:cubicBezTo>
                    <a:pt x="90" y="62"/>
                    <a:pt x="92" y="58"/>
                    <a:pt x="93" y="53"/>
                  </a:cubicBezTo>
                  <a:cubicBezTo>
                    <a:pt x="95" y="49"/>
                    <a:pt x="95" y="44"/>
                    <a:pt x="95" y="39"/>
                  </a:cubicBezTo>
                  <a:cubicBezTo>
                    <a:pt x="95" y="35"/>
                    <a:pt x="94" y="31"/>
                    <a:pt x="93" y="26"/>
                  </a:cubicBezTo>
                  <a:cubicBezTo>
                    <a:pt x="92" y="24"/>
                    <a:pt x="91" y="22"/>
                    <a:pt x="90" y="20"/>
                  </a:cubicBezTo>
                  <a:cubicBezTo>
                    <a:pt x="89" y="18"/>
                    <a:pt x="87" y="16"/>
                    <a:pt x="85" y="14"/>
                  </a:cubicBezTo>
                  <a:cubicBezTo>
                    <a:pt x="82" y="11"/>
                    <a:pt x="79" y="8"/>
                    <a:pt x="74" y="6"/>
                  </a:cubicBezTo>
                  <a:cubicBezTo>
                    <a:pt x="73" y="6"/>
                    <a:pt x="72" y="5"/>
                    <a:pt x="71" y="5"/>
                  </a:cubicBezTo>
                  <a:cubicBezTo>
                    <a:pt x="68" y="3"/>
                    <a:pt x="64" y="2"/>
                    <a:pt x="61" y="1"/>
                  </a:cubicBezTo>
                  <a:cubicBezTo>
                    <a:pt x="57" y="0"/>
                    <a:pt x="53" y="0"/>
                    <a:pt x="49" y="0"/>
                  </a:cubicBezTo>
                  <a:cubicBezTo>
                    <a:pt x="47" y="0"/>
                    <a:pt x="46" y="0"/>
                    <a:pt x="44" y="0"/>
                  </a:cubicBezTo>
                  <a:cubicBezTo>
                    <a:pt x="42" y="0"/>
                    <a:pt x="39" y="0"/>
                    <a:pt x="37" y="1"/>
                  </a:cubicBezTo>
                  <a:close/>
                </a:path>
              </a:pathLst>
            </a:custGeom>
            <a:solidFill>
              <a:schemeClr val="accent1"/>
            </a:solidFill>
            <a:ln>
              <a:noFill/>
            </a:ln>
          </p:spPr>
          <p:txBody>
            <a:bodyPr vert="horz" wrap="square" lIns="68580" tIns="34290" rIns="68580" bIns="34290" numCol="1" anchor="t" anchorCtr="0" compatLnSpc="1"/>
            <a:p>
              <a:endParaRPr lang="zh-CN" altLang="en-US" sz="1350"/>
            </a:p>
          </p:txBody>
        </p:sp>
        <p:sp>
          <p:nvSpPr>
            <p:cNvPr id="622" name="Freeform 96"/>
            <p:cNvSpPr>
              <a:spLocks noEditPoints="1"/>
            </p:cNvSpPr>
            <p:nvPr>
              <p:custDataLst>
                <p:tags r:id="rId17"/>
              </p:custDataLst>
            </p:nvPr>
          </p:nvSpPr>
          <p:spPr bwMode="auto">
            <a:xfrm rot="896221">
              <a:off x="6011334" y="2824403"/>
              <a:ext cx="341996" cy="332252"/>
            </a:xfrm>
            <a:custGeom>
              <a:avLst/>
              <a:gdLst>
                <a:gd name="T0" fmla="*/ 50 w 194"/>
                <a:gd name="T1" fmla="*/ 12 h 188"/>
                <a:gd name="T2" fmla="*/ 54 w 194"/>
                <a:gd name="T3" fmla="*/ 19 h 188"/>
                <a:gd name="T4" fmla="*/ 59 w 194"/>
                <a:gd name="T5" fmla="*/ 25 h 188"/>
                <a:gd name="T6" fmla="*/ 64 w 194"/>
                <a:gd name="T7" fmla="*/ 22 h 188"/>
                <a:gd name="T8" fmla="*/ 57 w 194"/>
                <a:gd name="T9" fmla="*/ 7 h 188"/>
                <a:gd name="T10" fmla="*/ 51 w 194"/>
                <a:gd name="T11" fmla="*/ 6 h 188"/>
                <a:gd name="T12" fmla="*/ 104 w 194"/>
                <a:gd name="T13" fmla="*/ 104 h 188"/>
                <a:gd name="T14" fmla="*/ 102 w 194"/>
                <a:gd name="T15" fmla="*/ 70 h 188"/>
                <a:gd name="T16" fmla="*/ 95 w 194"/>
                <a:gd name="T17" fmla="*/ 169 h 188"/>
                <a:gd name="T18" fmla="*/ 94 w 194"/>
                <a:gd name="T19" fmla="*/ 179 h 188"/>
                <a:gd name="T20" fmla="*/ 94 w 194"/>
                <a:gd name="T21" fmla="*/ 184 h 188"/>
                <a:gd name="T22" fmla="*/ 103 w 194"/>
                <a:gd name="T23" fmla="*/ 184 h 188"/>
                <a:gd name="T24" fmla="*/ 101 w 194"/>
                <a:gd name="T25" fmla="*/ 168 h 188"/>
                <a:gd name="T26" fmla="*/ 95 w 194"/>
                <a:gd name="T27" fmla="*/ 169 h 188"/>
                <a:gd name="T28" fmla="*/ 152 w 194"/>
                <a:gd name="T29" fmla="*/ 151 h 188"/>
                <a:gd name="T30" fmla="*/ 155 w 194"/>
                <a:gd name="T31" fmla="*/ 159 h 188"/>
                <a:gd name="T32" fmla="*/ 157 w 194"/>
                <a:gd name="T33" fmla="*/ 162 h 188"/>
                <a:gd name="T34" fmla="*/ 163 w 194"/>
                <a:gd name="T35" fmla="*/ 163 h 188"/>
                <a:gd name="T36" fmla="*/ 164 w 194"/>
                <a:gd name="T37" fmla="*/ 157 h 188"/>
                <a:gd name="T38" fmla="*/ 160 w 194"/>
                <a:gd name="T39" fmla="*/ 149 h 188"/>
                <a:gd name="T40" fmla="*/ 155 w 194"/>
                <a:gd name="T41" fmla="*/ 146 h 188"/>
                <a:gd name="T42" fmla="*/ 174 w 194"/>
                <a:gd name="T43" fmla="*/ 102 h 188"/>
                <a:gd name="T44" fmla="*/ 177 w 194"/>
                <a:gd name="T45" fmla="*/ 107 h 188"/>
                <a:gd name="T46" fmla="*/ 185 w 194"/>
                <a:gd name="T47" fmla="*/ 108 h 188"/>
                <a:gd name="T48" fmla="*/ 193 w 194"/>
                <a:gd name="T49" fmla="*/ 105 h 188"/>
                <a:gd name="T50" fmla="*/ 179 w 194"/>
                <a:gd name="T51" fmla="*/ 98 h 188"/>
                <a:gd name="T52" fmla="*/ 176 w 194"/>
                <a:gd name="T53" fmla="*/ 99 h 188"/>
                <a:gd name="T54" fmla="*/ 178 w 194"/>
                <a:gd name="T55" fmla="*/ 44 h 188"/>
                <a:gd name="T56" fmla="*/ 173 w 194"/>
                <a:gd name="T57" fmla="*/ 48 h 188"/>
                <a:gd name="T58" fmla="*/ 174 w 194"/>
                <a:gd name="T59" fmla="*/ 55 h 188"/>
                <a:gd name="T60" fmla="*/ 187 w 194"/>
                <a:gd name="T61" fmla="*/ 49 h 188"/>
                <a:gd name="T62" fmla="*/ 192 w 194"/>
                <a:gd name="T63" fmla="*/ 46 h 188"/>
                <a:gd name="T64" fmla="*/ 190 w 194"/>
                <a:gd name="T65" fmla="*/ 40 h 188"/>
                <a:gd name="T66" fmla="*/ 186 w 194"/>
                <a:gd name="T67" fmla="*/ 40 h 188"/>
                <a:gd name="T68" fmla="*/ 131 w 194"/>
                <a:gd name="T69" fmla="*/ 2 h 188"/>
                <a:gd name="T70" fmla="*/ 124 w 194"/>
                <a:gd name="T71" fmla="*/ 15 h 188"/>
                <a:gd name="T72" fmla="*/ 121 w 194"/>
                <a:gd name="T73" fmla="*/ 21 h 188"/>
                <a:gd name="T74" fmla="*/ 129 w 194"/>
                <a:gd name="T75" fmla="*/ 24 h 188"/>
                <a:gd name="T76" fmla="*/ 137 w 194"/>
                <a:gd name="T77" fmla="*/ 0 h 188"/>
                <a:gd name="T78" fmla="*/ 133 w 194"/>
                <a:gd name="T79" fmla="*/ 0 h 188"/>
                <a:gd name="T80" fmla="*/ 23 w 194"/>
                <a:gd name="T81" fmla="*/ 159 h 188"/>
                <a:gd name="T82" fmla="*/ 28 w 194"/>
                <a:gd name="T83" fmla="*/ 166 h 188"/>
                <a:gd name="T84" fmla="*/ 36 w 194"/>
                <a:gd name="T85" fmla="*/ 161 h 188"/>
                <a:gd name="T86" fmla="*/ 41 w 194"/>
                <a:gd name="T87" fmla="*/ 152 h 188"/>
                <a:gd name="T88" fmla="*/ 35 w 194"/>
                <a:gd name="T89" fmla="*/ 151 h 188"/>
                <a:gd name="T90" fmla="*/ 0 w 194"/>
                <a:gd name="T91" fmla="*/ 83 h 188"/>
                <a:gd name="T92" fmla="*/ 4 w 194"/>
                <a:gd name="T93" fmla="*/ 87 h 188"/>
                <a:gd name="T94" fmla="*/ 23 w 194"/>
                <a:gd name="T95" fmla="*/ 86 h 188"/>
                <a:gd name="T96" fmla="*/ 23 w 194"/>
                <a:gd name="T97" fmla="*/ 80 h 188"/>
                <a:gd name="T98" fmla="*/ 15 w 194"/>
                <a:gd name="T99" fmla="*/ 79 h 188"/>
                <a:gd name="T100" fmla="*/ 4 w 194"/>
                <a:gd name="T101" fmla="*/ 79 h 188"/>
                <a:gd name="T102" fmla="*/ 1 w 194"/>
                <a:gd name="T103" fmla="*/ 8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 h="188">
                  <a:moveTo>
                    <a:pt x="51" y="6"/>
                  </a:moveTo>
                  <a:cubicBezTo>
                    <a:pt x="49" y="7"/>
                    <a:pt x="49" y="10"/>
                    <a:pt x="50" y="12"/>
                  </a:cubicBezTo>
                  <a:cubicBezTo>
                    <a:pt x="52" y="14"/>
                    <a:pt x="53" y="16"/>
                    <a:pt x="54" y="19"/>
                  </a:cubicBezTo>
                  <a:cubicBezTo>
                    <a:pt x="54" y="19"/>
                    <a:pt x="54" y="19"/>
                    <a:pt x="54" y="19"/>
                  </a:cubicBezTo>
                  <a:cubicBezTo>
                    <a:pt x="55" y="21"/>
                    <a:pt x="56" y="22"/>
                    <a:pt x="57" y="23"/>
                  </a:cubicBezTo>
                  <a:cubicBezTo>
                    <a:pt x="57" y="24"/>
                    <a:pt x="58" y="25"/>
                    <a:pt x="59" y="25"/>
                  </a:cubicBezTo>
                  <a:cubicBezTo>
                    <a:pt x="60" y="25"/>
                    <a:pt x="62" y="25"/>
                    <a:pt x="63" y="24"/>
                  </a:cubicBezTo>
                  <a:cubicBezTo>
                    <a:pt x="63" y="24"/>
                    <a:pt x="64" y="23"/>
                    <a:pt x="64" y="22"/>
                  </a:cubicBezTo>
                  <a:cubicBezTo>
                    <a:pt x="65" y="21"/>
                    <a:pt x="64" y="20"/>
                    <a:pt x="64" y="19"/>
                  </a:cubicBezTo>
                  <a:cubicBezTo>
                    <a:pt x="62" y="15"/>
                    <a:pt x="60" y="11"/>
                    <a:pt x="57" y="7"/>
                  </a:cubicBezTo>
                  <a:cubicBezTo>
                    <a:pt x="56" y="6"/>
                    <a:pt x="55" y="5"/>
                    <a:pt x="53" y="5"/>
                  </a:cubicBezTo>
                  <a:cubicBezTo>
                    <a:pt x="53" y="5"/>
                    <a:pt x="52" y="5"/>
                    <a:pt x="51" y="6"/>
                  </a:cubicBezTo>
                  <a:close/>
                  <a:moveTo>
                    <a:pt x="86" y="88"/>
                  </a:moveTo>
                  <a:cubicBezTo>
                    <a:pt x="87" y="97"/>
                    <a:pt x="95" y="104"/>
                    <a:pt x="104" y="104"/>
                  </a:cubicBezTo>
                  <a:cubicBezTo>
                    <a:pt x="113" y="103"/>
                    <a:pt x="120" y="95"/>
                    <a:pt x="119" y="86"/>
                  </a:cubicBezTo>
                  <a:cubicBezTo>
                    <a:pt x="119" y="77"/>
                    <a:pt x="111" y="70"/>
                    <a:pt x="102" y="70"/>
                  </a:cubicBezTo>
                  <a:cubicBezTo>
                    <a:pt x="93" y="71"/>
                    <a:pt x="85" y="79"/>
                    <a:pt x="86" y="88"/>
                  </a:cubicBezTo>
                  <a:close/>
                  <a:moveTo>
                    <a:pt x="95" y="169"/>
                  </a:moveTo>
                  <a:cubicBezTo>
                    <a:pt x="95" y="170"/>
                    <a:pt x="94" y="171"/>
                    <a:pt x="94" y="172"/>
                  </a:cubicBezTo>
                  <a:cubicBezTo>
                    <a:pt x="94" y="174"/>
                    <a:pt x="94" y="177"/>
                    <a:pt x="94" y="179"/>
                  </a:cubicBezTo>
                  <a:cubicBezTo>
                    <a:pt x="94" y="179"/>
                    <a:pt x="94" y="179"/>
                    <a:pt x="94" y="179"/>
                  </a:cubicBezTo>
                  <a:cubicBezTo>
                    <a:pt x="94" y="181"/>
                    <a:pt x="94" y="183"/>
                    <a:pt x="94" y="184"/>
                  </a:cubicBezTo>
                  <a:cubicBezTo>
                    <a:pt x="94" y="186"/>
                    <a:pt x="97" y="188"/>
                    <a:pt x="99" y="188"/>
                  </a:cubicBezTo>
                  <a:cubicBezTo>
                    <a:pt x="101" y="188"/>
                    <a:pt x="103" y="186"/>
                    <a:pt x="103" y="184"/>
                  </a:cubicBezTo>
                  <a:cubicBezTo>
                    <a:pt x="103" y="179"/>
                    <a:pt x="103" y="175"/>
                    <a:pt x="103" y="171"/>
                  </a:cubicBezTo>
                  <a:cubicBezTo>
                    <a:pt x="103" y="170"/>
                    <a:pt x="102" y="169"/>
                    <a:pt x="101" y="168"/>
                  </a:cubicBezTo>
                  <a:cubicBezTo>
                    <a:pt x="101" y="168"/>
                    <a:pt x="99" y="167"/>
                    <a:pt x="98" y="167"/>
                  </a:cubicBezTo>
                  <a:cubicBezTo>
                    <a:pt x="97" y="167"/>
                    <a:pt x="96" y="168"/>
                    <a:pt x="95" y="169"/>
                  </a:cubicBezTo>
                  <a:close/>
                  <a:moveTo>
                    <a:pt x="155" y="146"/>
                  </a:moveTo>
                  <a:cubicBezTo>
                    <a:pt x="153" y="147"/>
                    <a:pt x="151" y="149"/>
                    <a:pt x="152" y="151"/>
                  </a:cubicBezTo>
                  <a:cubicBezTo>
                    <a:pt x="153" y="154"/>
                    <a:pt x="154" y="156"/>
                    <a:pt x="155" y="158"/>
                  </a:cubicBezTo>
                  <a:cubicBezTo>
                    <a:pt x="155" y="158"/>
                    <a:pt x="155" y="158"/>
                    <a:pt x="155" y="159"/>
                  </a:cubicBezTo>
                  <a:cubicBezTo>
                    <a:pt x="156" y="160"/>
                    <a:pt x="156" y="161"/>
                    <a:pt x="157" y="162"/>
                  </a:cubicBezTo>
                  <a:cubicBezTo>
                    <a:pt x="157" y="162"/>
                    <a:pt x="157" y="162"/>
                    <a:pt x="157" y="162"/>
                  </a:cubicBezTo>
                  <a:cubicBezTo>
                    <a:pt x="158" y="163"/>
                    <a:pt x="159" y="164"/>
                    <a:pt x="160" y="164"/>
                  </a:cubicBezTo>
                  <a:cubicBezTo>
                    <a:pt x="161" y="164"/>
                    <a:pt x="162" y="164"/>
                    <a:pt x="163" y="163"/>
                  </a:cubicBezTo>
                  <a:cubicBezTo>
                    <a:pt x="164" y="163"/>
                    <a:pt x="165" y="162"/>
                    <a:pt x="165" y="161"/>
                  </a:cubicBezTo>
                  <a:cubicBezTo>
                    <a:pt x="165" y="159"/>
                    <a:pt x="165" y="158"/>
                    <a:pt x="164" y="157"/>
                  </a:cubicBezTo>
                  <a:cubicBezTo>
                    <a:pt x="164" y="156"/>
                    <a:pt x="163" y="154"/>
                    <a:pt x="162" y="153"/>
                  </a:cubicBezTo>
                  <a:cubicBezTo>
                    <a:pt x="161" y="151"/>
                    <a:pt x="161" y="150"/>
                    <a:pt x="160" y="149"/>
                  </a:cubicBezTo>
                  <a:cubicBezTo>
                    <a:pt x="160" y="147"/>
                    <a:pt x="158" y="146"/>
                    <a:pt x="156" y="146"/>
                  </a:cubicBezTo>
                  <a:cubicBezTo>
                    <a:pt x="156" y="146"/>
                    <a:pt x="155" y="146"/>
                    <a:pt x="155" y="146"/>
                  </a:cubicBezTo>
                  <a:close/>
                  <a:moveTo>
                    <a:pt x="176" y="99"/>
                  </a:moveTo>
                  <a:cubicBezTo>
                    <a:pt x="175" y="100"/>
                    <a:pt x="174" y="100"/>
                    <a:pt x="174" y="102"/>
                  </a:cubicBezTo>
                  <a:cubicBezTo>
                    <a:pt x="173" y="103"/>
                    <a:pt x="174" y="104"/>
                    <a:pt x="174" y="105"/>
                  </a:cubicBezTo>
                  <a:cubicBezTo>
                    <a:pt x="175" y="106"/>
                    <a:pt x="176" y="107"/>
                    <a:pt x="177" y="107"/>
                  </a:cubicBezTo>
                  <a:cubicBezTo>
                    <a:pt x="180" y="107"/>
                    <a:pt x="182" y="107"/>
                    <a:pt x="184" y="108"/>
                  </a:cubicBezTo>
                  <a:cubicBezTo>
                    <a:pt x="184" y="108"/>
                    <a:pt x="184" y="108"/>
                    <a:pt x="185" y="108"/>
                  </a:cubicBezTo>
                  <a:cubicBezTo>
                    <a:pt x="186" y="108"/>
                    <a:pt x="187" y="108"/>
                    <a:pt x="188" y="108"/>
                  </a:cubicBezTo>
                  <a:cubicBezTo>
                    <a:pt x="190" y="109"/>
                    <a:pt x="193" y="107"/>
                    <a:pt x="193" y="105"/>
                  </a:cubicBezTo>
                  <a:cubicBezTo>
                    <a:pt x="194" y="103"/>
                    <a:pt x="192" y="100"/>
                    <a:pt x="190" y="100"/>
                  </a:cubicBezTo>
                  <a:cubicBezTo>
                    <a:pt x="186" y="99"/>
                    <a:pt x="183" y="99"/>
                    <a:pt x="179" y="98"/>
                  </a:cubicBezTo>
                  <a:cubicBezTo>
                    <a:pt x="178" y="98"/>
                    <a:pt x="178" y="98"/>
                    <a:pt x="178" y="98"/>
                  </a:cubicBezTo>
                  <a:cubicBezTo>
                    <a:pt x="177" y="98"/>
                    <a:pt x="176" y="98"/>
                    <a:pt x="176" y="99"/>
                  </a:cubicBezTo>
                  <a:close/>
                  <a:moveTo>
                    <a:pt x="186" y="40"/>
                  </a:moveTo>
                  <a:cubicBezTo>
                    <a:pt x="184" y="41"/>
                    <a:pt x="181" y="43"/>
                    <a:pt x="178" y="44"/>
                  </a:cubicBezTo>
                  <a:cubicBezTo>
                    <a:pt x="178" y="45"/>
                    <a:pt x="177" y="45"/>
                    <a:pt x="177" y="45"/>
                  </a:cubicBezTo>
                  <a:cubicBezTo>
                    <a:pt x="176" y="46"/>
                    <a:pt x="174" y="47"/>
                    <a:pt x="173" y="48"/>
                  </a:cubicBezTo>
                  <a:cubicBezTo>
                    <a:pt x="171" y="49"/>
                    <a:pt x="170" y="52"/>
                    <a:pt x="171" y="54"/>
                  </a:cubicBezTo>
                  <a:cubicBezTo>
                    <a:pt x="172" y="54"/>
                    <a:pt x="173" y="55"/>
                    <a:pt x="174" y="55"/>
                  </a:cubicBezTo>
                  <a:cubicBezTo>
                    <a:pt x="175" y="56"/>
                    <a:pt x="176" y="55"/>
                    <a:pt x="177" y="55"/>
                  </a:cubicBezTo>
                  <a:cubicBezTo>
                    <a:pt x="181" y="53"/>
                    <a:pt x="184" y="51"/>
                    <a:pt x="187" y="49"/>
                  </a:cubicBezTo>
                  <a:cubicBezTo>
                    <a:pt x="188" y="49"/>
                    <a:pt x="188" y="49"/>
                    <a:pt x="189" y="48"/>
                  </a:cubicBezTo>
                  <a:cubicBezTo>
                    <a:pt x="190" y="48"/>
                    <a:pt x="191" y="47"/>
                    <a:pt x="192" y="46"/>
                  </a:cubicBezTo>
                  <a:cubicBezTo>
                    <a:pt x="192" y="45"/>
                    <a:pt x="192" y="44"/>
                    <a:pt x="192" y="43"/>
                  </a:cubicBezTo>
                  <a:cubicBezTo>
                    <a:pt x="192" y="42"/>
                    <a:pt x="191" y="41"/>
                    <a:pt x="190" y="40"/>
                  </a:cubicBezTo>
                  <a:cubicBezTo>
                    <a:pt x="189" y="40"/>
                    <a:pt x="188" y="40"/>
                    <a:pt x="188" y="40"/>
                  </a:cubicBezTo>
                  <a:cubicBezTo>
                    <a:pt x="187" y="40"/>
                    <a:pt x="187" y="40"/>
                    <a:pt x="186" y="40"/>
                  </a:cubicBezTo>
                  <a:close/>
                  <a:moveTo>
                    <a:pt x="133" y="0"/>
                  </a:moveTo>
                  <a:cubicBezTo>
                    <a:pt x="132" y="0"/>
                    <a:pt x="131" y="1"/>
                    <a:pt x="131" y="2"/>
                  </a:cubicBezTo>
                  <a:cubicBezTo>
                    <a:pt x="128" y="6"/>
                    <a:pt x="126" y="11"/>
                    <a:pt x="124" y="15"/>
                  </a:cubicBezTo>
                  <a:cubicBezTo>
                    <a:pt x="124" y="15"/>
                    <a:pt x="124" y="15"/>
                    <a:pt x="124" y="15"/>
                  </a:cubicBezTo>
                  <a:cubicBezTo>
                    <a:pt x="123" y="16"/>
                    <a:pt x="123" y="17"/>
                    <a:pt x="122" y="18"/>
                  </a:cubicBezTo>
                  <a:cubicBezTo>
                    <a:pt x="122" y="19"/>
                    <a:pt x="121" y="20"/>
                    <a:pt x="121" y="21"/>
                  </a:cubicBezTo>
                  <a:cubicBezTo>
                    <a:pt x="120" y="23"/>
                    <a:pt x="121" y="25"/>
                    <a:pt x="123" y="26"/>
                  </a:cubicBezTo>
                  <a:cubicBezTo>
                    <a:pt x="125" y="27"/>
                    <a:pt x="128" y="27"/>
                    <a:pt x="129" y="24"/>
                  </a:cubicBezTo>
                  <a:cubicBezTo>
                    <a:pt x="132" y="18"/>
                    <a:pt x="135" y="12"/>
                    <a:pt x="138" y="6"/>
                  </a:cubicBezTo>
                  <a:cubicBezTo>
                    <a:pt x="140" y="4"/>
                    <a:pt x="139" y="1"/>
                    <a:pt x="137" y="0"/>
                  </a:cubicBezTo>
                  <a:cubicBezTo>
                    <a:pt x="136" y="0"/>
                    <a:pt x="135" y="0"/>
                    <a:pt x="134" y="0"/>
                  </a:cubicBezTo>
                  <a:cubicBezTo>
                    <a:pt x="134" y="0"/>
                    <a:pt x="134" y="0"/>
                    <a:pt x="133" y="0"/>
                  </a:cubicBezTo>
                  <a:close/>
                  <a:moveTo>
                    <a:pt x="35" y="151"/>
                  </a:moveTo>
                  <a:cubicBezTo>
                    <a:pt x="31" y="154"/>
                    <a:pt x="27" y="156"/>
                    <a:pt x="23" y="159"/>
                  </a:cubicBezTo>
                  <a:cubicBezTo>
                    <a:pt x="21" y="161"/>
                    <a:pt x="21" y="163"/>
                    <a:pt x="22" y="165"/>
                  </a:cubicBezTo>
                  <a:cubicBezTo>
                    <a:pt x="23" y="167"/>
                    <a:pt x="26" y="168"/>
                    <a:pt x="28" y="166"/>
                  </a:cubicBezTo>
                  <a:cubicBezTo>
                    <a:pt x="31" y="165"/>
                    <a:pt x="33" y="163"/>
                    <a:pt x="36" y="161"/>
                  </a:cubicBezTo>
                  <a:cubicBezTo>
                    <a:pt x="36" y="161"/>
                    <a:pt x="36" y="161"/>
                    <a:pt x="36" y="161"/>
                  </a:cubicBezTo>
                  <a:cubicBezTo>
                    <a:pt x="37" y="160"/>
                    <a:pt x="39" y="159"/>
                    <a:pt x="40" y="158"/>
                  </a:cubicBezTo>
                  <a:cubicBezTo>
                    <a:pt x="42" y="156"/>
                    <a:pt x="43" y="154"/>
                    <a:pt x="41" y="152"/>
                  </a:cubicBezTo>
                  <a:cubicBezTo>
                    <a:pt x="41" y="151"/>
                    <a:pt x="39" y="150"/>
                    <a:pt x="37" y="150"/>
                  </a:cubicBezTo>
                  <a:cubicBezTo>
                    <a:pt x="37" y="150"/>
                    <a:pt x="36" y="150"/>
                    <a:pt x="35" y="151"/>
                  </a:cubicBezTo>
                  <a:close/>
                  <a:moveTo>
                    <a:pt x="1" y="80"/>
                  </a:moveTo>
                  <a:cubicBezTo>
                    <a:pt x="0" y="81"/>
                    <a:pt x="0" y="82"/>
                    <a:pt x="0" y="83"/>
                  </a:cubicBezTo>
                  <a:cubicBezTo>
                    <a:pt x="0" y="84"/>
                    <a:pt x="0" y="85"/>
                    <a:pt x="1" y="86"/>
                  </a:cubicBezTo>
                  <a:cubicBezTo>
                    <a:pt x="2" y="87"/>
                    <a:pt x="3" y="87"/>
                    <a:pt x="4" y="87"/>
                  </a:cubicBezTo>
                  <a:cubicBezTo>
                    <a:pt x="10" y="87"/>
                    <a:pt x="15" y="87"/>
                    <a:pt x="20" y="88"/>
                  </a:cubicBezTo>
                  <a:cubicBezTo>
                    <a:pt x="22" y="88"/>
                    <a:pt x="23" y="87"/>
                    <a:pt x="23" y="86"/>
                  </a:cubicBezTo>
                  <a:cubicBezTo>
                    <a:pt x="24" y="85"/>
                    <a:pt x="25" y="84"/>
                    <a:pt x="24" y="83"/>
                  </a:cubicBezTo>
                  <a:cubicBezTo>
                    <a:pt x="24" y="82"/>
                    <a:pt x="24" y="81"/>
                    <a:pt x="23" y="80"/>
                  </a:cubicBezTo>
                  <a:cubicBezTo>
                    <a:pt x="22" y="79"/>
                    <a:pt x="21" y="79"/>
                    <a:pt x="20" y="79"/>
                  </a:cubicBezTo>
                  <a:cubicBezTo>
                    <a:pt x="18" y="79"/>
                    <a:pt x="17" y="79"/>
                    <a:pt x="15" y="79"/>
                  </a:cubicBezTo>
                  <a:cubicBezTo>
                    <a:pt x="15" y="79"/>
                    <a:pt x="15" y="79"/>
                    <a:pt x="14" y="79"/>
                  </a:cubicBezTo>
                  <a:cubicBezTo>
                    <a:pt x="11" y="79"/>
                    <a:pt x="7" y="79"/>
                    <a:pt x="4" y="79"/>
                  </a:cubicBezTo>
                  <a:cubicBezTo>
                    <a:pt x="4" y="79"/>
                    <a:pt x="4" y="79"/>
                    <a:pt x="3" y="79"/>
                  </a:cubicBezTo>
                  <a:cubicBezTo>
                    <a:pt x="2" y="79"/>
                    <a:pt x="1" y="79"/>
                    <a:pt x="1" y="80"/>
                  </a:cubicBezTo>
                  <a:close/>
                </a:path>
              </a:pathLst>
            </a:custGeom>
            <a:solidFill>
              <a:schemeClr val="bg1"/>
            </a:solidFill>
            <a:ln>
              <a:noFill/>
            </a:ln>
          </p:spPr>
          <p:txBody>
            <a:bodyPr vert="horz" wrap="square" lIns="68580" tIns="34290" rIns="68580" bIns="34290" numCol="1" anchor="t" anchorCtr="0" compatLnSpc="1"/>
            <a:p>
              <a:endParaRPr lang="zh-CN" altLang="en-US" sz="1350" dirty="0"/>
            </a:p>
          </p:txBody>
        </p:sp>
      </p:grpSp>
      <p:sp>
        <p:nvSpPr>
          <p:cNvPr id="623" name="文本框 622"/>
          <p:cNvSpPr txBox="1"/>
          <p:nvPr>
            <p:custDataLst>
              <p:tags r:id="rId18"/>
            </p:custDataLst>
          </p:nvPr>
        </p:nvSpPr>
        <p:spPr>
          <a:xfrm>
            <a:off x="5220970" y="3067050"/>
            <a:ext cx="3437255" cy="2087245"/>
          </a:xfrm>
          <a:prstGeom prst="rect">
            <a:avLst/>
          </a:prstGeom>
          <a:noFill/>
        </p:spPr>
        <p:txBody>
          <a:bodyPr vert="horz" wrap="square" lIns="68580" tIns="34290" rIns="68580" bIns="34290" rtlCol="0" anchor="t" anchorCtr="0">
            <a:noAutofit/>
          </a:bodyPr>
          <a:p>
            <a:pPr marL="0" lvl="0" indent="0" algn="l" fontAlgn="auto">
              <a:lnSpc>
                <a:spcPct val="130000"/>
              </a:lnSpc>
              <a:spcBef>
                <a:spcPts val="0"/>
              </a:spcBef>
              <a:spcAft>
                <a:spcPts val="0"/>
              </a:spcAft>
              <a:buSzPct val="100000"/>
            </a:pPr>
            <a:r>
              <a:rPr lang="zh-CN" altLang="en-US" sz="1400" spc="150" dirty="0">
                <a:solidFill>
                  <a:schemeClr val="tx1">
                    <a:lumMod val="75000"/>
                    <a:lumOff val="25000"/>
                  </a:schemeClr>
                </a:solidFill>
                <a:uFillTx/>
                <a:latin typeface="Arial" panose="020B0604020202020204" pitchFamily="34" charset="0"/>
                <a:ea typeface="微软雅黑" panose="020B0503020204020204" charset="-122"/>
                <a:sym typeface="+mn-ea"/>
              </a:rPr>
              <a:t>在转型过程当中，高新硬件设备和管理软件是企业必要的选择。尤其是MES系统，工厂管理者布局MES系统的原因是系统能够提高生产车间的生产效率，降低生产成本，提高整体的管理水平，从而扩大企业的经济效益。</a:t>
            </a:r>
            <a:endParaRPr lang="zh-CN" altLang="en-US" sz="1400" spc="150" dirty="0">
              <a:solidFill>
                <a:schemeClr val="tx1">
                  <a:lumMod val="75000"/>
                  <a:lumOff val="25000"/>
                </a:schemeClr>
              </a:solidFill>
              <a:uFillTx/>
              <a:latin typeface="Arial" panose="020B0604020202020204" pitchFamily="34" charset="0"/>
              <a:ea typeface="微软雅黑" panose="020B0503020204020204" charset="-122"/>
              <a:sym typeface="+mn-ea"/>
            </a:endParaRPr>
          </a:p>
        </p:txBody>
      </p:sp>
      <p:sp>
        <p:nvSpPr>
          <p:cNvPr id="624" name="文本框 623"/>
          <p:cNvSpPr txBox="1"/>
          <p:nvPr>
            <p:custDataLst>
              <p:tags r:id="rId19"/>
            </p:custDataLst>
          </p:nvPr>
        </p:nvSpPr>
        <p:spPr>
          <a:xfrm>
            <a:off x="4791195" y="2757565"/>
            <a:ext cx="400590" cy="362439"/>
          </a:xfrm>
          <a:prstGeom prst="rect">
            <a:avLst/>
          </a:prstGeom>
          <a:noFill/>
        </p:spPr>
        <p:txBody>
          <a:bodyPr wrap="square" lIns="68580" tIns="34290" rIns="68580" bIns="34290" rtlCol="0" anchor="ctr" anchorCtr="0">
            <a:normAutofit/>
          </a:bodyPr>
          <a:p>
            <a:pPr algn="ctr"/>
            <a:r>
              <a:rPr lang="en-US" altLang="zh-CN" sz="1350" b="1" dirty="0">
                <a:solidFill>
                  <a:schemeClr val="accent5"/>
                </a:solidFill>
                <a:latin typeface="Arial" panose="020B0604020202020204" pitchFamily="34" charset="0"/>
                <a:cs typeface="Arial" panose="020B0604020202020204" pitchFamily="34" charset="0"/>
              </a:rPr>
              <a:t>02</a:t>
            </a:r>
            <a:endParaRPr lang="en-US" altLang="zh-CN" sz="1350" b="1" dirty="0">
              <a:solidFill>
                <a:schemeClr val="accent5"/>
              </a:solidFill>
              <a:latin typeface="Arial" panose="020B0604020202020204" pitchFamily="34" charset="0"/>
              <a:cs typeface="Arial" panose="020B0604020202020204" pitchFamily="34" charset="0"/>
            </a:endParaRPr>
          </a:p>
        </p:txBody>
      </p:sp>
      <p:pic>
        <p:nvPicPr>
          <p:cNvPr id="625" name="图片 624" descr="图片1"/>
          <p:cNvPicPr>
            <a:picLocks noChangeAspect="1"/>
          </p:cNvPicPr>
          <p:nvPr/>
        </p:nvPicPr>
        <p:blipFill>
          <a:blip r:embed="rId20"/>
          <a:stretch>
            <a:fillRect/>
          </a:stretch>
        </p:blipFill>
        <p:spPr>
          <a:xfrm>
            <a:off x="782955" y="2755900"/>
            <a:ext cx="3503295" cy="2172335"/>
          </a:xfrm>
          <a:prstGeom prst="rect">
            <a:avLst/>
          </a:prstGeom>
        </p:spPr>
      </p:pic>
      <p:pic>
        <p:nvPicPr>
          <p:cNvPr id="626" name="图片 625" descr="图片2"/>
          <p:cNvPicPr>
            <a:picLocks noChangeAspect="1"/>
          </p:cNvPicPr>
          <p:nvPr/>
        </p:nvPicPr>
        <p:blipFill>
          <a:blip r:embed="rId21"/>
          <a:stretch>
            <a:fillRect/>
          </a:stretch>
        </p:blipFill>
        <p:spPr>
          <a:xfrm>
            <a:off x="5323840" y="888365"/>
            <a:ext cx="3348355" cy="2056765"/>
          </a:xfrm>
          <a:prstGeom prst="rect">
            <a:avLst/>
          </a:prstGeom>
        </p:spPr>
      </p:pic>
    </p:spTree>
    <p:custDataLst>
      <p:tags r:id="rId2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485005"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6370320"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四、</a:t>
            </a:r>
            <a:r>
              <a:rPr lang="zh-CN" altLang="en-US" sz="2400" b="1" dirty="0" smtClean="0">
                <a:latin typeface="微软雅黑" panose="020B0503020204020204" charset="-122"/>
                <a:ea typeface="微软雅黑" panose="020B0503020204020204" charset="-122"/>
                <a:cs typeface="微软雅黑" panose="020B0503020204020204" charset="-122"/>
                <a:sym typeface="+mn-ea"/>
              </a:rPr>
              <a:t>工厂布局MES系统</a:t>
            </a:r>
            <a:r>
              <a:rPr lang="zh-CN" altLang="en-US" sz="2400" b="1" dirty="0" smtClean="0">
                <a:latin typeface="微软雅黑" panose="020B0503020204020204" charset="-122"/>
                <a:ea typeface="微软雅黑" panose="020B0503020204020204" charset="-122"/>
                <a:cs typeface="微软雅黑" panose="020B0503020204020204" charset="-122"/>
                <a:sym typeface="+mn-ea"/>
              </a:rPr>
              <a:t>益处</a:t>
            </a:r>
            <a:endParaRPr lang="zh-CN" altLang="en-US" sz="2400" b="1" dirty="0" smtClean="0">
              <a:latin typeface="微软雅黑" panose="020B0503020204020204" charset="-122"/>
              <a:ea typeface="微软雅黑" panose="020B0503020204020204" charset="-122"/>
              <a:cs typeface="微软雅黑" panose="020B0503020204020204" charset="-122"/>
              <a:sym typeface="+mn-ea"/>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grpSp>
        <p:nvGrpSpPr>
          <p:cNvPr id="47" name="组合 46"/>
          <p:cNvGrpSpPr/>
          <p:nvPr/>
        </p:nvGrpSpPr>
        <p:grpSpPr>
          <a:xfrm>
            <a:off x="97155" y="706120"/>
            <a:ext cx="8975090" cy="4215127"/>
            <a:chOff x="174019" y="518424"/>
            <a:chExt cx="8981924" cy="4073203"/>
          </a:xfrm>
        </p:grpSpPr>
        <p:grpSp>
          <p:nvGrpSpPr>
            <p:cNvPr id="48" name="组合 47"/>
            <p:cNvGrpSpPr/>
            <p:nvPr/>
          </p:nvGrpSpPr>
          <p:grpSpPr>
            <a:xfrm>
              <a:off x="174019" y="1585604"/>
              <a:ext cx="8981924" cy="2353722"/>
              <a:chOff x="174019" y="1433204"/>
              <a:chExt cx="8981924" cy="2353722"/>
            </a:xfrm>
          </p:grpSpPr>
          <p:grpSp>
            <p:nvGrpSpPr>
              <p:cNvPr id="52" name="组合 51"/>
              <p:cNvGrpSpPr/>
              <p:nvPr/>
            </p:nvGrpSpPr>
            <p:grpSpPr>
              <a:xfrm>
                <a:off x="174019" y="2036026"/>
                <a:ext cx="8981924" cy="1277556"/>
                <a:chOff x="115251" y="1617184"/>
                <a:chExt cx="8981924" cy="1277556"/>
              </a:xfrm>
            </p:grpSpPr>
            <p:sp>
              <p:nvSpPr>
                <p:cNvPr id="62" name="文本框 61"/>
                <p:cNvSpPr txBox="1"/>
                <p:nvPr>
                  <p:custDataLst>
                    <p:tags r:id="rId2"/>
                  </p:custDataLst>
                </p:nvPr>
              </p:nvSpPr>
              <p:spPr>
                <a:xfrm>
                  <a:off x="5809393" y="1824077"/>
                  <a:ext cx="3287782" cy="861522"/>
                </a:xfrm>
                <a:prstGeom prst="rect">
                  <a:avLst/>
                </a:prstGeom>
                <a:noFill/>
              </p:spPr>
              <p:txBody>
                <a:bodyPr wrap="square" anchor="ctr" anchorCtr="0">
                  <a:spAutoFit/>
                </a:bodyPr>
                <a:p>
                  <a:pPr algn="ctr">
                    <a:lnSpc>
                      <a:spcPct val="150000"/>
                    </a:lnSpc>
                  </a:pPr>
                  <a:r>
                    <a:rPr lang="zh-CN" altLang="en-US" sz="1600" b="1" dirty="0">
                      <a:solidFill>
                        <a:srgbClr val="DC4435"/>
                      </a:solidFill>
                      <a:latin typeface="微软雅黑" panose="020B0503020204020204" charset="-122"/>
                      <a:ea typeface="微软雅黑" panose="020B0503020204020204" charset="-122"/>
                    </a:rPr>
                    <a:t>企业层 丨</a:t>
                  </a:r>
                  <a:r>
                    <a:rPr lang="zh-CN" altLang="en-US" sz="1400" b="1" dirty="0">
                      <a:solidFill>
                        <a:srgbClr val="DC4435"/>
                      </a:solidFill>
                      <a:latin typeface="微软雅黑" panose="020B0503020204020204" charset="-122"/>
                      <a:ea typeface="微软雅黑" panose="020B0503020204020204" charset="-122"/>
                    </a:rPr>
                    <a:t>降低成本、提高效率</a:t>
                  </a:r>
                  <a:r>
                    <a:rPr lang="en-US" altLang="zh-CN" sz="1600" b="1" dirty="0">
                      <a:solidFill>
                        <a:srgbClr val="DC4435"/>
                      </a:solidFill>
                      <a:latin typeface="微软雅黑" panose="020B0503020204020204" charset="-122"/>
                      <a:ea typeface="微软雅黑" panose="020B0503020204020204" charset="-122"/>
                    </a:rPr>
                    <a:t>  </a:t>
                  </a:r>
                  <a:endParaRPr lang="en-US" altLang="zh-CN" sz="1400" dirty="0">
                    <a:solidFill>
                      <a:srgbClr val="DC4435"/>
                    </a:solidFill>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en-US" altLang="zh-CN" sz="1400" dirty="0">
                      <a:latin typeface="微软雅黑 Light" panose="020B0502040204020203" pitchFamily="34" charset="-122"/>
                      <a:ea typeface="微软雅黑 Light" panose="020B0502040204020203" pitchFamily="34" charset="-122"/>
                    </a:rPr>
                    <a:t>自动化生产，提高了企业的生产效率</a:t>
                  </a:r>
                  <a:endParaRPr lang="en-US" altLang="zh-CN"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自动化的生产，降低了人工</a:t>
                  </a:r>
                  <a:r>
                    <a:rPr lang="zh-CN" altLang="en-US" sz="1400" dirty="0">
                      <a:latin typeface="微软雅黑 Light" panose="020B0502040204020203" pitchFamily="34" charset="-122"/>
                      <a:ea typeface="微软雅黑 Light" panose="020B0502040204020203" pitchFamily="34" charset="-122"/>
                    </a:rPr>
                    <a:t>成本</a:t>
                  </a:r>
                  <a:endParaRPr lang="zh-CN" altLang="en-US" sz="1400" dirty="0">
                    <a:latin typeface="微软雅黑 Light" panose="020B0502040204020203" pitchFamily="34" charset="-122"/>
                    <a:ea typeface="微软雅黑 Light" panose="020B0502040204020203" pitchFamily="34" charset="-122"/>
                  </a:endParaRPr>
                </a:p>
              </p:txBody>
            </p:sp>
            <p:sp>
              <p:nvSpPr>
                <p:cNvPr id="63" name="文本框 62"/>
                <p:cNvSpPr txBox="1"/>
                <p:nvPr>
                  <p:custDataLst>
                    <p:tags r:id="rId3"/>
                  </p:custDataLst>
                </p:nvPr>
              </p:nvSpPr>
              <p:spPr>
                <a:xfrm>
                  <a:off x="115251" y="1617184"/>
                  <a:ext cx="3259813" cy="1277556"/>
                </a:xfrm>
                <a:prstGeom prst="rect">
                  <a:avLst/>
                </a:prstGeom>
                <a:noFill/>
              </p:spPr>
              <p:txBody>
                <a:bodyPr wrap="square" anchor="ctr" anchorCtr="0">
                  <a:spAutoFit/>
                </a:bodyPr>
                <a:p>
                  <a:pPr algn="ctr">
                    <a:lnSpc>
                      <a:spcPct val="150000"/>
                    </a:lnSpc>
                  </a:pPr>
                  <a:r>
                    <a:rPr lang="zh-CN" altLang="en-US" sz="1600" b="1" dirty="0">
                      <a:solidFill>
                        <a:srgbClr val="DC4435"/>
                      </a:solidFill>
                      <a:latin typeface="微软雅黑" panose="020B0503020204020204" charset="-122"/>
                      <a:ea typeface="微软雅黑" panose="020B0503020204020204" charset="-122"/>
                    </a:rPr>
                    <a:t>普通员工 丨 </a:t>
                  </a:r>
                  <a:r>
                    <a:rPr lang="zh-CN" altLang="en-US" sz="1400" b="1" dirty="0">
                      <a:solidFill>
                        <a:srgbClr val="DC4435"/>
                      </a:solidFill>
                      <a:latin typeface="微软雅黑" panose="020B0503020204020204" charset="-122"/>
                      <a:ea typeface="微软雅黑" panose="020B0503020204020204" charset="-122"/>
                    </a:rPr>
                    <a:t>转变模式</a:t>
                  </a:r>
                  <a:endParaRPr lang="en-US" altLang="zh-CN" sz="1400" b="1" dirty="0">
                    <a:solidFill>
                      <a:srgbClr val="DC4435"/>
                    </a:solidFill>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由传统的手工生产方式转变为人机协作的生产方式</a:t>
                  </a:r>
                  <a:endParaRPr lang="en-US" altLang="zh-CN"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减轻劳动强度和工作压力</a:t>
                  </a:r>
                  <a:endParaRPr lang="en-US" altLang="zh-CN"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降低</a:t>
                  </a:r>
                  <a:r>
                    <a:rPr lang="zh-CN" altLang="en-US" sz="1400" dirty="0">
                      <a:latin typeface="微软雅黑 Light" panose="020B0502040204020203" pitchFamily="34" charset="-122"/>
                      <a:ea typeface="微软雅黑 Light" panose="020B0502040204020203" pitchFamily="34" charset="-122"/>
                    </a:rPr>
                    <a:t>次品率</a:t>
                  </a:r>
                  <a:endParaRPr lang="zh-CN" altLang="en-US" sz="1400" dirty="0">
                    <a:latin typeface="微软雅黑 Light" panose="020B0502040204020203" pitchFamily="34" charset="-122"/>
                    <a:ea typeface="微软雅黑 Light" panose="020B0502040204020203" pitchFamily="34" charset="-122"/>
                  </a:endParaRPr>
                </a:p>
              </p:txBody>
            </p:sp>
          </p:grpSp>
          <p:grpSp>
            <p:nvGrpSpPr>
              <p:cNvPr id="53" name="组合 52"/>
              <p:cNvGrpSpPr/>
              <p:nvPr/>
            </p:nvGrpSpPr>
            <p:grpSpPr>
              <a:xfrm>
                <a:off x="3508036" y="1433204"/>
                <a:ext cx="2313891" cy="2353722"/>
                <a:chOff x="3494051" y="1552691"/>
                <a:chExt cx="2313891" cy="2353722"/>
              </a:xfrm>
            </p:grpSpPr>
            <p:pic>
              <p:nvPicPr>
                <p:cNvPr id="54" name="图片 53"/>
                <p:cNvPicPr/>
                <p:nvPr>
                  <p:custDataLst>
                    <p:tags r:id="rId4"/>
                  </p:custDataLst>
                </p:nvPr>
              </p:nvPicPr>
              <p:blipFill rotWithShape="1">
                <a:blip r:embed="rId5" cstate="print">
                  <a:extLst>
                    <a:ext uri="{28A0092B-C50C-407E-A947-70E740481C1C}">
                      <a14:useLocalDpi xmlns:a14="http://schemas.microsoft.com/office/drawing/2010/main" val="0"/>
                    </a:ext>
                  </a:extLst>
                </a:blip>
                <a:srcRect l="29786" t="1032" r="14132" b="17958"/>
                <a:stretch>
                  <a:fillRect/>
                </a:stretch>
              </p:blipFill>
              <p:spPr>
                <a:xfrm>
                  <a:off x="3776534" y="1876555"/>
                  <a:ext cx="1748924" cy="1748924"/>
                </a:xfrm>
                <a:prstGeom prst="ellipse">
                  <a:avLst/>
                </a:prstGeom>
                <a:ln w="15875">
                  <a:solidFill>
                    <a:srgbClr val="DC4435"/>
                  </a:solidFill>
                </a:ln>
              </p:spPr>
            </p:pic>
            <p:grpSp>
              <p:nvGrpSpPr>
                <p:cNvPr id="55" name="组合 54"/>
                <p:cNvGrpSpPr/>
                <p:nvPr/>
              </p:nvGrpSpPr>
              <p:grpSpPr>
                <a:xfrm>
                  <a:off x="3494051" y="1552691"/>
                  <a:ext cx="2313891" cy="2353722"/>
                  <a:chOff x="3494051" y="1552691"/>
                  <a:chExt cx="2313891" cy="2353722"/>
                </a:xfrm>
              </p:grpSpPr>
              <p:sp>
                <p:nvSpPr>
                  <p:cNvPr id="56" name="弧形 13"/>
                  <p:cNvSpPr/>
                  <p:nvPr>
                    <p:custDataLst>
                      <p:tags r:id="rId6"/>
                    </p:custDataLst>
                  </p:nvPr>
                </p:nvSpPr>
                <p:spPr>
                  <a:xfrm rot="5400000">
                    <a:off x="3554270" y="1654291"/>
                    <a:ext cx="2193453" cy="2193453"/>
                  </a:xfrm>
                  <a:prstGeom prst="arc">
                    <a:avLst>
                      <a:gd name="adj1" fmla="val 11260112"/>
                      <a:gd name="adj2" fmla="val 21032804"/>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000"/>
                  </a:p>
                </p:txBody>
              </p:sp>
              <p:sp>
                <p:nvSpPr>
                  <p:cNvPr id="57" name="弧形 14"/>
                  <p:cNvSpPr/>
                  <p:nvPr>
                    <p:custDataLst>
                      <p:tags r:id="rId7"/>
                    </p:custDataLst>
                  </p:nvPr>
                </p:nvSpPr>
                <p:spPr>
                  <a:xfrm rot="5400000">
                    <a:off x="3554270" y="1654492"/>
                    <a:ext cx="2193453" cy="2193453"/>
                  </a:xfrm>
                  <a:prstGeom prst="arc">
                    <a:avLst>
                      <a:gd name="adj1" fmla="val 539298"/>
                      <a:gd name="adj2" fmla="val 10303012"/>
                    </a:avLst>
                  </a:prstGeom>
                  <a:ln w="12700">
                    <a:solidFill>
                      <a:srgbClr val="FFC000"/>
                    </a:solidFill>
                    <a:head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000"/>
                  </a:p>
                </p:txBody>
              </p:sp>
              <p:sp>
                <p:nvSpPr>
                  <p:cNvPr id="58" name="椭圆 57"/>
                  <p:cNvSpPr/>
                  <p:nvPr>
                    <p:custDataLst>
                      <p:tags r:id="rId8"/>
                    </p:custDataLst>
                  </p:nvPr>
                </p:nvSpPr>
                <p:spPr>
                  <a:xfrm>
                    <a:off x="3494051" y="2813891"/>
                    <a:ext cx="143246" cy="143246"/>
                  </a:xfrm>
                  <a:prstGeom prst="ellipse">
                    <a:avLst/>
                  </a:prstGeom>
                  <a:solidFill>
                    <a:srgbClr val="DC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59" name="椭圆 58"/>
                  <p:cNvSpPr/>
                  <p:nvPr>
                    <p:custDataLst>
                      <p:tags r:id="rId9"/>
                    </p:custDataLst>
                  </p:nvPr>
                </p:nvSpPr>
                <p:spPr>
                  <a:xfrm>
                    <a:off x="5664696" y="2813891"/>
                    <a:ext cx="143246" cy="143246"/>
                  </a:xfrm>
                  <a:prstGeom prst="ellipse">
                    <a:avLst/>
                  </a:prstGeom>
                  <a:solidFill>
                    <a:srgbClr val="DC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60" name="椭圆 59"/>
                  <p:cNvSpPr/>
                  <p:nvPr>
                    <p:custDataLst>
                      <p:tags r:id="rId10"/>
                    </p:custDataLst>
                  </p:nvPr>
                </p:nvSpPr>
                <p:spPr>
                  <a:xfrm>
                    <a:off x="4579374" y="3763167"/>
                    <a:ext cx="143246" cy="143246"/>
                  </a:xfrm>
                  <a:prstGeom prst="ellipse">
                    <a:avLst/>
                  </a:prstGeom>
                  <a:solidFill>
                    <a:srgbClr val="DC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61" name="椭圆 60"/>
                  <p:cNvSpPr/>
                  <p:nvPr>
                    <p:custDataLst>
                      <p:tags r:id="rId11"/>
                    </p:custDataLst>
                  </p:nvPr>
                </p:nvSpPr>
                <p:spPr>
                  <a:xfrm>
                    <a:off x="4579374" y="1552691"/>
                    <a:ext cx="143246" cy="143246"/>
                  </a:xfrm>
                  <a:prstGeom prst="ellipse">
                    <a:avLst/>
                  </a:prstGeom>
                  <a:solidFill>
                    <a:srgbClr val="DC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grpSp>
          </p:grpSp>
        </p:grpSp>
        <p:grpSp>
          <p:nvGrpSpPr>
            <p:cNvPr id="49" name="组合 48"/>
            <p:cNvGrpSpPr/>
            <p:nvPr/>
          </p:nvGrpSpPr>
          <p:grpSpPr>
            <a:xfrm>
              <a:off x="2628426" y="518424"/>
              <a:ext cx="4967575" cy="4073203"/>
              <a:chOff x="2614439" y="518424"/>
              <a:chExt cx="4967575" cy="4073203"/>
            </a:xfrm>
          </p:grpSpPr>
          <p:sp>
            <p:nvSpPr>
              <p:cNvPr id="50" name="文本框 49"/>
              <p:cNvSpPr txBox="1"/>
              <p:nvPr>
                <p:custDataLst>
                  <p:tags r:id="rId12"/>
                </p:custDataLst>
              </p:nvPr>
            </p:nvSpPr>
            <p:spPr>
              <a:xfrm>
                <a:off x="2614439" y="3906755"/>
                <a:ext cx="4967575" cy="684872"/>
              </a:xfrm>
              <a:prstGeom prst="rect">
                <a:avLst/>
              </a:prstGeom>
              <a:noFill/>
            </p:spPr>
            <p:txBody>
              <a:bodyPr wrap="square" anchor="ctr" anchorCtr="0">
                <a:noAutofit/>
              </a:bodyPr>
              <a:p>
                <a:pPr algn="ctr">
                  <a:lnSpc>
                    <a:spcPct val="150000"/>
                  </a:lnSpc>
                </a:pPr>
                <a:endParaRPr lang="zh-CN" altLang="en-US" sz="1600" b="1" dirty="0">
                  <a:solidFill>
                    <a:srgbClr val="DC4435"/>
                  </a:solidFill>
                  <a:latin typeface="微软雅黑" panose="020B0503020204020204" charset="-122"/>
                  <a:ea typeface="微软雅黑" panose="020B0503020204020204" charset="-122"/>
                </a:endParaRPr>
              </a:p>
              <a:p>
                <a:pPr algn="ctr">
                  <a:lnSpc>
                    <a:spcPct val="150000"/>
                  </a:lnSpc>
                </a:pPr>
                <a:r>
                  <a:rPr lang="zh-CN" altLang="en-US" sz="1600" b="1" dirty="0">
                    <a:solidFill>
                      <a:srgbClr val="DC4435"/>
                    </a:solidFill>
                    <a:latin typeface="微软雅黑" panose="020B0503020204020204" charset="-122"/>
                    <a:ea typeface="微软雅黑" panose="020B0503020204020204" charset="-122"/>
                  </a:rPr>
                  <a:t>系统数据集成 丨</a:t>
                </a:r>
                <a:r>
                  <a:rPr lang="zh-CN" altLang="en-US" sz="1400" b="1" dirty="0">
                    <a:solidFill>
                      <a:srgbClr val="DC4435"/>
                    </a:solidFill>
                    <a:latin typeface="微软雅黑" panose="020B0503020204020204" charset="-122"/>
                    <a:ea typeface="微软雅黑" panose="020B0503020204020204" charset="-122"/>
                  </a:rPr>
                  <a:t>提高了数据的准确性、及时性</a:t>
                </a:r>
                <a:r>
                  <a:rPr lang="zh-CN" altLang="en-US" sz="1400" dirty="0">
                    <a:solidFill>
                      <a:srgbClr val="DC4435"/>
                    </a:solidFill>
                    <a:latin typeface="微软雅黑 Light" panose="020B0502040204020203" pitchFamily="34" charset="-122"/>
                    <a:ea typeface="微软雅黑 Light" panose="020B0502040204020203" pitchFamily="34" charset="-122"/>
                  </a:rPr>
                  <a:t> </a:t>
                </a:r>
                <a:endParaRPr lang="en-US" altLang="zh-CN" sz="1400" dirty="0">
                  <a:solidFill>
                    <a:srgbClr val="DC4435"/>
                  </a:solidFill>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信息数据实时采集同步，消除了生产当中信息的滞后性；</a:t>
                </a:r>
                <a:endParaRPr lang="zh-CN" altLang="en-US"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科学制定生产计划，并根据情况对计划进行调整</a:t>
                </a:r>
                <a:endParaRPr lang="zh-CN" altLang="en-US"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质量检测数据从而分析不良品的成因，作出</a:t>
                </a:r>
                <a:r>
                  <a:rPr lang="zh-CN" altLang="en-US" sz="1400" dirty="0">
                    <a:latin typeface="微软雅黑 Light" panose="020B0502040204020203" pitchFamily="34" charset="-122"/>
                    <a:ea typeface="微软雅黑 Light" panose="020B0502040204020203" pitchFamily="34" charset="-122"/>
                  </a:rPr>
                  <a:t>调整</a:t>
                </a:r>
                <a:endParaRPr lang="zh-CN" altLang="en-US"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endParaRPr lang="zh-CN" altLang="en-US" sz="1400" dirty="0">
                  <a:latin typeface="微软雅黑 Light" panose="020B0502040204020203" pitchFamily="34" charset="-122"/>
                  <a:ea typeface="微软雅黑 Light" panose="020B0502040204020203" pitchFamily="34" charset="-122"/>
                </a:endParaRPr>
              </a:p>
            </p:txBody>
          </p:sp>
          <p:sp>
            <p:nvSpPr>
              <p:cNvPr id="51" name="文本框 50"/>
              <p:cNvSpPr txBox="1"/>
              <p:nvPr>
                <p:custDataLst>
                  <p:tags r:id="rId13"/>
                </p:custDataLst>
              </p:nvPr>
            </p:nvSpPr>
            <p:spPr>
              <a:xfrm>
                <a:off x="2933452" y="518424"/>
                <a:ext cx="4142717" cy="1069539"/>
              </a:xfrm>
              <a:prstGeom prst="rect">
                <a:avLst/>
              </a:prstGeom>
              <a:noFill/>
            </p:spPr>
            <p:txBody>
              <a:bodyPr wrap="square">
                <a:spAutoFit/>
              </a:bodyPr>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DC4435"/>
                    </a:solidFill>
                    <a:effectLst/>
                    <a:uLnTx/>
                    <a:uFillTx/>
                    <a:latin typeface="微软雅黑" panose="020B0503020204020204" charset="-122"/>
                    <a:ea typeface="微软雅黑" panose="020B0503020204020204" charset="-122"/>
                    <a:cs typeface="+mn-cs"/>
                  </a:rPr>
                  <a:t>管理层 丨</a:t>
                </a:r>
                <a:r>
                  <a:rPr kumimoji="0" lang="zh-CN" altLang="en-US" sz="1400" b="1" i="0" u="none" strike="noStrike" kern="1200" cap="none" spc="0" normalizeH="0" baseline="0" noProof="0" dirty="0">
                    <a:ln>
                      <a:noFill/>
                    </a:ln>
                    <a:solidFill>
                      <a:srgbClr val="DC4435"/>
                    </a:solidFill>
                    <a:effectLst/>
                    <a:uLnTx/>
                    <a:uFillTx/>
                    <a:latin typeface="微软雅黑" panose="020B0503020204020204" charset="-122"/>
                    <a:ea typeface="微软雅黑" panose="020B0503020204020204" charset="-122"/>
                    <a:cs typeface="+mn-cs"/>
                  </a:rPr>
                  <a:t> 精细化管理、提高管理水平和效率</a:t>
                </a:r>
                <a:endParaRPr lang="en-US" altLang="zh-CN" sz="1400" b="1" dirty="0">
                  <a:solidFill>
                    <a:srgbClr val="DC4435"/>
                  </a:solidFill>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实时掌握各方面数据</a:t>
                </a:r>
                <a:endParaRPr lang="en-US" altLang="zh-CN"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生产过程可视化管理</a:t>
                </a:r>
                <a:endParaRPr lang="en-US" altLang="zh-CN" sz="14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减少消耗、降低失误</a:t>
                </a:r>
                <a:endParaRPr lang="en-US" altLang="zh-CN" sz="1400" dirty="0">
                  <a:latin typeface="微软雅黑 Light" panose="020B0502040204020203" pitchFamily="34" charset="-122"/>
                  <a:ea typeface="微软雅黑 Light" panose="020B0502040204020203" pitchFamily="34" charset="-122"/>
                </a:endParaRPr>
              </a:p>
            </p:txBody>
          </p:sp>
        </p:grpSp>
      </p:gr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a:t>
            </a:r>
            <a:r>
              <a:rPr lang="zh-CN" altLang="en-US" dirty="0" smtClean="0"/>
              <a:t>益处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五、合作</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71" name="文本框 1870"/>
          <p:cNvSpPr txBox="1"/>
          <p:nvPr/>
        </p:nvSpPr>
        <p:spPr>
          <a:xfrm>
            <a:off x="754380" y="920115"/>
            <a:ext cx="4533265" cy="36830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中国科学院沈阳计算技术研究所有限</a:t>
            </a:r>
            <a:r>
              <a:rPr lang="zh-CN" altLang="en-US" b="1">
                <a:latin typeface="微软雅黑" panose="020B0503020204020204" charset="-122"/>
                <a:ea typeface="微软雅黑" panose="020B0503020204020204" charset="-122"/>
              </a:rPr>
              <a:t>公司</a:t>
            </a:r>
            <a:endParaRPr lang="zh-CN" altLang="en-US"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751840" y="1333500"/>
            <a:ext cx="7640955" cy="377825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五、合作</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71" name="文本框 1870"/>
          <p:cNvSpPr txBox="1"/>
          <p:nvPr/>
        </p:nvSpPr>
        <p:spPr>
          <a:xfrm>
            <a:off x="754380" y="1135380"/>
            <a:ext cx="4533265" cy="36830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中国科学院沈阳计算技术研究所有限</a:t>
            </a:r>
            <a:r>
              <a:rPr lang="zh-CN" altLang="en-US" b="1">
                <a:latin typeface="微软雅黑" panose="020B0503020204020204" charset="-122"/>
                <a:ea typeface="微软雅黑" panose="020B0503020204020204" charset="-122"/>
              </a:rPr>
              <a:t>公司</a:t>
            </a:r>
            <a:endParaRPr lang="zh-CN" altLang="en-US" b="1">
              <a:latin typeface="微软雅黑" panose="020B0503020204020204" charset="-122"/>
              <a:ea typeface="微软雅黑" panose="020B0503020204020204" charset="-122"/>
            </a:endParaRPr>
          </a:p>
        </p:txBody>
      </p:sp>
      <p:pic>
        <p:nvPicPr>
          <p:cNvPr id="3" name="图片 2" descr="001"/>
          <p:cNvPicPr>
            <a:picLocks noChangeAspect="1"/>
          </p:cNvPicPr>
          <p:nvPr/>
        </p:nvPicPr>
        <p:blipFill>
          <a:blip r:embed="rId2"/>
          <a:stretch>
            <a:fillRect/>
          </a:stretch>
        </p:blipFill>
        <p:spPr>
          <a:xfrm>
            <a:off x="46990" y="2025015"/>
            <a:ext cx="2266315" cy="3118485"/>
          </a:xfrm>
          <a:prstGeom prst="rect">
            <a:avLst/>
          </a:prstGeom>
        </p:spPr>
      </p:pic>
      <p:pic>
        <p:nvPicPr>
          <p:cNvPr id="4" name="图片 3" descr="002"/>
          <p:cNvPicPr>
            <a:picLocks noChangeAspect="1"/>
          </p:cNvPicPr>
          <p:nvPr/>
        </p:nvPicPr>
        <p:blipFill>
          <a:blip r:embed="rId3"/>
          <a:stretch>
            <a:fillRect/>
          </a:stretch>
        </p:blipFill>
        <p:spPr>
          <a:xfrm>
            <a:off x="2271395" y="2025015"/>
            <a:ext cx="2266950" cy="3118485"/>
          </a:xfrm>
          <a:prstGeom prst="rect">
            <a:avLst/>
          </a:prstGeom>
        </p:spPr>
      </p:pic>
      <p:pic>
        <p:nvPicPr>
          <p:cNvPr id="5" name="图片 4" descr="003"/>
          <p:cNvPicPr>
            <a:picLocks noChangeAspect="1"/>
          </p:cNvPicPr>
          <p:nvPr/>
        </p:nvPicPr>
        <p:blipFill>
          <a:blip r:embed="rId4"/>
          <a:stretch>
            <a:fillRect/>
          </a:stretch>
        </p:blipFill>
        <p:spPr>
          <a:xfrm>
            <a:off x="4484370" y="2025015"/>
            <a:ext cx="2266950" cy="3118485"/>
          </a:xfrm>
          <a:prstGeom prst="rect">
            <a:avLst/>
          </a:prstGeom>
        </p:spPr>
      </p:pic>
      <p:pic>
        <p:nvPicPr>
          <p:cNvPr id="6" name="图片 5" descr="004"/>
          <p:cNvPicPr>
            <a:picLocks noChangeAspect="1"/>
          </p:cNvPicPr>
          <p:nvPr/>
        </p:nvPicPr>
        <p:blipFill>
          <a:blip r:embed="rId5"/>
          <a:stretch>
            <a:fillRect/>
          </a:stretch>
        </p:blipFill>
        <p:spPr>
          <a:xfrm>
            <a:off x="6750050" y="2025015"/>
            <a:ext cx="2306320" cy="317309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五、合作</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71" name="文本框 1870"/>
          <p:cNvSpPr txBox="1"/>
          <p:nvPr/>
        </p:nvSpPr>
        <p:spPr>
          <a:xfrm>
            <a:off x="539115" y="1063625"/>
            <a:ext cx="2363470" cy="36830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山东未来网络</a:t>
            </a:r>
            <a:r>
              <a:rPr lang="zh-CN" altLang="en-US" b="1">
                <a:latin typeface="微软雅黑" panose="020B0503020204020204" charset="-122"/>
                <a:ea typeface="微软雅黑" panose="020B0503020204020204" charset="-122"/>
              </a:rPr>
              <a:t>研究院</a:t>
            </a:r>
            <a:endParaRPr lang="zh-CN" altLang="en-US" b="1">
              <a:latin typeface="微软雅黑" panose="020B0503020204020204" charset="-122"/>
              <a:ea typeface="微软雅黑" panose="020B0503020204020204" charset="-122"/>
            </a:endParaRPr>
          </a:p>
        </p:txBody>
      </p:sp>
      <p:sp>
        <p:nvSpPr>
          <p:cNvPr id="2413" name="文本框 22"/>
          <p:cNvSpPr txBox="1"/>
          <p:nvPr>
            <p:custDataLst>
              <p:tags r:id="rId2"/>
            </p:custDataLst>
          </p:nvPr>
        </p:nvSpPr>
        <p:spPr>
          <a:xfrm flipH="1">
            <a:off x="1043940" y="1780540"/>
            <a:ext cx="4760595" cy="1064260"/>
          </a:xfrm>
          <a:prstGeom prst="rect">
            <a:avLst/>
          </a:prstGeom>
          <a:noFill/>
          <a:ln w="9525">
            <a:noFill/>
          </a:ln>
          <a:effectLst>
            <a:outerShdw sx="999" sy="999" algn="ctr" rotWithShape="0">
              <a:srgbClr val="000000"/>
            </a:outerShdw>
          </a:effectLst>
        </p:spPr>
        <p:txBody>
          <a:bodyPr wrap="square" lIns="67500" tIns="35100" rIns="67500" bIns="35100" anchor="t"/>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indent="0">
              <a:buNone/>
            </a:pPr>
            <a:r>
              <a:rPr lang="zh-CN">
                <a:cs typeface="微软雅黑" panose="020B0503020204020204" charset="-122"/>
                <a:sym typeface="+mn-ea"/>
              </a:rPr>
              <a:t>为深入实施创新驱动发展战略，坚定不移推动新旧动能转换，加快建设科教强省、先进制造业强省和数字强省，推进与紫金山实验室合作，根据《山东省人民政府关于组建山东未来网络研究院的批复》的文件精神，采用新型研发机构形式组建山东未来网络研究院。</a:t>
            </a:r>
            <a:endParaRPr lang="zh-CN" spc="150">
              <a:solidFill>
                <a:schemeClr val="tx1">
                  <a:lumMod val="85000"/>
                  <a:lumOff val="15000"/>
                </a:schemeClr>
              </a:solidFill>
              <a:latin typeface="Arial" panose="020B0604020202020204" pitchFamily="34" charset="0"/>
              <a:ea typeface="楷体" panose="02010609060101010101" charset="-122"/>
              <a:cs typeface="微软雅黑" panose="020B0503020204020204" charset="-122"/>
              <a:sym typeface="+mn-ea"/>
            </a:endParaRPr>
          </a:p>
        </p:txBody>
      </p:sp>
      <p:sp>
        <p:nvSpPr>
          <p:cNvPr id="2414" name="文本框 22"/>
          <p:cNvSpPr txBox="1"/>
          <p:nvPr>
            <p:custDataLst>
              <p:tags r:id="rId3"/>
            </p:custDataLst>
          </p:nvPr>
        </p:nvSpPr>
        <p:spPr>
          <a:xfrm flipH="1">
            <a:off x="3851910" y="3746500"/>
            <a:ext cx="5000625" cy="987425"/>
          </a:xfrm>
          <a:prstGeom prst="rect">
            <a:avLst/>
          </a:prstGeom>
          <a:noFill/>
          <a:ln w="9525">
            <a:noFill/>
          </a:ln>
          <a:effectLst>
            <a:outerShdw sx="999" sy="999" algn="ctr" rotWithShape="0">
              <a:srgbClr val="000000"/>
            </a:outerShdw>
          </a:effectLst>
        </p:spPr>
        <p:txBody>
          <a:bodyPr wrap="square" lIns="67500" tIns="35100" rIns="67500" bIns="35100" anchor="t"/>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indent="0">
              <a:buNone/>
            </a:pPr>
            <a:r>
              <a:rPr lang="zh-CN">
                <a:cs typeface="微软雅黑" panose="020B0503020204020204" charset="-122"/>
                <a:sym typeface="+mn-ea"/>
              </a:rPr>
              <a:t>研究院以“助力山东打造科技创新和人才汇聚的“高地”，科技成果转化的“基地”为目标，采用“院企一体化”模式，以未来网络关键技术研发和原始创新为核心，重点解决一批工业互联网共性关键技术“卡脖子”问题。</a:t>
            </a:r>
            <a:endParaRPr lang="zh-CN" spc="150">
              <a:solidFill>
                <a:schemeClr val="tx1">
                  <a:lumMod val="85000"/>
                  <a:lumOff val="15000"/>
                </a:schemeClr>
              </a:solidFill>
              <a:latin typeface="Arial" panose="020B0604020202020204" pitchFamily="34" charset="0"/>
              <a:ea typeface="楷体" panose="02010609060101010101" charset="-122"/>
              <a:cs typeface="微软雅黑" panose="020B0503020204020204" charset="-122"/>
              <a:sym typeface="+mn-ea"/>
            </a:endParaRPr>
          </a:p>
        </p:txBody>
      </p:sp>
      <p:pic>
        <p:nvPicPr>
          <p:cNvPr id="2415" name="图形 18"/>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3504920" y="3980674"/>
            <a:ext cx="346490" cy="337982"/>
          </a:xfrm>
          <a:prstGeom prst="rect">
            <a:avLst/>
          </a:prstGeom>
        </p:spPr>
      </p:pic>
      <p:sp>
        <p:nvSpPr>
          <p:cNvPr id="2416" name="矩形 2415"/>
          <p:cNvSpPr/>
          <p:nvPr>
            <p:custDataLst>
              <p:tags r:id="rId7"/>
            </p:custDataLst>
          </p:nvPr>
        </p:nvSpPr>
        <p:spPr>
          <a:xfrm>
            <a:off x="216136" y="3281704"/>
            <a:ext cx="8647059" cy="27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fontAlgn="base">
              <a:lnSpc>
                <a:spcPct val="140000"/>
              </a:lnSpc>
            </a:pPr>
            <a:endParaRPr lang="zh-CN" altLang="en-US" sz="1350" strike="noStrike" noProof="1">
              <a:solidFill>
                <a:schemeClr val="tx1"/>
              </a:solidFill>
              <a:latin typeface="Arial" panose="020B0604020202020204" pitchFamily="34" charset="0"/>
              <a:ea typeface="楷体" panose="02010609060101010101" charset="-122"/>
              <a:sym typeface="Arial" panose="020B0604020202020204" pitchFamily="34" charset="0"/>
            </a:endParaRPr>
          </a:p>
        </p:txBody>
      </p:sp>
      <p:pic>
        <p:nvPicPr>
          <p:cNvPr id="2417" name="图形 21"/>
          <p:cNvPicPr>
            <a:picLocks noChangeAspect="1"/>
          </p:cNvPicPr>
          <p:nvPr>
            <p:custDataLst>
              <p:tags r:id="rId8"/>
            </p:custDataLst>
          </p:nvPr>
        </p:nvPicPr>
        <p:blipFill>
          <a:blip r:embed="rId5">
            <a:extLst>
              <a:ext uri="{96DAC541-7B7A-43D3-8B79-37D633B846F1}">
                <asvg:svgBlip xmlns:asvg="http://schemas.microsoft.com/office/drawing/2016/SVG/main" r:embed="rId6"/>
              </a:ext>
            </a:extLst>
          </a:blip>
          <a:stretch>
            <a:fillRect/>
          </a:stretch>
        </p:blipFill>
        <p:spPr>
          <a:xfrm>
            <a:off x="539229" y="2283945"/>
            <a:ext cx="346490" cy="337982"/>
          </a:xfrm>
          <a:prstGeom prst="rect">
            <a:avLst/>
          </a:prstGeom>
        </p:spPr>
      </p:pic>
      <p:pic>
        <p:nvPicPr>
          <p:cNvPr id="2418" name="图片 2417" descr="地图&#10;&#10;中度可信度描述已自动生成"/>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05" y="3364230"/>
            <a:ext cx="2503170" cy="1682750"/>
          </a:xfrm>
          <a:prstGeom prst="rect">
            <a:avLst/>
          </a:prstGeom>
        </p:spPr>
      </p:pic>
      <p:pic>
        <p:nvPicPr>
          <p:cNvPr id="4" name="图片 3" descr="023ede3bd5b04a5fa1193e7f5d0fd0e4"/>
          <p:cNvPicPr>
            <a:picLocks noChangeAspect="1"/>
          </p:cNvPicPr>
          <p:nvPr>
            <p:custDataLst>
              <p:tags r:id="rId10"/>
            </p:custDataLst>
          </p:nvPr>
        </p:nvPicPr>
        <p:blipFill>
          <a:blip r:embed="rId11"/>
          <a:stretch>
            <a:fillRect/>
          </a:stretch>
        </p:blipFill>
        <p:spPr>
          <a:xfrm>
            <a:off x="6129655" y="1362075"/>
            <a:ext cx="2479675" cy="175069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工厂布局MES系统益</a:t>
            </a:r>
            <a:r>
              <a:rPr lang="zh-CN" altLang="en-US" dirty="0" smtClean="0"/>
              <a:t>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五、合作</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71" name="文本框 1870"/>
          <p:cNvSpPr txBox="1"/>
          <p:nvPr/>
        </p:nvSpPr>
        <p:spPr>
          <a:xfrm>
            <a:off x="754380" y="920115"/>
            <a:ext cx="2280920" cy="36830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山东未来网络</a:t>
            </a:r>
            <a:r>
              <a:rPr lang="zh-CN" altLang="en-US" b="1">
                <a:latin typeface="微软雅黑" panose="020B0503020204020204" charset="-122"/>
                <a:ea typeface="微软雅黑" panose="020B0503020204020204" charset="-122"/>
              </a:rPr>
              <a:t>研究院</a:t>
            </a:r>
            <a:endParaRPr lang="zh-CN" altLang="en-US" b="1">
              <a:latin typeface="微软雅黑" panose="020B0503020204020204" charset="-122"/>
              <a:ea typeface="微软雅黑" panose="020B0503020204020204" charset="-122"/>
            </a:endParaRPr>
          </a:p>
        </p:txBody>
      </p:sp>
      <p:sp>
        <p:nvSpPr>
          <p:cNvPr id="100" name="文本框 99"/>
          <p:cNvSpPr txBox="1"/>
          <p:nvPr/>
        </p:nvSpPr>
        <p:spPr>
          <a:xfrm>
            <a:off x="108585" y="1446530"/>
            <a:ext cx="4102735" cy="3446145"/>
          </a:xfrm>
          <a:prstGeom prst="rect">
            <a:avLst/>
          </a:prstGeom>
          <a:noFill/>
          <a:ln w="9525">
            <a:noFill/>
          </a:ln>
        </p:spPr>
        <p:txBody>
          <a:bodyPr wrap="square">
            <a:spAutoFit/>
          </a:bodyPr>
          <a:p>
            <a:pPr indent="406400">
              <a:lnSpc>
                <a:spcPct val="130000"/>
              </a:lnSpc>
            </a:pPr>
            <a:r>
              <a:rPr lang="zh-CN" sz="1400" b="0">
                <a:latin typeface="微软雅黑" panose="020B0503020204020204" charset="-122"/>
                <a:ea typeface="微软雅黑" panose="020B0503020204020204" charset="-122"/>
                <a:cs typeface="微软雅黑" panose="020B0503020204020204" charset="-122"/>
              </a:rPr>
              <a:t>为推进产学研创新发展实现新跨域，研究院引进企业级B5G PaaS可扩展平台、云网协同终端研发、工业机器视觉平台、多云操作系统和交换中心团队等6支科技研发团队，以及企业内网改造、数字化工厂、智驱安全网络等5支成果转化团队。引进的创新团队起点高、亮点多，11支团队中有3支国外高水平团队，团队均掌握了顶尖的科技水平，有望取得良好的社会和经济效益。</a:t>
            </a:r>
            <a:endParaRPr lang="zh-CN" sz="1400" b="0">
              <a:latin typeface="微软雅黑" panose="020B0503020204020204" charset="-122"/>
              <a:ea typeface="微软雅黑" panose="020B0503020204020204" charset="-122"/>
              <a:cs typeface="微软雅黑" panose="020B0503020204020204" charset="-122"/>
            </a:endParaRPr>
          </a:p>
          <a:p>
            <a:pPr indent="406400">
              <a:lnSpc>
                <a:spcPct val="130000"/>
              </a:lnSpc>
            </a:pPr>
            <a:r>
              <a:rPr lang="en-US" altLang="zh-CN" sz="1400" b="0">
                <a:latin typeface="微软雅黑" panose="020B0503020204020204" charset="-122"/>
                <a:ea typeface="微软雅黑" panose="020B0503020204020204" charset="-122"/>
                <a:cs typeface="微软雅黑" panose="020B0503020204020204" charset="-122"/>
              </a:rPr>
              <a:t>2023</a:t>
            </a:r>
            <a:r>
              <a:rPr lang="zh-CN" altLang="en-US" sz="1400" b="0">
                <a:latin typeface="微软雅黑" panose="020B0503020204020204" charset="-122"/>
                <a:ea typeface="微软雅黑" panose="020B0503020204020204" charset="-122"/>
                <a:cs typeface="微软雅黑" panose="020B0503020204020204" charset="-122"/>
              </a:rPr>
              <a:t>年</a:t>
            </a:r>
            <a:r>
              <a:rPr lang="en-US" altLang="zh-CN" sz="1400" b="0">
                <a:latin typeface="微软雅黑" panose="020B0503020204020204" charset="-122"/>
                <a:ea typeface="微软雅黑" panose="020B0503020204020204" charset="-122"/>
                <a:cs typeface="微软雅黑" panose="020B0503020204020204" charset="-122"/>
              </a:rPr>
              <a:t>3</a:t>
            </a:r>
            <a:r>
              <a:rPr lang="zh-CN" altLang="en-US" sz="1400" b="0">
                <a:latin typeface="微软雅黑" panose="020B0503020204020204" charset="-122"/>
                <a:ea typeface="微软雅黑" panose="020B0503020204020204" charset="-122"/>
                <a:cs typeface="微软雅黑" panose="020B0503020204020204" charset="-122"/>
              </a:rPr>
              <a:t>月</a:t>
            </a:r>
            <a:r>
              <a:rPr lang="en-US" altLang="zh-CN" sz="1400" b="0">
                <a:latin typeface="微软雅黑" panose="020B0503020204020204" charset="-122"/>
                <a:ea typeface="微软雅黑" panose="020B0503020204020204" charset="-122"/>
                <a:cs typeface="微软雅黑" panose="020B0503020204020204" charset="-122"/>
              </a:rPr>
              <a:t>3</a:t>
            </a:r>
            <a:r>
              <a:rPr lang="zh-CN" altLang="en-US" sz="1400" b="0">
                <a:latin typeface="微软雅黑" panose="020B0503020204020204" charset="-122"/>
                <a:ea typeface="微软雅黑" panose="020B0503020204020204" charset="-122"/>
                <a:cs typeface="微软雅黑" panose="020B0503020204020204" charset="-122"/>
              </a:rPr>
              <a:t>日，为进一步深入合作，公司与未来网络研究院成立了产业互联网联合创新实验室，市委书记李长萍、未来网络研究院党委书记丁力亲自为实验室</a:t>
            </a:r>
            <a:r>
              <a:rPr lang="zh-CN" altLang="en-US" sz="1400" b="0">
                <a:latin typeface="微软雅黑" panose="020B0503020204020204" charset="-122"/>
                <a:ea typeface="微软雅黑" panose="020B0503020204020204" charset="-122"/>
                <a:cs typeface="微软雅黑" panose="020B0503020204020204" charset="-122"/>
              </a:rPr>
              <a:t>揭牌。</a:t>
            </a:r>
            <a:endParaRPr lang="zh-CN" altLang="en-US" sz="1400" b="0">
              <a:latin typeface="微软雅黑" panose="020B0503020204020204" charset="-122"/>
              <a:ea typeface="微软雅黑" panose="020B0503020204020204" charset="-122"/>
              <a:cs typeface="微软雅黑" panose="020B0503020204020204" charset="-122"/>
            </a:endParaRPr>
          </a:p>
        </p:txBody>
      </p:sp>
      <p:pic>
        <p:nvPicPr>
          <p:cNvPr id="2" name="图片 1" descr="微信图片_20230317090704"/>
          <p:cNvPicPr>
            <a:picLocks noChangeAspect="1"/>
          </p:cNvPicPr>
          <p:nvPr/>
        </p:nvPicPr>
        <p:blipFill>
          <a:blip r:embed="rId2"/>
          <a:stretch>
            <a:fillRect/>
          </a:stretch>
        </p:blipFill>
        <p:spPr>
          <a:xfrm>
            <a:off x="4407535" y="1673860"/>
            <a:ext cx="4696460" cy="312991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五、合作</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71" name="文本框 1870"/>
          <p:cNvSpPr txBox="1"/>
          <p:nvPr/>
        </p:nvSpPr>
        <p:spPr>
          <a:xfrm>
            <a:off x="754380" y="920115"/>
            <a:ext cx="2315210" cy="341630"/>
          </a:xfrm>
          <a:prstGeom prst="rect">
            <a:avLst/>
          </a:prstGeom>
        </p:spPr>
        <p:style>
          <a:lnRef idx="1">
            <a:schemeClr val="accent4"/>
          </a:lnRef>
          <a:fillRef idx="3">
            <a:schemeClr val="accent4"/>
          </a:fillRef>
          <a:effectRef idx="2">
            <a:schemeClr val="accent4"/>
          </a:effectRef>
          <a:fontRef idx="minor">
            <a:schemeClr val="lt1"/>
          </a:fontRef>
        </p:style>
        <p:txBody>
          <a:bodyPr wrap="square">
            <a:noAutofit/>
          </a:bodyPr>
          <a:p>
            <a:pPr indent="0" algn="ctr"/>
            <a:r>
              <a:rPr lang="zh-CN" altLang="en-US" b="1">
                <a:latin typeface="微软雅黑" panose="020B0503020204020204" charset="-122"/>
                <a:ea typeface="微软雅黑" panose="020B0503020204020204" charset="-122"/>
              </a:rPr>
              <a:t>山东未来网络</a:t>
            </a:r>
            <a:r>
              <a:rPr lang="zh-CN" altLang="en-US" b="1">
                <a:latin typeface="微软雅黑" panose="020B0503020204020204" charset="-122"/>
                <a:ea typeface="微软雅黑" panose="020B0503020204020204" charset="-122"/>
              </a:rPr>
              <a:t>研究院</a:t>
            </a:r>
            <a:endParaRPr lang="zh-CN" altLang="en-US" b="1">
              <a:latin typeface="微软雅黑" panose="020B0503020204020204" charset="-122"/>
              <a:ea typeface="微软雅黑" panose="020B0503020204020204" charset="-122"/>
            </a:endParaRPr>
          </a:p>
        </p:txBody>
      </p:sp>
      <p:pic>
        <p:nvPicPr>
          <p:cNvPr id="2" name="图片 1" descr="002"/>
          <p:cNvPicPr>
            <a:picLocks noChangeAspect="1"/>
          </p:cNvPicPr>
          <p:nvPr/>
        </p:nvPicPr>
        <p:blipFill>
          <a:blip r:embed="rId2"/>
          <a:stretch>
            <a:fillRect/>
          </a:stretch>
        </p:blipFill>
        <p:spPr>
          <a:xfrm>
            <a:off x="538480" y="1322070"/>
            <a:ext cx="2702560" cy="3717290"/>
          </a:xfrm>
          <a:prstGeom prst="rect">
            <a:avLst/>
          </a:prstGeom>
        </p:spPr>
      </p:pic>
      <p:pic>
        <p:nvPicPr>
          <p:cNvPr id="4" name="图片 3" descr="003"/>
          <p:cNvPicPr>
            <a:picLocks noChangeAspect="1"/>
          </p:cNvPicPr>
          <p:nvPr/>
        </p:nvPicPr>
        <p:blipFill>
          <a:blip r:embed="rId3"/>
          <a:stretch>
            <a:fillRect/>
          </a:stretch>
        </p:blipFill>
        <p:spPr>
          <a:xfrm>
            <a:off x="3241040" y="1322070"/>
            <a:ext cx="2703195" cy="3717925"/>
          </a:xfrm>
          <a:prstGeom prst="rect">
            <a:avLst/>
          </a:prstGeom>
        </p:spPr>
      </p:pic>
      <p:pic>
        <p:nvPicPr>
          <p:cNvPr id="5" name="图片 4" descr="001"/>
          <p:cNvPicPr>
            <a:picLocks noChangeAspect="1"/>
          </p:cNvPicPr>
          <p:nvPr/>
        </p:nvPicPr>
        <p:blipFill>
          <a:blip r:embed="rId4"/>
          <a:stretch>
            <a:fillRect/>
          </a:stretch>
        </p:blipFill>
        <p:spPr>
          <a:xfrm>
            <a:off x="5948045" y="1322070"/>
            <a:ext cx="2687320" cy="369633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工厂布局MES系统益</a:t>
            </a:r>
            <a:r>
              <a:rPr lang="zh-CN" altLang="en-US" dirty="0" smtClean="0"/>
              <a:t>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0" y="-22225"/>
            <a:ext cx="5444490" cy="6870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881880" cy="642620"/>
          </a:xfrm>
          <a:prstGeom prst="rect">
            <a:avLst/>
          </a:prstGeom>
          <a:noFill/>
          <a:ln w="9525">
            <a:noFill/>
            <a:miter lim="800000"/>
          </a:ln>
        </p:spPr>
        <p:txBody>
          <a:bodyPr wrap="square">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六、智能装备</a:t>
            </a:r>
            <a:r>
              <a:rPr lang="zh-CN" altLang="en-US" sz="2400"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68030" y="14605"/>
            <a:ext cx="622935" cy="619760"/>
          </a:xfrm>
          <a:prstGeom prst="rect">
            <a:avLst/>
          </a:prstGeom>
        </p:spPr>
      </p:pic>
      <p:pic>
        <p:nvPicPr>
          <p:cNvPr id="3" name="图片 2" descr="微信图片_20210714113744"/>
          <p:cNvPicPr>
            <a:picLocks noChangeAspect="1"/>
          </p:cNvPicPr>
          <p:nvPr>
            <p:custDataLst>
              <p:tags r:id="rId2"/>
            </p:custDataLst>
          </p:nvPr>
        </p:nvPicPr>
        <p:blipFill>
          <a:blip r:embed="rId3"/>
          <a:stretch>
            <a:fillRect/>
          </a:stretch>
        </p:blipFill>
        <p:spPr>
          <a:xfrm>
            <a:off x="366395" y="852170"/>
            <a:ext cx="4222115" cy="4222115"/>
          </a:xfrm>
          <a:prstGeom prst="rect">
            <a:avLst/>
          </a:prstGeom>
        </p:spPr>
      </p:pic>
      <p:pic>
        <p:nvPicPr>
          <p:cNvPr id="4" name="图片 3" descr="微信图片_20210714113749"/>
          <p:cNvPicPr>
            <a:picLocks noChangeAspect="1"/>
          </p:cNvPicPr>
          <p:nvPr>
            <p:custDataLst>
              <p:tags r:id="rId4"/>
            </p:custDataLst>
          </p:nvPr>
        </p:nvPicPr>
        <p:blipFill>
          <a:blip r:embed="rId5"/>
          <a:stretch>
            <a:fillRect/>
          </a:stretch>
        </p:blipFill>
        <p:spPr>
          <a:xfrm>
            <a:off x="4613910" y="843280"/>
            <a:ext cx="4243705" cy="424370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0" y="-22225"/>
            <a:ext cx="5444490" cy="6870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881880" cy="642620"/>
          </a:xfrm>
          <a:prstGeom prst="rect">
            <a:avLst/>
          </a:prstGeom>
          <a:noFill/>
          <a:ln w="9525">
            <a:noFill/>
            <a:miter lim="800000"/>
          </a:ln>
        </p:spPr>
        <p:txBody>
          <a:bodyPr wrap="square">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六、智能装备</a:t>
            </a:r>
            <a:r>
              <a:rPr lang="zh-CN" altLang="en-US" sz="2400"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68030" y="14605"/>
            <a:ext cx="622935" cy="619760"/>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179070" y="1060450"/>
            <a:ext cx="5038725" cy="3778885"/>
          </a:xfrm>
          <a:prstGeom prst="rect">
            <a:avLst/>
          </a:prstGeom>
        </p:spPr>
      </p:pic>
      <p:pic>
        <p:nvPicPr>
          <p:cNvPr id="4" name="图片 3"/>
          <p:cNvPicPr>
            <a:picLocks noChangeAspect="1"/>
          </p:cNvPicPr>
          <p:nvPr/>
        </p:nvPicPr>
        <p:blipFill>
          <a:blip r:embed="rId4"/>
          <a:stretch>
            <a:fillRect/>
          </a:stretch>
        </p:blipFill>
        <p:spPr>
          <a:xfrm>
            <a:off x="5219065" y="1059815"/>
            <a:ext cx="3787140" cy="378714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0" y="-22225"/>
            <a:ext cx="5444490" cy="6870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881880" cy="642620"/>
          </a:xfrm>
          <a:prstGeom prst="rect">
            <a:avLst/>
          </a:prstGeom>
          <a:noFill/>
          <a:ln w="9525">
            <a:noFill/>
            <a:miter lim="800000"/>
          </a:ln>
        </p:spPr>
        <p:txBody>
          <a:bodyPr wrap="square">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六、智能装备</a:t>
            </a:r>
            <a:r>
              <a:rPr lang="zh-CN" altLang="en-US" sz="2400"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68030" y="14605"/>
            <a:ext cx="622935" cy="619760"/>
          </a:xfrm>
          <a:prstGeom prst="rect">
            <a:avLst/>
          </a:prstGeom>
        </p:spPr>
      </p:pic>
      <p:pic>
        <p:nvPicPr>
          <p:cNvPr id="6" name="图片 5" descr="微信图片_20210714114831"/>
          <p:cNvPicPr>
            <a:picLocks noChangeAspect="1"/>
          </p:cNvPicPr>
          <p:nvPr>
            <p:custDataLst>
              <p:tags r:id="rId2"/>
            </p:custDataLst>
          </p:nvPr>
        </p:nvPicPr>
        <p:blipFill>
          <a:blip r:embed="rId3"/>
          <a:stretch>
            <a:fillRect/>
          </a:stretch>
        </p:blipFill>
        <p:spPr>
          <a:xfrm>
            <a:off x="539750" y="843915"/>
            <a:ext cx="4017010" cy="4017010"/>
          </a:xfrm>
          <a:prstGeom prst="rect">
            <a:avLst/>
          </a:prstGeom>
        </p:spPr>
      </p:pic>
      <p:pic>
        <p:nvPicPr>
          <p:cNvPr id="7" name="图片 6" descr="wKhQplWjTEGEKDmSAAAAANASgSo250"/>
          <p:cNvPicPr>
            <a:picLocks noChangeAspect="1"/>
          </p:cNvPicPr>
          <p:nvPr>
            <p:custDataLst>
              <p:tags r:id="rId4"/>
            </p:custDataLst>
          </p:nvPr>
        </p:nvPicPr>
        <p:blipFill>
          <a:blip r:embed="rId5"/>
          <a:stretch>
            <a:fillRect/>
          </a:stretch>
        </p:blipFill>
        <p:spPr>
          <a:xfrm>
            <a:off x="4572000" y="863600"/>
            <a:ext cx="4491355" cy="39973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0" y="-22225"/>
            <a:ext cx="5444490" cy="6870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881880" cy="642620"/>
          </a:xfrm>
          <a:prstGeom prst="rect">
            <a:avLst/>
          </a:prstGeom>
          <a:noFill/>
          <a:ln w="9525">
            <a:noFill/>
            <a:miter lim="800000"/>
          </a:ln>
        </p:spPr>
        <p:txBody>
          <a:bodyPr wrap="square">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六、智能装备</a:t>
            </a:r>
            <a:r>
              <a:rPr lang="zh-CN" altLang="en-US" sz="2400"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68030" y="14605"/>
            <a:ext cx="622935" cy="619760"/>
          </a:xfrm>
          <a:prstGeom prst="rect">
            <a:avLst/>
          </a:prstGeom>
        </p:spPr>
      </p:pic>
      <p:pic>
        <p:nvPicPr>
          <p:cNvPr id="3" name="图片 2" descr="src=http___dimg.52bjw.cn_image_upload_2b_1e_63_ed_2b1e63ed3ead008be2287f37e6a68511.jpg&amp;refer=http___dimg.52bjw"/>
          <p:cNvPicPr>
            <a:picLocks noChangeAspect="1"/>
          </p:cNvPicPr>
          <p:nvPr>
            <p:custDataLst>
              <p:tags r:id="rId2"/>
            </p:custDataLst>
          </p:nvPr>
        </p:nvPicPr>
        <p:blipFill>
          <a:blip r:embed="rId3"/>
          <a:stretch>
            <a:fillRect/>
          </a:stretch>
        </p:blipFill>
        <p:spPr>
          <a:xfrm>
            <a:off x="35560" y="1059815"/>
            <a:ext cx="4260850" cy="3408680"/>
          </a:xfrm>
          <a:prstGeom prst="rect">
            <a:avLst/>
          </a:prstGeom>
        </p:spPr>
      </p:pic>
      <p:pic>
        <p:nvPicPr>
          <p:cNvPr id="7" name="图片 6" descr="C:\Users\Administrator\Desktop\设备图片\微信图片_20210714114824.jpg微信图片_20210714114824"/>
          <p:cNvPicPr>
            <a:picLocks noChangeAspect="1"/>
          </p:cNvPicPr>
          <p:nvPr>
            <p:custDataLst>
              <p:tags r:id="rId4"/>
            </p:custDataLst>
          </p:nvPr>
        </p:nvPicPr>
        <p:blipFill>
          <a:blip r:embed="rId5"/>
          <a:srcRect/>
          <a:stretch>
            <a:fillRect/>
          </a:stretch>
        </p:blipFill>
        <p:spPr>
          <a:xfrm>
            <a:off x="4284980" y="1060450"/>
            <a:ext cx="4842510" cy="340804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工厂布局MES系统益</a:t>
            </a:r>
            <a:r>
              <a:rPr lang="zh-CN" altLang="en-US" dirty="0" smtClean="0"/>
              <a:t>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0" y="-22225"/>
            <a:ext cx="5444490" cy="6870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881880" cy="642620"/>
          </a:xfrm>
          <a:prstGeom prst="rect">
            <a:avLst/>
          </a:prstGeom>
          <a:noFill/>
          <a:ln w="9525">
            <a:noFill/>
            <a:miter lim="800000"/>
          </a:ln>
        </p:spPr>
        <p:txBody>
          <a:bodyPr wrap="square">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七、</a:t>
            </a:r>
            <a:r>
              <a:rPr lang="zh-CN" altLang="en-US" sz="2400"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数字孪生智能轴承内外环项目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cxnSp>
        <p:nvCxnSpPr>
          <p:cNvPr id="2165" name="直接连接符 2164"/>
          <p:cNvCxnSpPr/>
          <p:nvPr>
            <p:custDataLst>
              <p:tags r:id="rId1"/>
            </p:custDataLst>
          </p:nvPr>
        </p:nvCxnSpPr>
        <p:spPr>
          <a:xfrm>
            <a:off x="216090" y="2853258"/>
            <a:ext cx="879866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66" name="椭圆 2165"/>
          <p:cNvSpPr/>
          <p:nvPr>
            <p:custDataLst>
              <p:tags r:id="rId2"/>
            </p:custDataLst>
          </p:nvPr>
        </p:nvSpPr>
        <p:spPr>
          <a:xfrm flipV="1">
            <a:off x="3326907" y="2794760"/>
            <a:ext cx="89154" cy="8913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350">
              <a:latin typeface="Arial" panose="020B0604020202020204" pitchFamily="34" charset="0"/>
              <a:ea typeface="楷体" panose="02010609060101010101" charset="-122"/>
              <a:sym typeface="Arial" panose="020B0604020202020204" pitchFamily="34" charset="0"/>
            </a:endParaRPr>
          </a:p>
        </p:txBody>
      </p:sp>
      <p:cxnSp>
        <p:nvCxnSpPr>
          <p:cNvPr id="2167" name="直接连接符 2166"/>
          <p:cNvCxnSpPr/>
          <p:nvPr>
            <p:custDataLst>
              <p:tags r:id="rId3"/>
            </p:custDataLst>
          </p:nvPr>
        </p:nvCxnSpPr>
        <p:spPr>
          <a:xfrm flipV="1">
            <a:off x="3371485" y="2615857"/>
            <a:ext cx="2089" cy="21139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68" name="文本框 2167"/>
          <p:cNvSpPr txBox="1"/>
          <p:nvPr>
            <p:custDataLst>
              <p:tags r:id="rId4"/>
            </p:custDataLst>
          </p:nvPr>
        </p:nvSpPr>
        <p:spPr>
          <a:xfrm>
            <a:off x="263525" y="933450"/>
            <a:ext cx="5544185" cy="1528445"/>
          </a:xfrm>
          <a:prstGeom prst="rect">
            <a:avLst/>
          </a:prstGeom>
          <a:noFill/>
        </p:spPr>
        <p:txBody>
          <a:bodyPr wrap="square" rtlCol="0">
            <a:noAutofit/>
          </a:bodyPr>
          <a:p>
            <a:pPr marL="0" lvl="0" indent="0" algn="l">
              <a:lnSpc>
                <a:spcPct val="120000"/>
              </a:lnSpc>
              <a:spcBef>
                <a:spcPts val="0"/>
              </a:spcBef>
              <a:spcAft>
                <a:spcPts val="0"/>
              </a:spcAft>
              <a:buSzPct val="100000"/>
            </a:pPr>
            <a:r>
              <a:rPr lang="zh-CN" sz="1400" spc="15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依托聊城临清轴承市场，重点开发数字孪生技术、智能主轴系统在轴承加工生产线上的应用，及数字孪生、智能主轴系统在轴承行业数字化车间、智能工厂转型升级及新旧动能改造工程上的应用。生产数字孪生智能轴承内外圈生产线，服务本地轴承市场。协同政企联建</a:t>
            </a:r>
            <a:r>
              <a:rPr lang="en-US" altLang="zh-CN" sz="1400" spc="15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zh-CN" altLang="en-US" sz="1400" spc="15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轴承产业大脑</a:t>
            </a:r>
            <a:r>
              <a:rPr lang="en-US" altLang="zh-CN" sz="1400" spc="15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zh-CN" altLang="en-US" sz="1400" spc="15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，服务聊城轴承行业，推动轴承行业高质量发展。</a:t>
            </a:r>
            <a:endParaRPr lang="zh-CN" altLang="en-US" sz="1400" spc="15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2193" name="Title 6"/>
          <p:cNvSpPr txBox="1"/>
          <p:nvPr>
            <p:custDataLst>
              <p:tags r:id="rId5"/>
            </p:custDataLst>
          </p:nvPr>
        </p:nvSpPr>
        <p:spPr>
          <a:xfrm>
            <a:off x="2915285" y="3481070"/>
            <a:ext cx="5949315" cy="155003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lvl="0" indent="0" algn="l" fontAlgn="ctr">
              <a:lnSpc>
                <a:spcPct val="120000"/>
              </a:lnSpc>
              <a:spcBef>
                <a:spcPts val="1200"/>
              </a:spcBef>
              <a:spcAft>
                <a:spcPts val="0"/>
              </a:spcAft>
              <a:buSzPct val="90000"/>
              <a:buFont typeface="WPS-Bullets" pitchFamily="2" charset="0"/>
              <a:buNone/>
            </a:pPr>
            <a:r>
              <a:rPr lang="zh-CN" altLang="en-US" sz="1400" spc="160" dirty="0">
                <a:solidFill>
                  <a:schemeClr val="tx1">
                    <a:lumMod val="75000"/>
                    <a:lumOff val="25000"/>
                  </a:schemeClr>
                </a:solidFill>
                <a:uFillTx/>
                <a:latin typeface="微软雅黑" panose="020B0503020204020204" charset="-122"/>
                <a:ea typeface="微软雅黑" panose="020B0503020204020204" charset="-122"/>
                <a:sym typeface="+mn-ea"/>
              </a:rPr>
              <a:t>通过与中国科学院沈阳计算技术研究所、山东大学、聊城大学、山东未来网络研究院等院校合作，以数字化、信息化和智能化技术为主要研发方向，以技术、产品和服务创新及规模产业化为发展目标，重点面向机械加工制造行业（流程型、离散型均可），提供综合解决方案及专业化服务，助力工业化和信息化、数字化深度融合，推动聊城机械加工行业技术进步和产业升级。</a:t>
            </a:r>
            <a:endParaRPr lang="zh-CN" altLang="en-US" sz="1400"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sp>
        <p:nvSpPr>
          <p:cNvPr id="2170" name="椭圆 2169"/>
          <p:cNvSpPr/>
          <p:nvPr>
            <p:custDataLst>
              <p:tags r:id="rId6"/>
            </p:custDataLst>
          </p:nvPr>
        </p:nvSpPr>
        <p:spPr>
          <a:xfrm>
            <a:off x="5671784" y="2807060"/>
            <a:ext cx="89154" cy="8913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350">
              <a:latin typeface="Arial" panose="020B0604020202020204" pitchFamily="34" charset="0"/>
              <a:ea typeface="楷体" panose="02010609060101010101" charset="-122"/>
              <a:sym typeface="Arial" panose="020B0604020202020204" pitchFamily="34" charset="0"/>
            </a:endParaRPr>
          </a:p>
        </p:txBody>
      </p:sp>
      <p:cxnSp>
        <p:nvCxnSpPr>
          <p:cNvPr id="2171" name="直接连接符 2170"/>
          <p:cNvCxnSpPr/>
          <p:nvPr>
            <p:custDataLst>
              <p:tags r:id="rId7"/>
            </p:custDataLst>
          </p:nvPr>
        </p:nvCxnSpPr>
        <p:spPr>
          <a:xfrm>
            <a:off x="5716361" y="2855327"/>
            <a:ext cx="2089" cy="21139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172" name="图片 2171" descr="04"/>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3093889" y="2224709"/>
            <a:ext cx="524473" cy="556423"/>
          </a:xfrm>
          <a:prstGeom prst="rect">
            <a:avLst/>
          </a:prstGeom>
        </p:spPr>
      </p:pic>
      <p:sp>
        <p:nvSpPr>
          <p:cNvPr id="2173" name="文本框 2172"/>
          <p:cNvSpPr txBox="1"/>
          <p:nvPr>
            <p:custDataLst>
              <p:tags r:id="rId11"/>
            </p:custDataLst>
          </p:nvPr>
        </p:nvSpPr>
        <p:spPr>
          <a:xfrm>
            <a:off x="3130107" y="2292957"/>
            <a:ext cx="387260" cy="434552"/>
          </a:xfrm>
          <a:prstGeom prst="rect">
            <a:avLst/>
          </a:prstGeom>
          <a:noFill/>
        </p:spPr>
        <p:txBody>
          <a:bodyPr wrap="square" rtlCol="0">
            <a:normAutofit/>
          </a:bodyPr>
          <a:p>
            <a:pPr>
              <a:lnSpc>
                <a:spcPct val="120000"/>
              </a:lnSpc>
            </a:pPr>
            <a:r>
              <a:rPr lang="zh-CN" altLang="en-US" sz="1350" b="1" dirty="0">
                <a:solidFill>
                  <a:schemeClr val="bg1"/>
                </a:solidFill>
                <a:latin typeface="Arial" panose="020B0604020202020204" pitchFamily="34" charset="0"/>
                <a:ea typeface="楷体" panose="02010609060101010101" charset="-122"/>
                <a:sym typeface="Arial" panose="020B0604020202020204" pitchFamily="34" charset="0"/>
              </a:rPr>
              <a:t>壹</a:t>
            </a:r>
            <a:endParaRPr lang="zh-CN" altLang="en-US" sz="1350" b="1" dirty="0">
              <a:solidFill>
                <a:schemeClr val="bg1"/>
              </a:solidFill>
              <a:latin typeface="Arial" panose="020B0604020202020204" pitchFamily="34" charset="0"/>
              <a:ea typeface="楷体" panose="02010609060101010101" charset="-122"/>
              <a:sym typeface="Arial" panose="020B0604020202020204" pitchFamily="34" charset="0"/>
            </a:endParaRPr>
          </a:p>
        </p:txBody>
      </p:sp>
      <p:pic>
        <p:nvPicPr>
          <p:cNvPr id="2174" name="图片 2173" descr="04"/>
          <p:cNvPicPr>
            <a:picLocks noChangeAspect="1"/>
          </p:cNvPicPr>
          <p:nvPr>
            <p:custDataLst>
              <p:tags r:id="rId12"/>
            </p:custDataLst>
          </p:nvPr>
        </p:nvPicPr>
        <p:blipFill>
          <a:blip r:embed="rId9">
            <a:extLst>
              <a:ext uri="{96DAC541-7B7A-43D3-8B79-37D633B846F1}">
                <asvg:svgBlip xmlns:asvg="http://schemas.microsoft.com/office/drawing/2016/SVG/main" r:embed="rId10"/>
              </a:ext>
            </a:extLst>
          </a:blip>
          <a:stretch>
            <a:fillRect/>
          </a:stretch>
        </p:blipFill>
        <p:spPr>
          <a:xfrm>
            <a:off x="5467598" y="2963646"/>
            <a:ext cx="524473" cy="556423"/>
          </a:xfrm>
          <a:prstGeom prst="rect">
            <a:avLst/>
          </a:prstGeom>
        </p:spPr>
      </p:pic>
      <p:sp>
        <p:nvSpPr>
          <p:cNvPr id="2175" name="文本框 2174"/>
          <p:cNvSpPr txBox="1"/>
          <p:nvPr>
            <p:custDataLst>
              <p:tags r:id="rId13"/>
            </p:custDataLst>
          </p:nvPr>
        </p:nvSpPr>
        <p:spPr>
          <a:xfrm>
            <a:off x="5503817" y="3040249"/>
            <a:ext cx="387260" cy="434552"/>
          </a:xfrm>
          <a:prstGeom prst="rect">
            <a:avLst/>
          </a:prstGeom>
          <a:noFill/>
        </p:spPr>
        <p:txBody>
          <a:bodyPr wrap="square" rtlCol="0">
            <a:normAutofit/>
          </a:bodyPr>
          <a:p>
            <a:pPr>
              <a:lnSpc>
                <a:spcPct val="120000"/>
              </a:lnSpc>
            </a:pPr>
            <a:r>
              <a:rPr lang="zh-CN" altLang="en-US" sz="1350" b="1" dirty="0">
                <a:solidFill>
                  <a:schemeClr val="bg1"/>
                </a:solidFill>
                <a:latin typeface="Arial" panose="020B0604020202020204" pitchFamily="34" charset="0"/>
                <a:ea typeface="楷体" panose="02010609060101010101" charset="-122"/>
                <a:sym typeface="Arial" panose="020B0604020202020204" pitchFamily="34" charset="0"/>
              </a:rPr>
              <a:t>贰</a:t>
            </a:r>
            <a:endParaRPr lang="zh-CN" altLang="en-US" sz="1350" b="1" dirty="0">
              <a:solidFill>
                <a:schemeClr val="bg1"/>
              </a:solidFill>
              <a:latin typeface="Arial" panose="020B0604020202020204" pitchFamily="34" charset="0"/>
              <a:ea typeface="楷体" panose="02010609060101010101" charset="-122"/>
              <a:sym typeface="Arial" panose="020B0604020202020204" pitchFamily="34" charset="0"/>
            </a:endParaRPr>
          </a:p>
        </p:txBody>
      </p:sp>
      <p:pic>
        <p:nvPicPr>
          <p:cNvPr id="956" name="图片 955" descr="微信图片_20221117105959"/>
          <p:cNvPicPr>
            <a:picLocks noChangeAspect="1"/>
          </p:cNvPicPr>
          <p:nvPr/>
        </p:nvPicPr>
        <p:blipFill>
          <a:blip r:embed="rId14"/>
          <a:stretch>
            <a:fillRect/>
          </a:stretch>
        </p:blipFill>
        <p:spPr>
          <a:xfrm>
            <a:off x="8368030" y="14605"/>
            <a:ext cx="622935" cy="619760"/>
          </a:xfrm>
          <a:prstGeom prst="rect">
            <a:avLst/>
          </a:prstGeom>
        </p:spPr>
      </p:pic>
      <p:pic>
        <p:nvPicPr>
          <p:cNvPr id="2" name="图片 1" descr="C:\Users\Administrator\Desktop\图片11.png图片11"/>
          <p:cNvPicPr>
            <a:picLocks noChangeAspect="1"/>
          </p:cNvPicPr>
          <p:nvPr/>
        </p:nvPicPr>
        <p:blipFill>
          <a:blip r:embed="rId15"/>
          <a:srcRect/>
          <a:stretch>
            <a:fillRect/>
          </a:stretch>
        </p:blipFill>
        <p:spPr>
          <a:xfrm>
            <a:off x="6118225" y="762000"/>
            <a:ext cx="2239645" cy="1986280"/>
          </a:xfrm>
          <a:prstGeom prst="rect">
            <a:avLst/>
          </a:prstGeom>
        </p:spPr>
      </p:pic>
      <p:sp>
        <p:nvSpPr>
          <p:cNvPr id="70" name="object 4"/>
          <p:cNvSpPr/>
          <p:nvPr/>
        </p:nvSpPr>
        <p:spPr>
          <a:xfrm>
            <a:off x="287020" y="3192145"/>
            <a:ext cx="2529840" cy="1788795"/>
          </a:xfrm>
          <a:prstGeom prst="rect">
            <a:avLst/>
          </a:prstGeom>
          <a:blipFill>
            <a:blip r:embed="rId16" cstate="print"/>
            <a:stretch>
              <a:fillRect t="-18760"/>
            </a:stretch>
          </a:blipFill>
        </p:spPr>
        <p:txBody>
          <a:bodyPr wrap="square" lIns="0" tIns="0" rIns="0" bIns="0" rtlCol="0"/>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0" y="-22225"/>
            <a:ext cx="5257800" cy="695325"/>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35560" y="1905"/>
            <a:ext cx="4996815" cy="649605"/>
          </a:xfrm>
          <a:prstGeom prst="rect">
            <a:avLst/>
          </a:prstGeom>
          <a:noFill/>
          <a:ln w="9525">
            <a:noFill/>
            <a:miter lim="800000"/>
          </a:ln>
        </p:spPr>
        <p:txBody>
          <a:bodyPr wrap="square">
            <a:noAutofit/>
          </a:bodyPr>
          <a:lstStyle/>
          <a:p>
            <a:pPr marL="0" marR="0" lvl="0" indent="0" defTabSz="914400" rtl="0" eaLnBrk="1" fontAlgn="auto" latinLnBrk="0" hangingPunct="1">
              <a:lnSpc>
                <a:spcPct val="14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七、数字孪生智能轴承内外环</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328" name="图片 327" descr="src=http___p6.itc.cn_q_70_images03_20210602_ace92cea27344a4ea47ded421221bd47.png&amp;refer=http___p6.itc.webp"/>
          <p:cNvPicPr>
            <a:picLocks noChangeAspect="1"/>
          </p:cNvPicPr>
          <p:nvPr/>
        </p:nvPicPr>
        <p:blipFill>
          <a:blip r:embed="rId1"/>
          <a:stretch>
            <a:fillRect/>
          </a:stretch>
        </p:blipFill>
        <p:spPr>
          <a:xfrm>
            <a:off x="2350770" y="944880"/>
            <a:ext cx="6613525" cy="4001135"/>
          </a:xfrm>
          <a:prstGeom prst="rect">
            <a:avLst/>
          </a:prstGeom>
        </p:spPr>
      </p:pic>
      <p:sp>
        <p:nvSpPr>
          <p:cNvPr id="329" name="文本框 328"/>
          <p:cNvSpPr txBox="1"/>
          <p:nvPr/>
        </p:nvSpPr>
        <p:spPr>
          <a:xfrm>
            <a:off x="252730" y="1022985"/>
            <a:ext cx="1971675" cy="3707765"/>
          </a:xfrm>
          <a:prstGeom prst="rect">
            <a:avLst/>
          </a:prstGeom>
          <a:noFill/>
          <a:ln w="9525">
            <a:noFill/>
          </a:ln>
        </p:spPr>
        <p:txBody>
          <a:bodyPr wrap="square">
            <a:spAutoFit/>
          </a:bodyPr>
          <a:p>
            <a:pPr indent="355600">
              <a:lnSpc>
                <a:spcPct val="140000"/>
              </a:lnSpc>
            </a:pPr>
            <a:r>
              <a:rPr lang="zh-CN" sz="1400">
                <a:solidFill>
                  <a:srgbClr val="555555"/>
                </a:solidFill>
                <a:latin typeface="微软雅黑" panose="020B0503020204020204" charset="-122"/>
                <a:ea typeface="微软雅黑" panose="020B0503020204020204" charset="-122"/>
              </a:rPr>
              <a:t>数字孪生智能轴承内外环生产线系统是结合物联网技术和制造过程状态实时监控技术，依据信息的生成、传输、处理、集成和应用的原则，设计出的针对智能轴承内外环生产线的状态监控的平台，该框架划分为三层：现场控制层、车间应用层和企业应用层。</a:t>
            </a:r>
            <a:endParaRPr lang="zh-CN" altLang="en-US" sz="1400">
              <a:solidFill>
                <a:srgbClr val="555555"/>
              </a:solidFill>
              <a:latin typeface="微软雅黑" panose="020B0503020204020204" charset="-122"/>
              <a:ea typeface="微软雅黑" panose="020B0503020204020204" charset="-122"/>
            </a:endParaRPr>
          </a:p>
        </p:txBody>
      </p:sp>
      <p:pic>
        <p:nvPicPr>
          <p:cNvPr id="956" name="图片 955" descr="微信图片_20221117105959"/>
          <p:cNvPicPr>
            <a:picLocks noChangeAspect="1"/>
          </p:cNvPicPr>
          <p:nvPr/>
        </p:nvPicPr>
        <p:blipFill>
          <a:blip r:embed="rId2"/>
          <a:stretch>
            <a:fillRect/>
          </a:stretch>
        </p:blipFill>
        <p:spPr>
          <a:xfrm>
            <a:off x="8322310" y="14605"/>
            <a:ext cx="641985" cy="63881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5080"/>
            <a:ext cx="3583940" cy="619125"/>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一、企业基本</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情况</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63500" cmpd="thickThin">
            <a:solidFill>
              <a:srgbClr val="4F80BD"/>
            </a:solidFill>
            <a:prstDash val="solid"/>
          </a:ln>
        </p:spPr>
        <p:style>
          <a:lnRef idx="3">
            <a:schemeClr val="dk1"/>
          </a:lnRef>
          <a:fillRef idx="0">
            <a:schemeClr val="dk1"/>
          </a:fillRef>
          <a:effectRef idx="2">
            <a:schemeClr val="dk1"/>
          </a:effectRef>
          <a:fontRef idx="minor">
            <a:schemeClr val="tx1"/>
          </a:fontRef>
        </p:style>
      </p:cxnSp>
      <p:sp>
        <p:nvSpPr>
          <p:cNvPr id="62" name="Title 6"/>
          <p:cNvSpPr txBox="1"/>
          <p:nvPr>
            <p:custDataLst>
              <p:tags r:id="rId1"/>
            </p:custDataLst>
          </p:nvPr>
        </p:nvSpPr>
        <p:spPr>
          <a:xfrm>
            <a:off x="396875" y="1205230"/>
            <a:ext cx="2976245" cy="295465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251460" lvl="0" indent="-251460" algn="l" fontAlgn="ctr">
              <a:lnSpc>
                <a:spcPct val="150000"/>
              </a:lnSpc>
              <a:spcBef>
                <a:spcPts val="1200"/>
              </a:spcBef>
              <a:spcAft>
                <a:spcPts val="0"/>
              </a:spcAft>
              <a:buSzPct val="80000"/>
              <a:buFont typeface="Wingdings" panose="05000000000000000000" charset="0"/>
              <a:buChar char="l"/>
            </a:pP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山东东晟云智能科技有限公司是由山东鲁晟精工机械有限公司、聊城市东元物产有限公司、聊城产业技术研究院、聊城</a:t>
            </a:r>
            <a:r>
              <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rPr>
              <a:t>大学张来刚（博士）共同出资成立的科技型企业（国有股份占58%）。</a:t>
            </a:r>
            <a:endParaRPr lang="zh-CN" altLang="en-US"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pic>
        <p:nvPicPr>
          <p:cNvPr id="401" name="图片 400" descr="微信图片_20221117105959"/>
          <p:cNvPicPr>
            <a:picLocks noChangeAspect="1"/>
          </p:cNvPicPr>
          <p:nvPr/>
        </p:nvPicPr>
        <p:blipFill>
          <a:blip r:embed="rId2"/>
          <a:stretch>
            <a:fillRect/>
          </a:stretch>
        </p:blipFill>
        <p:spPr>
          <a:xfrm>
            <a:off x="8388350" y="14605"/>
            <a:ext cx="602615" cy="599440"/>
          </a:xfrm>
          <a:prstGeom prst="rect">
            <a:avLst/>
          </a:prstGeom>
        </p:spPr>
      </p:pic>
      <p:pic>
        <p:nvPicPr>
          <p:cNvPr id="2" name="图片 1" descr="微信图片_20230316082742"/>
          <p:cNvPicPr>
            <a:picLocks noChangeAspect="1"/>
          </p:cNvPicPr>
          <p:nvPr>
            <p:custDataLst>
              <p:tags r:id="rId3"/>
            </p:custDataLst>
          </p:nvPr>
        </p:nvPicPr>
        <p:blipFill>
          <a:blip r:embed="rId4"/>
          <a:stretch>
            <a:fillRect/>
          </a:stretch>
        </p:blipFill>
        <p:spPr>
          <a:xfrm>
            <a:off x="3278505" y="968375"/>
            <a:ext cx="5771515" cy="41033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Freeform 4"/>
          <p:cNvSpPr/>
          <p:nvPr>
            <p:custDataLst>
              <p:tags r:id="rId1"/>
            </p:custDataLst>
          </p:nvPr>
        </p:nvSpPr>
        <p:spPr bwMode="gray">
          <a:xfrm>
            <a:off x="5144442" y="849148"/>
            <a:ext cx="1741442" cy="1056201"/>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a:gsLst>
              <a:gs pos="0">
                <a:srgbClr val="FE4444"/>
              </a:gs>
              <a:gs pos="100000">
                <a:srgbClr val="832B2B"/>
              </a:gs>
            </a:gsLst>
            <a:lin scaled="0"/>
          </a:gradFill>
        </p:spPr>
        <p:style>
          <a:lnRef idx="3">
            <a:schemeClr val="accent2"/>
          </a:lnRef>
          <a:fillRef idx="0">
            <a:schemeClr val="accent2"/>
          </a:fillRef>
          <a:effectRef idx="2">
            <a:schemeClr val="accent2"/>
          </a:effectRef>
          <a:fontRef idx="minor">
            <a:schemeClr val="tx1"/>
          </a:fontRef>
        </p:style>
        <p:txBody>
          <a:bodyPr/>
          <a:lstStyle/>
          <a:p>
            <a:pPr>
              <a:defRPr/>
            </a:pPr>
            <a:endParaRPr lang="zh-CN" altLang="en-US" sz="2400">
              <a:latin typeface="微软雅黑" panose="020B0503020204020204" charset="-122"/>
              <a:ea typeface="微软雅黑" panose="020B0503020204020204" charset="-122"/>
            </a:endParaRPr>
          </a:p>
        </p:txBody>
      </p:sp>
      <p:sp>
        <p:nvSpPr>
          <p:cNvPr id="2" name="AutoShape 5"/>
          <p:cNvSpPr>
            <a:spLocks noChangeArrowheads="1"/>
          </p:cNvSpPr>
          <p:nvPr>
            <p:custDataLst>
              <p:tags r:id="rId2"/>
            </p:custDataLst>
          </p:nvPr>
        </p:nvSpPr>
        <p:spPr bwMode="auto">
          <a:xfrm>
            <a:off x="3186267" y="2087711"/>
            <a:ext cx="2725245" cy="2692685"/>
          </a:xfrm>
          <a:prstGeom prst="roundRect">
            <a:avLst>
              <a:gd name="adj" fmla="val 4690"/>
            </a:avLst>
          </a:prstGeom>
          <a:noFill/>
          <a:ln w="12700">
            <a:solidFill>
              <a:schemeClr val="tx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latin typeface="微软雅黑" panose="020B0503020204020204" charset="-122"/>
              <a:ea typeface="微软雅黑" panose="020B0503020204020204" charset="-122"/>
            </a:endParaRPr>
          </a:p>
        </p:txBody>
      </p:sp>
      <p:sp>
        <p:nvSpPr>
          <p:cNvPr id="3" name="AutoShape 6"/>
          <p:cNvSpPr>
            <a:spLocks noChangeArrowheads="1"/>
          </p:cNvSpPr>
          <p:nvPr>
            <p:custDataLst>
              <p:tags r:id="rId3"/>
            </p:custDataLst>
          </p:nvPr>
        </p:nvSpPr>
        <p:spPr bwMode="gray">
          <a:xfrm>
            <a:off x="3463314" y="1961489"/>
            <a:ext cx="2212612" cy="427410"/>
          </a:xfrm>
          <a:prstGeom prst="roundRect">
            <a:avLst>
              <a:gd name="adj" fmla="val 50000"/>
            </a:avLst>
          </a:prstGeom>
          <a:solidFill>
            <a:schemeClr val="accent2"/>
          </a:solidFill>
          <a:ln w="9525">
            <a:noFill/>
            <a:round/>
          </a:ln>
          <a:effectLst/>
        </p:spPr>
        <p:txBody>
          <a:bodyPr wrap="none" anchor="ctr"/>
          <a:lstStyle/>
          <a:p>
            <a:pPr algn="ctr">
              <a:defRPr/>
            </a:pPr>
            <a:endParaRPr lang="zh-CN" altLang="en-US" sz="1500" spc="300" dirty="0">
              <a:solidFill>
                <a:schemeClr val="bg1"/>
              </a:solidFill>
              <a:latin typeface="微软雅黑" panose="020B0503020204020204" charset="-122"/>
              <a:ea typeface="微软雅黑" panose="020B0503020204020204" charset="-122"/>
            </a:endParaRPr>
          </a:p>
        </p:txBody>
      </p:sp>
      <p:sp>
        <p:nvSpPr>
          <p:cNvPr id="4" name="AutoShape 9"/>
          <p:cNvSpPr>
            <a:spLocks noChangeArrowheads="1"/>
          </p:cNvSpPr>
          <p:nvPr>
            <p:custDataLst>
              <p:tags r:id="rId4"/>
            </p:custDataLst>
          </p:nvPr>
        </p:nvSpPr>
        <p:spPr bwMode="auto">
          <a:xfrm>
            <a:off x="6165942" y="1690019"/>
            <a:ext cx="2725245" cy="2692685"/>
          </a:xfrm>
          <a:prstGeom prst="roundRect">
            <a:avLst>
              <a:gd name="adj" fmla="val 4690"/>
            </a:avLst>
          </a:prstGeom>
          <a:noFill/>
          <a:ln w="12700">
            <a:solidFill>
              <a:schemeClr val="tx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latin typeface="微软雅黑" panose="020B0503020204020204" charset="-122"/>
              <a:ea typeface="微软雅黑" panose="020B0503020204020204" charset="-122"/>
            </a:endParaRPr>
          </a:p>
        </p:txBody>
      </p:sp>
      <p:sp>
        <p:nvSpPr>
          <p:cNvPr id="5" name="AutoShape 10"/>
          <p:cNvSpPr>
            <a:spLocks noChangeArrowheads="1"/>
          </p:cNvSpPr>
          <p:nvPr>
            <p:custDataLst>
              <p:tags r:id="rId5"/>
            </p:custDataLst>
          </p:nvPr>
        </p:nvSpPr>
        <p:spPr bwMode="gray">
          <a:xfrm>
            <a:off x="6422258" y="1559445"/>
            <a:ext cx="2212612" cy="427410"/>
          </a:xfrm>
          <a:prstGeom prst="roundRect">
            <a:avLst>
              <a:gd name="adj" fmla="val 50000"/>
            </a:avLst>
          </a:prstGeom>
          <a:solidFill>
            <a:schemeClr val="accent3"/>
          </a:solidFill>
          <a:ln w="9525">
            <a:noFill/>
            <a:round/>
          </a:ln>
          <a:effectLst/>
        </p:spPr>
        <p:txBody>
          <a:bodyPr wrap="none" anchor="ctr"/>
          <a:lstStyle/>
          <a:p>
            <a:pPr algn="ctr">
              <a:defRPr/>
            </a:pPr>
            <a:endParaRPr lang="zh-CN" altLang="en-US" sz="1500" spc="300" dirty="0">
              <a:solidFill>
                <a:schemeClr val="bg1"/>
              </a:solidFill>
              <a:latin typeface="微软雅黑" panose="020B0503020204020204" charset="-122"/>
              <a:ea typeface="微软雅黑" panose="020B0503020204020204" charset="-122"/>
            </a:endParaRPr>
          </a:p>
        </p:txBody>
      </p:sp>
      <p:sp>
        <p:nvSpPr>
          <p:cNvPr id="6" name="Freeform 13"/>
          <p:cNvSpPr/>
          <p:nvPr>
            <p:custDataLst>
              <p:tags r:id="rId6"/>
            </p:custDataLst>
          </p:nvPr>
        </p:nvSpPr>
        <p:spPr bwMode="gray">
          <a:xfrm>
            <a:off x="2079957" y="1093022"/>
            <a:ext cx="1741442" cy="1057651"/>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7030A0"/>
          </a:solidFill>
        </p:spPr>
        <p:style>
          <a:lnRef idx="3">
            <a:schemeClr val="accent6"/>
          </a:lnRef>
          <a:fillRef idx="0">
            <a:schemeClr val="accent6"/>
          </a:fillRef>
          <a:effectRef idx="2">
            <a:schemeClr val="accent6"/>
          </a:effectRef>
          <a:fontRef idx="minor">
            <a:schemeClr val="tx1"/>
          </a:fontRef>
        </p:style>
        <p:txBody>
          <a:bodyPr/>
          <a:lstStyle/>
          <a:p>
            <a:pPr>
              <a:defRPr/>
            </a:pPr>
            <a:endParaRPr lang="zh-CN" altLang="en-US" sz="2400">
              <a:latin typeface="微软雅黑" panose="020B0503020204020204" charset="-122"/>
              <a:ea typeface="微软雅黑" panose="020B0503020204020204" charset="-122"/>
            </a:endParaRPr>
          </a:p>
        </p:txBody>
      </p:sp>
      <p:sp>
        <p:nvSpPr>
          <p:cNvPr id="14" name="AutoShape 17"/>
          <p:cNvSpPr>
            <a:spLocks noChangeArrowheads="1"/>
          </p:cNvSpPr>
          <p:nvPr>
            <p:custDataLst>
              <p:tags r:id="rId7"/>
            </p:custDataLst>
          </p:nvPr>
        </p:nvSpPr>
        <p:spPr bwMode="auto">
          <a:xfrm>
            <a:off x="206588" y="2408722"/>
            <a:ext cx="2725245" cy="2692685"/>
          </a:xfrm>
          <a:prstGeom prst="roundRect">
            <a:avLst>
              <a:gd name="adj" fmla="val 4690"/>
            </a:avLst>
          </a:prstGeom>
          <a:noFill/>
          <a:ln w="12700">
            <a:solidFill>
              <a:schemeClr val="tx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400">
              <a:latin typeface="微软雅黑" panose="020B0503020204020204" charset="-122"/>
              <a:ea typeface="微软雅黑" panose="020B0503020204020204" charset="-122"/>
            </a:endParaRPr>
          </a:p>
        </p:txBody>
      </p:sp>
      <p:sp>
        <p:nvSpPr>
          <p:cNvPr id="15" name="AutoShape 18"/>
          <p:cNvSpPr>
            <a:spLocks noChangeArrowheads="1"/>
          </p:cNvSpPr>
          <p:nvPr>
            <p:custDataLst>
              <p:tags r:id="rId8"/>
            </p:custDataLst>
          </p:nvPr>
        </p:nvSpPr>
        <p:spPr bwMode="gray">
          <a:xfrm>
            <a:off x="462904" y="2207248"/>
            <a:ext cx="2212612" cy="427410"/>
          </a:xfrm>
          <a:prstGeom prst="roundRect">
            <a:avLst>
              <a:gd name="adj" fmla="val 50000"/>
            </a:avLst>
          </a:prstGeom>
          <a:solidFill>
            <a:schemeClr val="accent1"/>
          </a:solidFill>
          <a:ln w="9525">
            <a:noFill/>
            <a:round/>
          </a:ln>
          <a:effectLst/>
        </p:spPr>
        <p:txBody>
          <a:bodyPr wrap="none" anchor="ctr"/>
          <a:lstStyle/>
          <a:p>
            <a:pPr algn="ctr">
              <a:defRPr/>
            </a:pPr>
            <a:endParaRPr lang="zh-CN" altLang="en-US" sz="1500" spc="300" dirty="0">
              <a:solidFill>
                <a:schemeClr val="bg1"/>
              </a:solidFill>
              <a:latin typeface="微软雅黑" panose="020B0503020204020204" charset="-122"/>
              <a:ea typeface="微软雅黑" panose="020B0503020204020204" charset="-122"/>
            </a:endParaRPr>
          </a:p>
        </p:txBody>
      </p:sp>
      <p:sp>
        <p:nvSpPr>
          <p:cNvPr id="16" name="Text Box 10"/>
          <p:cNvSpPr txBox="1">
            <a:spLocks noChangeArrowheads="1"/>
          </p:cNvSpPr>
          <p:nvPr>
            <p:custDataLst>
              <p:tags r:id="rId9"/>
            </p:custDataLst>
          </p:nvPr>
        </p:nvSpPr>
        <p:spPr bwMode="auto">
          <a:xfrm>
            <a:off x="249420" y="2813892"/>
            <a:ext cx="2613697" cy="2014870"/>
          </a:xfrm>
          <a:prstGeom prst="rect">
            <a:avLst/>
          </a:prstGeom>
          <a:noFill/>
          <a:ln w="9525">
            <a:noFill/>
            <a:miter lim="800000"/>
          </a:ln>
        </p:spPr>
        <p:txBody>
          <a:bodyPr wrap="square" lIns="67500" tIns="0" rIns="67500" bIns="35100">
            <a:noAutofit/>
          </a:bodyPr>
          <a:lstStyle/>
          <a:p>
            <a:pPr marL="0" lvl="0" indent="0" algn="l">
              <a:lnSpc>
                <a:spcPct val="120000"/>
              </a:lnSpc>
              <a:spcBef>
                <a:spcPts val="0"/>
              </a:spcBef>
              <a:spcAft>
                <a:spcPts val="1000"/>
              </a:spcAft>
              <a:buSzPct val="100000"/>
              <a:defRPr/>
            </a:pPr>
            <a:r>
              <a:rPr lang="zh-CN" sz="1200" spc="150">
                <a:solidFill>
                  <a:srgbClr val="000000">
                    <a:lumMod val="65000"/>
                    <a:lumOff val="35000"/>
                  </a:srgbClr>
                </a:solidFill>
                <a:latin typeface="微软雅黑" panose="020B0503020204020204" charset="-122"/>
                <a:ea typeface="微软雅黑" panose="020B0503020204020204" charset="-122"/>
                <a:cs typeface="+mn-ea"/>
              </a:rPr>
              <a:t>采用现场总线的方式采集与在制品质量相关设备的状态信息；将任务单、工艺单、图纸信息、NC代码等作业信息及时准确下达到指定工位上的加工设备进行加工；采用RFID釆集生产过程中生产工具、操作员等生产要素的信息，实现对设备利用情况、人力资源、工具使用信息的动态追踪和实时釆集。</a:t>
            </a:r>
            <a:endParaRPr lang="zh-CN" sz="1200" spc="150">
              <a:solidFill>
                <a:srgbClr val="000000">
                  <a:lumMod val="65000"/>
                  <a:lumOff val="35000"/>
                </a:srgbClr>
              </a:solidFill>
              <a:latin typeface="微软雅黑" panose="020B0503020204020204" charset="-122"/>
              <a:ea typeface="微软雅黑" panose="020B0503020204020204" charset="-122"/>
              <a:cs typeface="+mn-ea"/>
            </a:endParaRPr>
          </a:p>
        </p:txBody>
      </p:sp>
      <p:sp>
        <p:nvSpPr>
          <p:cNvPr id="17" name="Text Box 10"/>
          <p:cNvSpPr txBox="1">
            <a:spLocks noChangeArrowheads="1"/>
          </p:cNvSpPr>
          <p:nvPr>
            <p:custDataLst>
              <p:tags r:id="rId10"/>
            </p:custDataLst>
          </p:nvPr>
        </p:nvSpPr>
        <p:spPr bwMode="auto">
          <a:xfrm>
            <a:off x="3385154" y="2545668"/>
            <a:ext cx="2341301" cy="2014915"/>
          </a:xfrm>
          <a:prstGeom prst="rect">
            <a:avLst/>
          </a:prstGeom>
          <a:noFill/>
          <a:ln w="9525">
            <a:noFill/>
            <a:miter lim="800000"/>
          </a:ln>
        </p:spPr>
        <p:txBody>
          <a:bodyPr wrap="square" lIns="67500" tIns="0" rIns="67500" bIns="35100">
            <a:normAutofit/>
          </a:bodyPr>
          <a:lstStyle/>
          <a:p>
            <a:pPr marL="0" lvl="0" indent="0" algn="l">
              <a:lnSpc>
                <a:spcPct val="120000"/>
              </a:lnSpc>
              <a:spcBef>
                <a:spcPts val="0"/>
              </a:spcBef>
              <a:spcAft>
                <a:spcPts val="1000"/>
              </a:spcAft>
              <a:buSzPct val="100000"/>
              <a:defRPr/>
            </a:pPr>
            <a:r>
              <a:rPr lang="zh-CN" sz="1200" spc="150">
                <a:solidFill>
                  <a:srgbClr val="000000">
                    <a:lumMod val="65000"/>
                    <a:lumOff val="35000"/>
                  </a:srgbClr>
                </a:solidFill>
                <a:latin typeface="微软雅黑" panose="020B0503020204020204" charset="-122"/>
                <a:ea typeface="微软雅黑" panose="020B0503020204020204" charset="-122"/>
                <a:cs typeface="+mn-ea"/>
              </a:rPr>
              <a:t>对采集到的车间生产过程中的设备运行状态数据和生产要素信息等进行监控和分析。状态监控主要是对各种设备的状态数据进行监测，检测出异常数据。</a:t>
            </a:r>
            <a:endParaRPr lang="zh-CN" sz="1200" spc="150">
              <a:solidFill>
                <a:srgbClr val="000000">
                  <a:lumMod val="65000"/>
                  <a:lumOff val="35000"/>
                </a:srgbClr>
              </a:solidFill>
              <a:latin typeface="微软雅黑" panose="020B0503020204020204" charset="-122"/>
              <a:ea typeface="微软雅黑" panose="020B0503020204020204" charset="-122"/>
              <a:cs typeface="+mn-ea"/>
            </a:endParaRPr>
          </a:p>
        </p:txBody>
      </p:sp>
      <p:sp>
        <p:nvSpPr>
          <p:cNvPr id="18" name="Text Box 10"/>
          <p:cNvSpPr txBox="1">
            <a:spLocks noChangeArrowheads="1"/>
          </p:cNvSpPr>
          <p:nvPr>
            <p:custDataLst>
              <p:tags r:id="rId11"/>
            </p:custDataLst>
          </p:nvPr>
        </p:nvSpPr>
        <p:spPr bwMode="auto">
          <a:xfrm>
            <a:off x="6248454" y="2105554"/>
            <a:ext cx="2589010" cy="2014870"/>
          </a:xfrm>
          <a:prstGeom prst="rect">
            <a:avLst/>
          </a:prstGeom>
          <a:noFill/>
          <a:ln w="9525">
            <a:noFill/>
            <a:miter lim="800000"/>
          </a:ln>
        </p:spPr>
        <p:txBody>
          <a:bodyPr wrap="square" lIns="67500" tIns="0" rIns="67500" bIns="35100">
            <a:noAutofit/>
          </a:bodyPr>
          <a:lstStyle/>
          <a:p>
            <a:pPr marL="0" lvl="0" indent="0" algn="l">
              <a:lnSpc>
                <a:spcPct val="120000"/>
              </a:lnSpc>
              <a:spcBef>
                <a:spcPts val="0"/>
              </a:spcBef>
              <a:spcAft>
                <a:spcPts val="1000"/>
              </a:spcAft>
              <a:buSzPct val="100000"/>
              <a:defRPr/>
            </a:pPr>
            <a:r>
              <a:rPr lang="zh-CN" sz="1200" spc="150">
                <a:solidFill>
                  <a:srgbClr val="000000">
                    <a:lumMod val="65000"/>
                    <a:lumOff val="35000"/>
                  </a:srgbClr>
                </a:solidFill>
                <a:latin typeface="微软雅黑" panose="020B0503020204020204" charset="-122"/>
                <a:ea typeface="微软雅黑" panose="020B0503020204020204" charset="-122"/>
                <a:cs typeface="+mn-ea"/>
              </a:rPr>
              <a:t>由计划管理、图纸管理、办公自动化、供应商管理、客户管理、决策支持等信息系统组成。由于车间信息集成，无论是设备生产数据、人力资源等都能有统一格式的信息源，各系统间无缝集成，实现与客户、供应商之间，从产品订货、设计、制造、销售到售后服务等产品全生命周期之内的协同、追踪及管理。</a:t>
            </a:r>
            <a:endParaRPr lang="zh-CN" sz="1200" spc="150">
              <a:solidFill>
                <a:srgbClr val="000000">
                  <a:lumMod val="65000"/>
                  <a:lumOff val="35000"/>
                </a:srgbClr>
              </a:solidFill>
              <a:latin typeface="微软雅黑" panose="020B0503020204020204" charset="-122"/>
              <a:ea typeface="微软雅黑" panose="020B0503020204020204" charset="-122"/>
              <a:cs typeface="+mn-ea"/>
            </a:endParaRPr>
          </a:p>
        </p:txBody>
      </p:sp>
      <p:sp>
        <p:nvSpPr>
          <p:cNvPr id="24" name="文本框 23"/>
          <p:cNvSpPr txBox="1"/>
          <p:nvPr>
            <p:custDataLst>
              <p:tags r:id="rId12"/>
            </p:custDataLst>
          </p:nvPr>
        </p:nvSpPr>
        <p:spPr>
          <a:xfrm>
            <a:off x="633760" y="2293147"/>
            <a:ext cx="1870899" cy="361960"/>
          </a:xfrm>
          <a:prstGeom prst="rect">
            <a:avLst/>
          </a:prstGeom>
          <a:noFill/>
        </p:spPr>
        <p:txBody>
          <a:bodyPr wrap="square" rtlCol="0" anchor="ctr" anchorCtr="0">
            <a:normAutofit/>
          </a:bodyPr>
          <a:lstStyle/>
          <a:p>
            <a:pPr marL="0" indent="0" algn="ctr">
              <a:lnSpc>
                <a:spcPct val="120000"/>
              </a:lnSpc>
              <a:spcBef>
                <a:spcPts val="0"/>
              </a:spcBef>
              <a:spcAft>
                <a:spcPts val="0"/>
              </a:spcAft>
              <a:buSzPct val="100000"/>
            </a:pPr>
            <a:r>
              <a:rPr lang="zh-CN" sz="1200" b="1" spc="300">
                <a:solidFill>
                  <a:schemeClr val="bg1"/>
                </a:solidFill>
                <a:latin typeface="微软雅黑" panose="020B0503020204020204" charset="-122"/>
                <a:ea typeface="微软雅黑" panose="020B0503020204020204" charset="-122"/>
              </a:rPr>
              <a:t>现场控制层</a:t>
            </a:r>
            <a:endParaRPr lang="zh-CN" sz="1200" b="1" spc="300">
              <a:solidFill>
                <a:schemeClr val="bg1"/>
              </a:solidFill>
              <a:latin typeface="微软雅黑" panose="020B0503020204020204" charset="-122"/>
              <a:ea typeface="微软雅黑" panose="020B0503020204020204" charset="-122"/>
            </a:endParaRPr>
          </a:p>
        </p:txBody>
      </p:sp>
      <p:sp>
        <p:nvSpPr>
          <p:cNvPr id="25" name="文本框 24"/>
          <p:cNvSpPr txBox="1"/>
          <p:nvPr>
            <p:custDataLst>
              <p:tags r:id="rId13"/>
            </p:custDataLst>
          </p:nvPr>
        </p:nvSpPr>
        <p:spPr>
          <a:xfrm>
            <a:off x="3634168" y="1994214"/>
            <a:ext cx="1870899" cy="361960"/>
          </a:xfrm>
          <a:prstGeom prst="rect">
            <a:avLst/>
          </a:prstGeom>
          <a:noFill/>
        </p:spPr>
        <p:txBody>
          <a:bodyPr wrap="square" rtlCol="0" anchor="ctr" anchorCtr="0">
            <a:normAutofit/>
          </a:bodyPr>
          <a:lstStyle/>
          <a:p>
            <a:pPr marL="0" indent="0" algn="ctr">
              <a:lnSpc>
                <a:spcPct val="120000"/>
              </a:lnSpc>
              <a:spcBef>
                <a:spcPts val="0"/>
              </a:spcBef>
              <a:spcAft>
                <a:spcPts val="0"/>
              </a:spcAft>
              <a:buSzPct val="100000"/>
            </a:pPr>
            <a:r>
              <a:rPr lang="zh-CN" sz="1200" b="1" spc="300">
                <a:solidFill>
                  <a:schemeClr val="bg1"/>
                </a:solidFill>
                <a:latin typeface="微软雅黑" panose="020B0503020204020204" charset="-122"/>
                <a:ea typeface="微软雅黑" panose="020B0503020204020204" charset="-122"/>
              </a:rPr>
              <a:t>车间应用层</a:t>
            </a:r>
            <a:endParaRPr lang="zh-CN" sz="1200" b="1" spc="300">
              <a:solidFill>
                <a:schemeClr val="bg1"/>
              </a:solidFill>
              <a:latin typeface="微软雅黑" panose="020B0503020204020204" charset="-122"/>
              <a:ea typeface="微软雅黑" panose="020B0503020204020204" charset="-122"/>
            </a:endParaRPr>
          </a:p>
        </p:txBody>
      </p:sp>
      <p:sp>
        <p:nvSpPr>
          <p:cNvPr id="26" name="文本框 25"/>
          <p:cNvSpPr txBox="1"/>
          <p:nvPr>
            <p:custDataLst>
              <p:tags r:id="rId14"/>
            </p:custDataLst>
          </p:nvPr>
        </p:nvSpPr>
        <p:spPr>
          <a:xfrm>
            <a:off x="6593113" y="1592170"/>
            <a:ext cx="1870899" cy="361960"/>
          </a:xfrm>
          <a:prstGeom prst="rect">
            <a:avLst/>
          </a:prstGeom>
          <a:noFill/>
        </p:spPr>
        <p:txBody>
          <a:bodyPr wrap="square" rtlCol="0" anchor="ctr" anchorCtr="0">
            <a:normAutofit/>
          </a:bodyPr>
          <a:lstStyle/>
          <a:p>
            <a:pPr marL="0" indent="0" algn="ctr">
              <a:lnSpc>
                <a:spcPct val="120000"/>
              </a:lnSpc>
              <a:spcBef>
                <a:spcPts val="0"/>
              </a:spcBef>
              <a:spcAft>
                <a:spcPts val="0"/>
              </a:spcAft>
              <a:buSzPct val="100000"/>
            </a:pPr>
            <a:r>
              <a:rPr lang="zh-CN" sz="1200" b="1" spc="300">
                <a:solidFill>
                  <a:schemeClr val="bg1"/>
                </a:solidFill>
                <a:latin typeface="微软雅黑" panose="020B0503020204020204" charset="-122"/>
                <a:ea typeface="微软雅黑" panose="020B0503020204020204" charset="-122"/>
              </a:rPr>
              <a:t>企业应用层</a:t>
            </a:r>
            <a:endParaRPr lang="zh-CN" sz="1200" b="1" spc="300">
              <a:solidFill>
                <a:schemeClr val="bg1"/>
              </a:solidFill>
              <a:latin typeface="微软雅黑" panose="020B0503020204020204" charset="-122"/>
              <a:ea typeface="微软雅黑" panose="020B0503020204020204" charset="-122"/>
            </a:endParaRPr>
          </a:p>
        </p:txBody>
      </p:sp>
      <p:grpSp>
        <p:nvGrpSpPr>
          <p:cNvPr id="19" name="组合 18"/>
          <p:cNvGrpSpPr/>
          <p:nvPr/>
        </p:nvGrpSpPr>
        <p:grpSpPr>
          <a:xfrm>
            <a:off x="0" y="15875"/>
            <a:ext cx="5257800" cy="657225"/>
            <a:chOff x="0" y="288813"/>
            <a:chExt cx="3370216" cy="493479"/>
          </a:xfrm>
          <a:solidFill>
            <a:schemeClr val="bg1">
              <a:lumMod val="85000"/>
            </a:schemeClr>
          </a:solidFill>
        </p:grpSpPr>
        <p:sp>
          <p:nvSpPr>
            <p:cNvPr id="20" name="矩形 1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21" name="直角三角形 2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22" name="Rectangle 12"/>
          <p:cNvSpPr>
            <a:spLocks noChangeArrowheads="1"/>
          </p:cNvSpPr>
          <p:nvPr/>
        </p:nvSpPr>
        <p:spPr bwMode="auto">
          <a:xfrm>
            <a:off x="41275" y="25400"/>
            <a:ext cx="4991100" cy="626110"/>
          </a:xfrm>
          <a:prstGeom prst="rect">
            <a:avLst/>
          </a:prstGeom>
          <a:noFill/>
          <a:ln w="9525">
            <a:noFill/>
            <a:miter lim="800000"/>
          </a:ln>
        </p:spPr>
        <p:txBody>
          <a:bodyPr wrap="square">
            <a:noAutofit/>
          </a:bodyPr>
          <a:p>
            <a:pPr marL="0" marR="0" lvl="0" indent="0" defTabSz="914400" rtl="0" eaLnBrk="1" fontAlgn="auto" latinLnBrk="0" hangingPunct="1">
              <a:lnSpc>
                <a:spcPct val="14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七、数字孪生智能轴承内外环</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23" name="直接连接符 22"/>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5"/>
          <a:stretch>
            <a:fillRect/>
          </a:stretch>
        </p:blipFill>
        <p:spPr>
          <a:xfrm>
            <a:off x="8359775" y="14605"/>
            <a:ext cx="631190" cy="628015"/>
          </a:xfrm>
          <a:prstGeom prst="rect">
            <a:avLst/>
          </a:prstGeom>
        </p:spPr>
      </p:pic>
    </p:spTree>
    <p:custDataLst>
      <p:tags r:id="rId1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80" name="图片 779" descr="src=http___m.jlnrj.com_uploadfile_20200324100711529.jpg&amp;refer=http___m.jlnrj.webp"/>
          <p:cNvPicPr>
            <a:picLocks noChangeAspect="1"/>
          </p:cNvPicPr>
          <p:nvPr/>
        </p:nvPicPr>
        <p:blipFill>
          <a:blip r:embed="rId1"/>
          <a:stretch>
            <a:fillRect/>
          </a:stretch>
        </p:blipFill>
        <p:spPr>
          <a:xfrm>
            <a:off x="2272030" y="962660"/>
            <a:ext cx="6731635" cy="3996690"/>
          </a:xfrm>
          <a:prstGeom prst="rect">
            <a:avLst/>
          </a:prstGeom>
        </p:spPr>
      </p:pic>
      <p:sp>
        <p:nvSpPr>
          <p:cNvPr id="953" name="Title 6"/>
          <p:cNvSpPr txBox="1"/>
          <p:nvPr>
            <p:custDataLst>
              <p:tags r:id="rId2"/>
            </p:custDataLst>
          </p:nvPr>
        </p:nvSpPr>
        <p:spPr>
          <a:xfrm>
            <a:off x="139700" y="1911350"/>
            <a:ext cx="2195195" cy="284670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设备故障诊断和预测</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加工工艺仿真</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车间布局优化</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设备全生命周期管理</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远程运维</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车间全要素可视化</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虚拟培训</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a:p>
            <a:pPr marL="276860" lvl="0" indent="-276860" algn="l" fontAlgn="ctr">
              <a:lnSpc>
                <a:spcPct val="120000"/>
              </a:lnSpc>
              <a:spcBef>
                <a:spcPts val="1200"/>
              </a:spcBef>
              <a:spcAft>
                <a:spcPts val="0"/>
              </a:spcAft>
              <a:buSzPct val="100000"/>
              <a:buFont typeface="Batang" panose="02030600000101010101" charset="-127"/>
              <a:buChar char="◈"/>
            </a:pPr>
            <a:r>
              <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rPr>
              <a:t>虚拟巡检</a:t>
            </a:r>
            <a:endParaRPr lang="zh-CN" altLang="en-US" sz="1200"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sp>
        <p:nvSpPr>
          <p:cNvPr id="935" name="文本框 934"/>
          <p:cNvSpPr txBox="1"/>
          <p:nvPr/>
        </p:nvSpPr>
        <p:spPr>
          <a:xfrm>
            <a:off x="323850" y="1347470"/>
            <a:ext cx="1398905" cy="368300"/>
          </a:xfrm>
          <a:prstGeom prst="rect">
            <a:avLst/>
          </a:prstGeom>
        </p:spPr>
        <p:style>
          <a:lnRef idx="1">
            <a:schemeClr val="accent2"/>
          </a:lnRef>
          <a:fillRef idx="3">
            <a:schemeClr val="accent2"/>
          </a:fillRef>
          <a:effectRef idx="2">
            <a:schemeClr val="accent2"/>
          </a:effectRef>
          <a:fontRef idx="minor">
            <a:schemeClr val="lt1"/>
          </a:fontRef>
        </p:style>
        <p:txBody>
          <a:bodyPr wrap="none" rtlCol="0" anchor="t">
            <a:spAutoFit/>
          </a:bodyPr>
          <a:p>
            <a:r>
              <a:rPr lang="zh-CN" altLang="en-US" spc="115" dirty="0">
                <a:ln w="3175">
                  <a:noFill/>
                  <a:prstDash val="dash"/>
                </a:ln>
                <a:solidFill>
                  <a:schemeClr val="bg1"/>
                </a:solidFill>
                <a:uFillTx/>
                <a:latin typeface="微软雅黑" panose="020B0503020204020204" charset="-122"/>
                <a:ea typeface="微软雅黑" panose="020B0503020204020204" charset="-122"/>
                <a:cs typeface="微软雅黑" panose="020B0503020204020204" charset="-122"/>
                <a:sym typeface="+mn-ea"/>
              </a:rPr>
              <a:t>项目创新点</a:t>
            </a:r>
            <a:endParaRPr lang="zh-CN" altLang="en-US" spc="115" dirty="0">
              <a:ln w="3175">
                <a:noFill/>
                <a:prstDash val="dash"/>
              </a:ln>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grpSp>
        <p:nvGrpSpPr>
          <p:cNvPr id="2" name="组合 1"/>
          <p:cNvGrpSpPr/>
          <p:nvPr/>
        </p:nvGrpSpPr>
        <p:grpSpPr>
          <a:xfrm>
            <a:off x="0" y="-22225"/>
            <a:ext cx="5257800" cy="695325"/>
            <a:chOff x="0" y="288813"/>
            <a:chExt cx="3370216" cy="493479"/>
          </a:xfrm>
          <a:solidFill>
            <a:schemeClr val="bg1">
              <a:lumMod val="85000"/>
            </a:schemeClr>
          </a:solidFill>
        </p:grpSpPr>
        <p:sp>
          <p:nvSpPr>
            <p:cNvPr id="3" name="矩形 2"/>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4" name="直角三角形 3"/>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5" name="Rectangle 12"/>
          <p:cNvSpPr>
            <a:spLocks noChangeArrowheads="1"/>
          </p:cNvSpPr>
          <p:nvPr/>
        </p:nvSpPr>
        <p:spPr bwMode="auto">
          <a:xfrm>
            <a:off x="35560" y="1905"/>
            <a:ext cx="4996815" cy="649605"/>
          </a:xfrm>
          <a:prstGeom prst="rect">
            <a:avLst/>
          </a:prstGeom>
          <a:noFill/>
          <a:ln w="9525">
            <a:noFill/>
            <a:miter lim="800000"/>
          </a:ln>
        </p:spPr>
        <p:txBody>
          <a:bodyPr wrap="square">
            <a:noAutofit/>
          </a:bodyPr>
          <a:lstStyle/>
          <a:p>
            <a:pPr marL="0" marR="0" lvl="0" indent="0" defTabSz="914400" rtl="0" eaLnBrk="1" fontAlgn="auto" latinLnBrk="0" hangingPunct="1">
              <a:lnSpc>
                <a:spcPct val="14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七、数字孪生智能轴承内外环</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项目</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6" name="直接连接符 5"/>
          <p:cNvCxnSpPr/>
          <p:nvPr/>
        </p:nvCxnSpPr>
        <p:spPr>
          <a:xfrm flipV="1">
            <a:off x="-317" y="69818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3"/>
          <a:stretch>
            <a:fillRect/>
          </a:stretch>
        </p:blipFill>
        <p:spPr>
          <a:xfrm>
            <a:off x="8329930" y="14605"/>
            <a:ext cx="661035" cy="65786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工厂布局MES系统益</a:t>
            </a:r>
            <a:r>
              <a:rPr lang="zh-CN" altLang="en-US" dirty="0" smtClean="0"/>
              <a:t>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557395" cy="70104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315460"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八、</a:t>
            </a:r>
            <a:r>
              <a:rPr lang="zh-CN" sz="2400" b="1" dirty="0">
                <a:solidFill>
                  <a:schemeClr val="tx1"/>
                </a:solidFill>
                <a:latin typeface="微软雅黑" panose="020B0503020204020204" charset="-122"/>
                <a:ea typeface="微软雅黑" panose="020B0503020204020204" charset="-122"/>
                <a:cs typeface="仿宋_GB2312" charset="0"/>
                <a:sym typeface="+mn-ea"/>
              </a:rPr>
              <a:t>轴承行业工业互联网平台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仿宋_GB2312" charset="0"/>
              <a:sym typeface="+mn-ea"/>
            </a:endParaRPr>
          </a:p>
        </p:txBody>
      </p:sp>
      <p:cxnSp>
        <p:nvCxnSpPr>
          <p:cNvPr id="13" name="直接连接符 12"/>
          <p:cNvCxnSpPr/>
          <p:nvPr/>
        </p:nvCxnSpPr>
        <p:spPr>
          <a:xfrm flipV="1">
            <a:off x="8573" y="71596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244840" y="10795"/>
            <a:ext cx="650875" cy="647700"/>
          </a:xfrm>
          <a:prstGeom prst="rect">
            <a:avLst/>
          </a:prstGeom>
        </p:spPr>
      </p:pic>
      <p:sp>
        <p:nvSpPr>
          <p:cNvPr id="100" name="文本框 99"/>
          <p:cNvSpPr txBox="1"/>
          <p:nvPr/>
        </p:nvSpPr>
        <p:spPr>
          <a:xfrm>
            <a:off x="107950" y="1203960"/>
            <a:ext cx="3547110" cy="4220845"/>
          </a:xfrm>
          <a:prstGeom prst="rect">
            <a:avLst/>
          </a:prstGeom>
          <a:noFill/>
          <a:ln w="9525">
            <a:noFill/>
          </a:ln>
        </p:spPr>
        <p:txBody>
          <a:bodyPr wrap="square">
            <a:spAutoFit/>
          </a:bodyPr>
          <a:p>
            <a:pPr indent="381000">
              <a:lnSpc>
                <a:spcPct val="130000"/>
              </a:lnSpc>
            </a:pPr>
            <a:r>
              <a:rPr lang="zh-CN" sz="1400" b="0">
                <a:latin typeface="微软雅黑" panose="020B0503020204020204" charset="-122"/>
                <a:ea typeface="微软雅黑" panose="020B0503020204020204" charset="-122"/>
                <a:cs typeface="微软雅黑" panose="020B0503020204020204" charset="-122"/>
              </a:rPr>
              <a:t>当前，聊城轴承行业“融资难融资贵、采购品质难保证成本高、加工质量不稳定效率低、产品销售低价竞争恶性循环”等问题，严重影响了轴承产业的持续健康发展。</a:t>
            </a:r>
            <a:r>
              <a:rPr lang="zh-CN" sz="1400" b="0">
                <a:latin typeface="微软雅黑" panose="020B0503020204020204" charset="-122"/>
                <a:ea typeface="微软雅黑" panose="020B0503020204020204" charset="-122"/>
                <a:cs typeface="微软雅黑" panose="020B0503020204020204" charset="-122"/>
              </a:rPr>
              <a:t>东晟云公司将以“产业大脑+智能工厂（数字化车间）”为核心架构，以新智造应用服务、共性技术开发与共享、产业生态重构、产业治理重塑等为重点，发挥供应链管理与外综服业务优势和数字化赋能技术优势协同效应，贯通轴承产业链关键节点，推进技术与业务场景深度融合，加快建设全要素、全产业链、全价值链全面链接的轴承产业大脑，协同发力推动我市轴承产业转型升级和高质量发展。</a:t>
            </a:r>
            <a:endParaRPr lang="zh-CN" sz="1400" b="0">
              <a:latin typeface="微软雅黑" panose="020B0503020204020204" charset="-122"/>
              <a:ea typeface="微软雅黑" panose="020B0503020204020204" charset="-122"/>
              <a:cs typeface="微软雅黑" panose="020B0503020204020204" charset="-122"/>
            </a:endParaRPr>
          </a:p>
          <a:p>
            <a:pPr indent="381000"/>
            <a:endParaRPr lang="zh-CN" altLang="en-US" sz="1400" b="0">
              <a:latin typeface="微软雅黑" panose="020B0503020204020204" charset="-122"/>
              <a:ea typeface="微软雅黑" panose="020B0503020204020204" charset="-122"/>
              <a:cs typeface="微软雅黑" panose="020B0503020204020204" charset="-122"/>
            </a:endParaRPr>
          </a:p>
        </p:txBody>
      </p:sp>
      <p:pic>
        <p:nvPicPr>
          <p:cNvPr id="5" name="图片 4" descr="38fb1cdede0e423ea5a998b4281e24b2"/>
          <p:cNvPicPr>
            <a:picLocks noChangeAspect="1"/>
          </p:cNvPicPr>
          <p:nvPr>
            <p:custDataLst>
              <p:tags r:id="rId2"/>
            </p:custDataLst>
          </p:nvPr>
        </p:nvPicPr>
        <p:blipFill>
          <a:blip r:embed="rId3"/>
          <a:stretch>
            <a:fillRect/>
          </a:stretch>
        </p:blipFill>
        <p:spPr>
          <a:xfrm>
            <a:off x="3564255" y="1271270"/>
            <a:ext cx="5537200" cy="361188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557395" cy="70104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315460"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八、</a:t>
            </a:r>
            <a:r>
              <a:rPr lang="zh-CN" sz="2400" b="1" dirty="0">
                <a:solidFill>
                  <a:schemeClr val="tx1"/>
                </a:solidFill>
                <a:latin typeface="微软雅黑" panose="020B0503020204020204" charset="-122"/>
                <a:ea typeface="微软雅黑" panose="020B0503020204020204" charset="-122"/>
                <a:cs typeface="仿宋_GB2312" charset="0"/>
                <a:sym typeface="+mn-ea"/>
              </a:rPr>
              <a:t>轴承行业工业互联网平台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仿宋_GB2312" charset="0"/>
              <a:sym typeface="+mn-ea"/>
            </a:endParaRPr>
          </a:p>
        </p:txBody>
      </p:sp>
      <p:cxnSp>
        <p:nvCxnSpPr>
          <p:cNvPr id="13" name="直接连接符 12"/>
          <p:cNvCxnSpPr/>
          <p:nvPr/>
        </p:nvCxnSpPr>
        <p:spPr>
          <a:xfrm flipV="1">
            <a:off x="8573" y="71596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244840" y="10795"/>
            <a:ext cx="650875" cy="647700"/>
          </a:xfrm>
          <a:prstGeom prst="rect">
            <a:avLst/>
          </a:prstGeom>
        </p:spPr>
      </p:pic>
      <p:sp>
        <p:nvSpPr>
          <p:cNvPr id="100" name="文本框 99"/>
          <p:cNvSpPr txBox="1"/>
          <p:nvPr/>
        </p:nvSpPr>
        <p:spPr>
          <a:xfrm>
            <a:off x="66040" y="1991995"/>
            <a:ext cx="2860675" cy="2999740"/>
          </a:xfrm>
          <a:prstGeom prst="rect">
            <a:avLst/>
          </a:prstGeom>
          <a:noFill/>
          <a:ln w="9525">
            <a:noFill/>
          </a:ln>
        </p:spPr>
        <p:txBody>
          <a:bodyPr wrap="square">
            <a:spAutoFit/>
          </a:bodyPr>
          <a:p>
            <a:pPr indent="0">
              <a:lnSpc>
                <a:spcPct val="150000"/>
              </a:lnSpc>
            </a:pPr>
            <a:r>
              <a:rPr lang="zh-CN" sz="1400">
                <a:latin typeface="微软雅黑" panose="020B0503020204020204" charset="-122"/>
                <a:ea typeface="微软雅黑" panose="020B0503020204020204" charset="-122"/>
                <a:cs typeface="微软雅黑" panose="020B0503020204020204" charset="-122"/>
              </a:rPr>
              <a:t>将设备运行状态、产品产量、产品质量、订单数据、科技成果、行业资讯、市场交易等数据，实时传输至产业大脑信息平台，形成集采平台、市场交易、设备诊断、故障预警、绩效考核、研发设计、成果交易、产品检测、专家服务、纳税筹划、能源管理、授信融资等功能为一体的等综合服务平台。</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03505" y="822325"/>
            <a:ext cx="8849995" cy="1296670"/>
          </a:xfrm>
          <a:prstGeom prst="rect">
            <a:avLst/>
          </a:prstGeom>
          <a:noFill/>
        </p:spPr>
        <p:txBody>
          <a:bodyPr wrap="square" rtlCol="0" anchor="t">
            <a:spAutoFit/>
          </a:bodyPr>
          <a:p>
            <a:pPr>
              <a:lnSpc>
                <a:spcPct val="140000"/>
              </a:lnSpc>
            </a:pPr>
            <a:r>
              <a:rPr lang="en-US" altLang="zh-CN" sz="1400">
                <a:latin typeface="微软雅黑" panose="020B0503020204020204" charset="-122"/>
                <a:ea typeface="微软雅黑" panose="020B0503020204020204" charset="-122"/>
                <a:cs typeface="微软雅黑" panose="020B0503020204020204" charset="-122"/>
                <a:sym typeface="+mn-ea"/>
              </a:rPr>
              <a:t>       </a:t>
            </a:r>
            <a:r>
              <a:rPr lang="zh-CN" sz="1400">
                <a:latin typeface="微软雅黑" panose="020B0503020204020204" charset="-122"/>
                <a:ea typeface="微软雅黑" panose="020B0503020204020204" charset="-122"/>
                <a:cs typeface="微软雅黑" panose="020B0503020204020204" charset="-122"/>
                <a:sym typeface="+mn-ea"/>
              </a:rPr>
              <a:t>轴承产业大脑主要包括供应链协同管理（集采）、智能仓储物流、制造运营MOM、营销客户管理、资源共享、技术服务、碳平台管理、产业链金融、政府服务及管理等功能模块。通过构建“工艺管理”“计划管理”“生产管理”“仓储管理”“设备管理”“质量管理”“原料集采”“产业链金融”“共享实验室”“技术咨询”“政策服务”等子场景，</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2852420" y="2008505"/>
            <a:ext cx="6289675" cy="303403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557395" cy="70104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315460"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八、</a:t>
            </a:r>
            <a:r>
              <a:rPr lang="zh-CN" sz="2400" b="1" dirty="0">
                <a:solidFill>
                  <a:schemeClr val="tx1"/>
                </a:solidFill>
                <a:latin typeface="微软雅黑" panose="020B0503020204020204" charset="-122"/>
                <a:ea typeface="微软雅黑" panose="020B0503020204020204" charset="-122"/>
                <a:cs typeface="仿宋_GB2312" charset="0"/>
                <a:sym typeface="+mn-ea"/>
              </a:rPr>
              <a:t>轴承行业工业互联网平台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仿宋_GB2312" charset="0"/>
              <a:sym typeface="+mn-ea"/>
            </a:endParaRPr>
          </a:p>
        </p:txBody>
      </p:sp>
      <p:cxnSp>
        <p:nvCxnSpPr>
          <p:cNvPr id="13" name="直接连接符 12"/>
          <p:cNvCxnSpPr/>
          <p:nvPr/>
        </p:nvCxnSpPr>
        <p:spPr>
          <a:xfrm flipV="1">
            <a:off x="8573" y="71596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244840" y="10795"/>
            <a:ext cx="650875" cy="647700"/>
          </a:xfrm>
          <a:prstGeom prst="rect">
            <a:avLst/>
          </a:prstGeom>
        </p:spPr>
      </p:pic>
      <p:sp>
        <p:nvSpPr>
          <p:cNvPr id="100" name="文本框 99"/>
          <p:cNvSpPr txBox="1"/>
          <p:nvPr/>
        </p:nvSpPr>
        <p:spPr>
          <a:xfrm>
            <a:off x="395605" y="1995805"/>
            <a:ext cx="2839720" cy="2607310"/>
          </a:xfrm>
          <a:prstGeom prst="rect">
            <a:avLst/>
          </a:prstGeom>
          <a:noFill/>
          <a:ln w="9525">
            <a:noFill/>
          </a:ln>
        </p:spPr>
        <p:txBody>
          <a:bodyPr wrap="square">
            <a:spAutoFit/>
          </a:bodyPr>
          <a:p>
            <a:pPr indent="381000">
              <a:lnSpc>
                <a:spcPct val="130000"/>
              </a:lnSpc>
            </a:pPr>
            <a:r>
              <a:rPr lang="zh-CN" sz="1400" b="0">
                <a:latin typeface="微软雅黑" panose="020B0503020204020204" charset="-122"/>
                <a:ea typeface="微软雅黑" panose="020B0503020204020204" charset="-122"/>
                <a:cs typeface="微软雅黑" panose="020B0503020204020204" charset="-122"/>
              </a:rPr>
              <a:t>我们的计划是，力争2023年6月底前获得立项，12月底前试运营，项目建设周期3年。正常运营后，每年新上线企业50家，集采额30亿元；最终目标将覆盖80%以上轴承企业，集采额200亿元以上；全面运行后，轴承行业企业采购加工成本平均可降低10%以上。</a:t>
            </a:r>
            <a:endParaRPr lang="zh-CN" altLang="en-US" sz="1400" b="0">
              <a:latin typeface="微软雅黑" panose="020B0503020204020204" charset="-122"/>
              <a:ea typeface="微软雅黑" panose="020B0503020204020204" charset="-122"/>
              <a:cs typeface="微软雅黑" panose="020B0503020204020204" charset="-122"/>
            </a:endParaRPr>
          </a:p>
        </p:txBody>
      </p:sp>
      <p:pic>
        <p:nvPicPr>
          <p:cNvPr id="88" name="图片 87" descr="ade18c28f2ab4f5489b4ba3069d72a8c"/>
          <p:cNvPicPr>
            <a:picLocks noChangeAspect="1"/>
          </p:cNvPicPr>
          <p:nvPr>
            <p:custDataLst>
              <p:tags r:id="rId2"/>
            </p:custDataLst>
          </p:nvPr>
        </p:nvPicPr>
        <p:blipFill>
          <a:blip r:embed="rId3"/>
          <a:stretch>
            <a:fillRect/>
          </a:stretch>
        </p:blipFill>
        <p:spPr>
          <a:xfrm>
            <a:off x="3205480" y="2067560"/>
            <a:ext cx="5526405" cy="3028950"/>
          </a:xfrm>
          <a:prstGeom prst="rect">
            <a:avLst/>
          </a:prstGeom>
        </p:spPr>
      </p:pic>
      <p:sp>
        <p:nvSpPr>
          <p:cNvPr id="91" name="文本框 90"/>
          <p:cNvSpPr txBox="1"/>
          <p:nvPr/>
        </p:nvSpPr>
        <p:spPr>
          <a:xfrm>
            <a:off x="405765" y="960120"/>
            <a:ext cx="8381365" cy="1036955"/>
          </a:xfrm>
          <a:prstGeom prst="rect">
            <a:avLst/>
          </a:prstGeom>
          <a:noFill/>
        </p:spPr>
        <p:txBody>
          <a:bodyPr wrap="square" rtlCol="0" anchor="t">
            <a:noAutofit/>
          </a:bodyPr>
          <a:p>
            <a:pPr>
              <a:lnSpc>
                <a:spcPct val="140000"/>
              </a:lnSpc>
            </a:pPr>
            <a:r>
              <a:rPr lang="en-US" altLang="zh-CN" sz="1400">
                <a:latin typeface="微软雅黑" panose="020B0503020204020204" charset="-122"/>
                <a:ea typeface="微软雅黑" panose="020B0503020204020204" charset="-122"/>
                <a:cs typeface="微软雅黑" panose="020B0503020204020204" charset="-122"/>
                <a:sym typeface="+mn-ea"/>
              </a:rPr>
              <a:t>       </a:t>
            </a:r>
            <a:r>
              <a:rPr lang="zh-CN" sz="1400">
                <a:latin typeface="微软雅黑" panose="020B0503020204020204" charset="-122"/>
                <a:ea typeface="微软雅黑" panose="020B0503020204020204" charset="-122"/>
                <a:cs typeface="微软雅黑" panose="020B0503020204020204" charset="-122"/>
                <a:sym typeface="+mn-ea"/>
              </a:rPr>
              <a:t>轴承产业大脑建成后，亦可实现“企业—园区—政府”多级联动。通过大数据汇聚，链接产业上下游，全面打通产业信息和数据资源，有效解决产业集群上下游协同能力弱、企业行业数据共享难、产业精准治理数据汇集难等问题，有效提升政府精准服务能力与行业数智化水平，推动轴承产业链做优做强做大。</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557395" cy="70104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315460"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八、</a:t>
            </a:r>
            <a:r>
              <a:rPr lang="zh-CN" sz="2400" b="1" dirty="0">
                <a:solidFill>
                  <a:schemeClr val="tx1"/>
                </a:solidFill>
                <a:latin typeface="微软雅黑" panose="020B0503020204020204" charset="-122"/>
                <a:ea typeface="微软雅黑" panose="020B0503020204020204" charset="-122"/>
                <a:cs typeface="仿宋_GB2312" charset="0"/>
                <a:sym typeface="+mn-ea"/>
              </a:rPr>
              <a:t>轴承行业工业互联网平台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仿宋_GB2312" charset="0"/>
              <a:sym typeface="+mn-ea"/>
            </a:endParaRPr>
          </a:p>
        </p:txBody>
      </p:sp>
      <p:cxnSp>
        <p:nvCxnSpPr>
          <p:cNvPr id="13" name="直接连接符 12"/>
          <p:cNvCxnSpPr/>
          <p:nvPr/>
        </p:nvCxnSpPr>
        <p:spPr>
          <a:xfrm flipV="1">
            <a:off x="8573" y="71596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244840" y="10795"/>
            <a:ext cx="650875" cy="647700"/>
          </a:xfrm>
          <a:prstGeom prst="rect">
            <a:avLst/>
          </a:prstGeom>
        </p:spPr>
      </p:pic>
      <p:pic>
        <p:nvPicPr>
          <p:cNvPr id="3" name="图片 2"/>
          <p:cNvPicPr>
            <a:picLocks noChangeAspect="1"/>
          </p:cNvPicPr>
          <p:nvPr/>
        </p:nvPicPr>
        <p:blipFill>
          <a:blip r:embed="rId2"/>
          <a:stretch>
            <a:fillRect/>
          </a:stretch>
        </p:blipFill>
        <p:spPr>
          <a:xfrm>
            <a:off x="605155" y="876300"/>
            <a:ext cx="7875905" cy="42164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4557395" cy="70104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4315460"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八、</a:t>
            </a:r>
            <a:r>
              <a:rPr lang="zh-CN" sz="2400" b="1" dirty="0">
                <a:solidFill>
                  <a:schemeClr val="tx1"/>
                </a:solidFill>
                <a:latin typeface="微软雅黑" panose="020B0503020204020204" charset="-122"/>
                <a:ea typeface="微软雅黑" panose="020B0503020204020204" charset="-122"/>
                <a:cs typeface="仿宋_GB2312" charset="0"/>
                <a:sym typeface="+mn-ea"/>
              </a:rPr>
              <a:t>轴承行业工业互联网平台</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仿宋_GB2312" charset="0"/>
              <a:sym typeface="+mn-ea"/>
            </a:endParaRPr>
          </a:p>
        </p:txBody>
      </p:sp>
      <p:cxnSp>
        <p:nvCxnSpPr>
          <p:cNvPr id="13" name="直接连接符 12"/>
          <p:cNvCxnSpPr/>
          <p:nvPr/>
        </p:nvCxnSpPr>
        <p:spPr>
          <a:xfrm flipV="1">
            <a:off x="8573" y="71596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244840" y="10795"/>
            <a:ext cx="650875" cy="647700"/>
          </a:xfrm>
          <a:prstGeom prst="rect">
            <a:avLst/>
          </a:prstGeom>
        </p:spPr>
      </p:pic>
      <p:pic>
        <p:nvPicPr>
          <p:cNvPr id="2" name="图片 1"/>
          <p:cNvPicPr>
            <a:picLocks noChangeAspect="1"/>
          </p:cNvPicPr>
          <p:nvPr/>
        </p:nvPicPr>
        <p:blipFill>
          <a:blip r:embed="rId2"/>
          <a:stretch>
            <a:fillRect/>
          </a:stretch>
        </p:blipFill>
        <p:spPr>
          <a:xfrm>
            <a:off x="474980" y="890270"/>
            <a:ext cx="8200390" cy="42164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工厂布局MES系统益</a:t>
            </a:r>
            <a:r>
              <a:rPr lang="zh-CN" altLang="en-US" dirty="0" smtClean="0"/>
              <a:t>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83000" cy="70104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71596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8" name="图片 7"/>
          <p:cNvPicPr>
            <a:picLocks noChangeAspect="1"/>
          </p:cNvPicPr>
          <p:nvPr>
            <p:custDataLst>
              <p:tags r:id="rId1"/>
            </p:custDataLst>
          </p:nvPr>
        </p:nvPicPr>
        <p:blipFill>
          <a:blip r:embed="rId2"/>
          <a:stretch>
            <a:fillRect/>
          </a:stretch>
        </p:blipFill>
        <p:spPr>
          <a:xfrm>
            <a:off x="248285" y="810895"/>
            <a:ext cx="8750300" cy="4289425"/>
          </a:xfrm>
          <a:prstGeom prst="rect">
            <a:avLst/>
          </a:prstGeom>
        </p:spPr>
      </p:pic>
      <p:pic>
        <p:nvPicPr>
          <p:cNvPr id="956" name="图片 955" descr="微信图片_20221117105959"/>
          <p:cNvPicPr>
            <a:picLocks noChangeAspect="1"/>
          </p:cNvPicPr>
          <p:nvPr/>
        </p:nvPicPr>
        <p:blipFill>
          <a:blip r:embed="rId3"/>
          <a:stretch>
            <a:fillRect/>
          </a:stretch>
        </p:blipFill>
        <p:spPr>
          <a:xfrm>
            <a:off x="8388350" y="14605"/>
            <a:ext cx="602615" cy="59944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29025" cy="640715"/>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921635" cy="596900"/>
          </a:xfrm>
          <a:prstGeom prst="rect">
            <a:avLst/>
          </a:prstGeom>
          <a:noFill/>
          <a:ln w="9525">
            <a:noFill/>
            <a:miter lim="800000"/>
          </a:ln>
        </p:spPr>
        <p:txBody>
          <a:bodyPr wrap="square">
            <a:noAutofit/>
          </a:bodyPr>
          <a:lstStyle/>
          <a:p>
            <a:pPr marL="0" marR="0" lvl="0" indent="0" defTabSz="914400" rtl="0" eaLnBrk="1" fontAlgn="auto" latinLnBrk="0" hangingPunct="1">
              <a:lnSpc>
                <a:spcPct val="14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一、企业基本</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情况</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63500" cmpd="thickThin">
            <a:solidFill>
              <a:srgbClr val="4F80BD"/>
            </a:solidFill>
            <a:prstDash val="solid"/>
          </a:ln>
        </p:spPr>
        <p:style>
          <a:lnRef idx="3">
            <a:schemeClr val="dk1"/>
          </a:lnRef>
          <a:fillRef idx="0">
            <a:schemeClr val="dk1"/>
          </a:fillRef>
          <a:effectRef idx="2">
            <a:schemeClr val="dk1"/>
          </a:effectRef>
          <a:fontRef idx="minor">
            <a:schemeClr val="tx1"/>
          </a:fontRef>
        </p:style>
      </p:cxnSp>
      <p:sp>
        <p:nvSpPr>
          <p:cNvPr id="399" name="Title 6"/>
          <p:cNvSpPr txBox="1"/>
          <p:nvPr>
            <p:custDataLst>
              <p:tags r:id="rId1"/>
            </p:custDataLst>
          </p:nvPr>
        </p:nvSpPr>
        <p:spPr>
          <a:xfrm>
            <a:off x="221615" y="1640205"/>
            <a:ext cx="3051810" cy="3435985"/>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lvl="0" indent="0" algn="l" fontAlgn="ctr">
              <a:lnSpc>
                <a:spcPct val="130000"/>
              </a:lnSpc>
              <a:spcBef>
                <a:spcPts val="1200"/>
              </a:spcBef>
              <a:spcAft>
                <a:spcPts val="0"/>
              </a:spcAft>
              <a:buSzPct val="100000"/>
              <a:buFont typeface="Wingdings 3" panose="05040102010807070707" charset="0"/>
              <a:buNone/>
            </a:pPr>
            <a:r>
              <a:rPr lang="zh-CN" altLang="en-US" sz="1400" spc="0" dirty="0">
                <a:ln w="3175">
                  <a:noFill/>
                  <a:prstDash val="dash"/>
                </a:ln>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数控机床设备、加工中心、机械臂；</a:t>
            </a:r>
            <a:r>
              <a:rPr lang="zh-CN" altLang="en-US" sz="1400" spc="0" dirty="0">
                <a:solidFill>
                  <a:schemeClr val="tx1">
                    <a:lumMod val="75000"/>
                    <a:lumOff val="25000"/>
                  </a:schemeClr>
                </a:solidFill>
                <a:uFillTx/>
                <a:latin typeface="微软雅黑" panose="020B0503020204020204" charset="-122"/>
                <a:ea typeface="微软雅黑" panose="020B0503020204020204" charset="-122"/>
                <a:sym typeface="+mn-ea"/>
              </a:rPr>
              <a:t>融合了数字孪生、人工智能等新技术的新型智能制造装备及智能产线（轴承）；高端轴承制造，智能装备、高端轴承外贸出口等业务；智能制造系统解决方案，包括面向典型场景和细分行业的专业化解决方案，以及面向中小企业的易维护、低成本解决方案；推进中小企业数字化转型，实施中小企业数字化促进工程，成为省内著名、国内知名的智能制造系统解决方案优秀供应商。</a:t>
            </a:r>
            <a:endParaRPr lang="zh-CN" altLang="en-US" sz="1400" spc="0" dirty="0">
              <a:solidFill>
                <a:schemeClr val="tx1">
                  <a:lumMod val="75000"/>
                  <a:lumOff val="25000"/>
                </a:schemeClr>
              </a:solidFill>
              <a:uFillTx/>
              <a:latin typeface="微软雅黑" panose="020B0503020204020204" charset="-122"/>
              <a:ea typeface="微软雅黑" panose="020B0503020204020204" charset="-122"/>
              <a:sym typeface="+mn-ea"/>
            </a:endParaRPr>
          </a:p>
        </p:txBody>
      </p:sp>
      <p:pic>
        <p:nvPicPr>
          <p:cNvPr id="400" name="图片 399" descr="22"/>
          <p:cNvPicPr>
            <a:picLocks noChangeAspect="1"/>
          </p:cNvPicPr>
          <p:nvPr>
            <p:custDataLst>
              <p:tags r:id="rId2"/>
            </p:custDataLst>
          </p:nvPr>
        </p:nvPicPr>
        <p:blipFill>
          <a:blip r:embed="rId3"/>
          <a:stretch>
            <a:fillRect/>
          </a:stretch>
        </p:blipFill>
        <p:spPr>
          <a:xfrm>
            <a:off x="3453130" y="1420495"/>
            <a:ext cx="5446395" cy="3314065"/>
          </a:xfrm>
          <a:prstGeom prst="rect">
            <a:avLst/>
          </a:prstGeom>
        </p:spPr>
      </p:pic>
      <p:sp>
        <p:nvSpPr>
          <p:cNvPr id="651" name="文本框 650"/>
          <p:cNvSpPr txBox="1"/>
          <p:nvPr/>
        </p:nvSpPr>
        <p:spPr>
          <a:xfrm>
            <a:off x="1188085" y="1060450"/>
            <a:ext cx="1097280" cy="368300"/>
          </a:xfrm>
          <a:prstGeom prst="rect">
            <a:avLst/>
          </a:prstGeom>
        </p:spPr>
        <p:style>
          <a:lnRef idx="0">
            <a:schemeClr val="accent2"/>
          </a:lnRef>
          <a:fillRef idx="3">
            <a:schemeClr val="accent2"/>
          </a:fillRef>
          <a:effectRef idx="3">
            <a:schemeClr val="accent2"/>
          </a:effectRef>
          <a:fontRef idx="minor">
            <a:schemeClr val="lt1"/>
          </a:fontRef>
        </p:style>
        <p:txBody>
          <a:bodyPr wrap="none" rtlCol="0" anchor="t">
            <a:spAutoFit/>
          </a:bodyPr>
          <a:p>
            <a:pPr marL="0" marR="0" lvl="0" indent="0" defTabSz="914400" rtl="0" eaLnBrk="1" fontAlgn="auto" latinLnBrk="0" hangingPunct="1">
              <a:lnSpc>
                <a:spcPct val="100000"/>
              </a:lnSpc>
              <a:spcBef>
                <a:spcPts val="0"/>
              </a:spcBef>
              <a:spcAft>
                <a:spcPts val="0"/>
              </a:spcAft>
              <a:buClrTx/>
              <a:buSzTx/>
              <a:buFontTx/>
              <a:buNone/>
              <a:defRPr/>
            </a:pPr>
            <a:r>
              <a:rPr lang="zh-CN" altLang="en-US"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产品</a:t>
            </a:r>
            <a:r>
              <a:rPr lang="zh-CN" altLang="en-US"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定位</a:t>
            </a:r>
            <a:endParaRPr lang="zh-CN" altLang="en-US"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endParaRPr>
          </a:p>
        </p:txBody>
      </p:sp>
      <p:grpSp>
        <p:nvGrpSpPr>
          <p:cNvPr id="656" name="组合 655"/>
          <p:cNvGrpSpPr/>
          <p:nvPr>
            <p:custDataLst>
              <p:tags r:id="rId4"/>
            </p:custDataLst>
          </p:nvPr>
        </p:nvGrpSpPr>
        <p:grpSpPr>
          <a:xfrm>
            <a:off x="558648" y="895195"/>
            <a:ext cx="512432" cy="455854"/>
            <a:chOff x="821769" y="1826238"/>
            <a:chExt cx="1038225" cy="923924"/>
          </a:xfrm>
        </p:grpSpPr>
        <p:sp>
          <p:nvSpPr>
            <p:cNvPr id="657" name="矩形 656"/>
            <p:cNvSpPr/>
            <p:nvPr>
              <p:custDataLst>
                <p:tags r:id="rId5"/>
              </p:custDataLst>
            </p:nvPr>
          </p:nvSpPr>
          <p:spPr>
            <a:xfrm>
              <a:off x="821769" y="1826238"/>
              <a:ext cx="504825" cy="504825"/>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50000"/>
            </a:bodyPr>
            <a:p>
              <a:pPr algn="ctr"/>
              <a:endParaRPr lang="zh-CN" altLang="en-US" sz="2000" b="1" dirty="0" err="1">
                <a:solidFill>
                  <a:srgbClr val="FFFFFF"/>
                </a:solidFill>
                <a:sym typeface="Arial" panose="020B0604020202020204" pitchFamily="34" charset="0"/>
              </a:endParaRPr>
            </a:p>
          </p:txBody>
        </p:sp>
        <p:sp>
          <p:nvSpPr>
            <p:cNvPr id="658" name="矩形 657"/>
            <p:cNvSpPr/>
            <p:nvPr>
              <p:custDataLst>
                <p:tags r:id="rId6"/>
              </p:custDataLst>
            </p:nvPr>
          </p:nvSpPr>
          <p:spPr>
            <a:xfrm>
              <a:off x="1355169" y="1931013"/>
              <a:ext cx="400050" cy="400050"/>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fontScale="25000" lnSpcReduction="10000"/>
            </a:bodyPr>
            <a:p>
              <a:pPr algn="just">
                <a:lnSpc>
                  <a:spcPct val="130000"/>
                </a:lnSpc>
              </a:pPr>
              <a:endParaRPr lang="zh-CN" altLang="en-US" dirty="0" err="1">
                <a:solidFill>
                  <a:srgbClr val="FFFFFF"/>
                </a:solidFill>
                <a:sym typeface="Arial" panose="020B0604020202020204" pitchFamily="34" charset="0"/>
              </a:endParaRPr>
            </a:p>
          </p:txBody>
        </p:sp>
        <p:sp>
          <p:nvSpPr>
            <p:cNvPr id="659" name="矩形 658"/>
            <p:cNvSpPr/>
            <p:nvPr>
              <p:custDataLst>
                <p:tags r:id="rId7"/>
              </p:custDataLst>
            </p:nvPr>
          </p:nvSpPr>
          <p:spPr>
            <a:xfrm>
              <a:off x="936069" y="2359637"/>
              <a:ext cx="390525" cy="390525"/>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ctr" anchorCtr="0" forceAA="0" compatLnSpc="1">
              <a:normAutofit fontScale="35000" lnSpcReduction="20000"/>
            </a:bodyPr>
            <a:p>
              <a:pPr algn="just">
                <a:lnSpc>
                  <a:spcPct val="130000"/>
                </a:lnSpc>
              </a:pPr>
              <a:endParaRPr lang="zh-CN" altLang="en-US" dirty="0" err="1">
                <a:solidFill>
                  <a:srgbClr val="FFFFFF"/>
                </a:solidFill>
                <a:sym typeface="Arial" panose="020B0604020202020204" pitchFamily="34" charset="0"/>
              </a:endParaRPr>
            </a:p>
          </p:txBody>
        </p:sp>
        <p:sp>
          <p:nvSpPr>
            <p:cNvPr id="660" name="矩形 659"/>
            <p:cNvSpPr/>
            <p:nvPr>
              <p:custDataLst>
                <p:tags r:id="rId8"/>
              </p:custDataLst>
            </p:nvPr>
          </p:nvSpPr>
          <p:spPr>
            <a:xfrm>
              <a:off x="1355169" y="2359637"/>
              <a:ext cx="504825" cy="333376"/>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p>
              <a:pPr algn="just">
                <a:lnSpc>
                  <a:spcPct val="130000"/>
                </a:lnSpc>
              </a:pPr>
              <a:endParaRPr lang="zh-CN" altLang="en-US" dirty="0" err="1">
                <a:solidFill>
                  <a:srgbClr val="FFFFFF"/>
                </a:solidFill>
                <a:sym typeface="Arial" panose="020B0604020202020204" pitchFamily="34" charset="0"/>
              </a:endParaRPr>
            </a:p>
          </p:txBody>
        </p:sp>
      </p:grpSp>
      <p:pic>
        <p:nvPicPr>
          <p:cNvPr id="401" name="图片 400" descr="微信图片_20221117105959"/>
          <p:cNvPicPr>
            <a:picLocks noChangeAspect="1"/>
          </p:cNvPicPr>
          <p:nvPr/>
        </p:nvPicPr>
        <p:blipFill>
          <a:blip r:embed="rId9"/>
          <a:stretch>
            <a:fillRect/>
          </a:stretch>
        </p:blipFill>
        <p:spPr>
          <a:xfrm>
            <a:off x="8388350" y="14605"/>
            <a:ext cx="602615" cy="59944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88410" cy="57658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70865"/>
          </a:xfrm>
          <a:prstGeom prst="rect">
            <a:avLst/>
          </a:prstGeom>
          <a:noFill/>
          <a:ln w="9525">
            <a:noFill/>
            <a:miter lim="800000"/>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572453"/>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3" name="图片 2"/>
          <p:cNvPicPr>
            <a:picLocks noChangeAspect="1"/>
          </p:cNvPicPr>
          <p:nvPr/>
        </p:nvPicPr>
        <p:blipFill>
          <a:blip r:embed="rId1"/>
          <a:stretch>
            <a:fillRect/>
          </a:stretch>
        </p:blipFill>
        <p:spPr>
          <a:xfrm>
            <a:off x="336550" y="843915"/>
            <a:ext cx="8575675" cy="4235450"/>
          </a:xfrm>
          <a:prstGeom prst="rect">
            <a:avLst/>
          </a:prstGeom>
        </p:spPr>
      </p:pic>
      <p:pic>
        <p:nvPicPr>
          <p:cNvPr id="956" name="图片 955" descr="微信图片_20221117105959"/>
          <p:cNvPicPr>
            <a:picLocks noChangeAspect="1"/>
          </p:cNvPicPr>
          <p:nvPr/>
        </p:nvPicPr>
        <p:blipFill>
          <a:blip r:embed="rId2"/>
          <a:stretch>
            <a:fillRect/>
          </a:stretch>
        </p:blipFill>
        <p:spPr>
          <a:xfrm>
            <a:off x="8484870" y="14605"/>
            <a:ext cx="506095" cy="50355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38550" cy="621665"/>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2" name="图片 1"/>
          <p:cNvPicPr>
            <a:picLocks noChangeAspect="1"/>
          </p:cNvPicPr>
          <p:nvPr/>
        </p:nvPicPr>
        <p:blipFill>
          <a:blip r:embed="rId1"/>
          <a:stretch>
            <a:fillRect/>
          </a:stretch>
        </p:blipFill>
        <p:spPr>
          <a:xfrm>
            <a:off x="395605" y="726440"/>
            <a:ext cx="8349615" cy="4394200"/>
          </a:xfrm>
          <a:prstGeom prst="rect">
            <a:avLst/>
          </a:prstGeom>
        </p:spPr>
      </p:pic>
      <p:pic>
        <p:nvPicPr>
          <p:cNvPr id="956" name="图片 955" descr="微信图片_20221117105959"/>
          <p:cNvPicPr>
            <a:picLocks noChangeAspect="1"/>
          </p:cNvPicPr>
          <p:nvPr/>
        </p:nvPicPr>
        <p:blipFill>
          <a:blip r:embed="rId2"/>
          <a:stretch>
            <a:fillRect/>
          </a:stretch>
        </p:blipFill>
        <p:spPr>
          <a:xfrm>
            <a:off x="8388350" y="14605"/>
            <a:ext cx="602615" cy="5994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29025" cy="619125"/>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2" name="图片 1"/>
          <p:cNvPicPr>
            <a:picLocks noChangeAspect="1"/>
          </p:cNvPicPr>
          <p:nvPr/>
        </p:nvPicPr>
        <p:blipFill>
          <a:blip r:embed="rId1"/>
          <a:stretch>
            <a:fillRect/>
          </a:stretch>
        </p:blipFill>
        <p:spPr>
          <a:xfrm>
            <a:off x="346075" y="702945"/>
            <a:ext cx="8311515" cy="4424045"/>
          </a:xfrm>
          <a:prstGeom prst="rect">
            <a:avLst/>
          </a:prstGeom>
        </p:spPr>
      </p:pic>
      <p:pic>
        <p:nvPicPr>
          <p:cNvPr id="956" name="图片 955" descr="微信图片_20221117105959"/>
          <p:cNvPicPr>
            <a:picLocks noChangeAspect="1"/>
          </p:cNvPicPr>
          <p:nvPr/>
        </p:nvPicPr>
        <p:blipFill>
          <a:blip r:embed="rId2"/>
          <a:stretch>
            <a:fillRect/>
          </a:stretch>
        </p:blipFill>
        <p:spPr>
          <a:xfrm>
            <a:off x="8388350" y="14605"/>
            <a:ext cx="602615" cy="5994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9670"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2" name="图片 1"/>
          <p:cNvPicPr>
            <a:picLocks noChangeAspect="1"/>
          </p:cNvPicPr>
          <p:nvPr/>
        </p:nvPicPr>
        <p:blipFill>
          <a:blip r:embed="rId1"/>
          <a:stretch>
            <a:fillRect/>
          </a:stretch>
        </p:blipFill>
        <p:spPr>
          <a:xfrm>
            <a:off x="675640" y="739775"/>
            <a:ext cx="8079105" cy="4371975"/>
          </a:xfrm>
          <a:prstGeom prst="rect">
            <a:avLst/>
          </a:prstGeom>
        </p:spPr>
      </p:pic>
      <p:pic>
        <p:nvPicPr>
          <p:cNvPr id="956" name="图片 955" descr="微信图片_20221117105959"/>
          <p:cNvPicPr>
            <a:picLocks noChangeAspect="1"/>
          </p:cNvPicPr>
          <p:nvPr/>
        </p:nvPicPr>
        <p:blipFill>
          <a:blip r:embed="rId2"/>
          <a:stretch>
            <a:fillRect/>
          </a:stretch>
        </p:blipFill>
        <p:spPr>
          <a:xfrm>
            <a:off x="8388350" y="14605"/>
            <a:ext cx="602615" cy="5994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4" name="图片 3"/>
          <p:cNvPicPr>
            <a:picLocks noChangeAspect="1"/>
          </p:cNvPicPr>
          <p:nvPr/>
        </p:nvPicPr>
        <p:blipFill>
          <a:blip r:embed="rId1"/>
          <a:stretch>
            <a:fillRect/>
          </a:stretch>
        </p:blipFill>
        <p:spPr>
          <a:xfrm>
            <a:off x="611505" y="755015"/>
            <a:ext cx="8013700" cy="4323080"/>
          </a:xfrm>
          <a:prstGeom prst="rect">
            <a:avLst/>
          </a:prstGeom>
        </p:spPr>
      </p:pic>
      <p:pic>
        <p:nvPicPr>
          <p:cNvPr id="956" name="图片 955" descr="微信图片_20221117105959"/>
          <p:cNvPicPr>
            <a:picLocks noChangeAspect="1"/>
          </p:cNvPicPr>
          <p:nvPr/>
        </p:nvPicPr>
        <p:blipFill>
          <a:blip r:embed="rId2"/>
          <a:stretch>
            <a:fillRect/>
          </a:stretch>
        </p:blipFill>
        <p:spPr>
          <a:xfrm>
            <a:off x="8388350" y="14605"/>
            <a:ext cx="602615" cy="5994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2" name="图片 1"/>
          <p:cNvPicPr>
            <a:picLocks noChangeAspect="1"/>
          </p:cNvPicPr>
          <p:nvPr/>
        </p:nvPicPr>
        <p:blipFill>
          <a:blip r:embed="rId2"/>
          <a:stretch>
            <a:fillRect/>
          </a:stretch>
        </p:blipFill>
        <p:spPr>
          <a:xfrm>
            <a:off x="734695" y="1205865"/>
            <a:ext cx="7334250" cy="3862705"/>
          </a:xfrm>
          <a:prstGeom prst="rect">
            <a:avLst/>
          </a:prstGeom>
        </p:spPr>
      </p:pic>
      <p:sp>
        <p:nvSpPr>
          <p:cNvPr id="3" name="文本框 2"/>
          <p:cNvSpPr txBox="1"/>
          <p:nvPr/>
        </p:nvSpPr>
        <p:spPr>
          <a:xfrm>
            <a:off x="899160" y="771525"/>
            <a:ext cx="3905885" cy="368300"/>
          </a:xfrm>
          <a:prstGeom prst="rect">
            <a:avLst/>
          </a:prstGeom>
          <a:solidFill>
            <a:schemeClr val="accent2">
              <a:lumMod val="50000"/>
            </a:schemeClr>
          </a:solidFill>
        </p:spPr>
        <p:style>
          <a:lnRef idx="1">
            <a:schemeClr val="accent4"/>
          </a:lnRef>
          <a:fillRef idx="3">
            <a:schemeClr val="accent4"/>
          </a:fillRef>
          <a:effectRef idx="2">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美的合肥洗衣机工厂智能化改造项目</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4" name="图片 3"/>
          <p:cNvPicPr>
            <a:picLocks noChangeAspect="1"/>
          </p:cNvPicPr>
          <p:nvPr/>
        </p:nvPicPr>
        <p:blipFill>
          <a:blip r:embed="rId2"/>
          <a:stretch>
            <a:fillRect/>
          </a:stretch>
        </p:blipFill>
        <p:spPr>
          <a:xfrm>
            <a:off x="988060" y="1115060"/>
            <a:ext cx="7261225" cy="4025265"/>
          </a:xfrm>
          <a:prstGeom prst="rect">
            <a:avLst/>
          </a:prstGeom>
        </p:spPr>
      </p:pic>
      <p:sp>
        <p:nvSpPr>
          <p:cNvPr id="5" name="文本框 4"/>
          <p:cNvSpPr txBox="1"/>
          <p:nvPr/>
        </p:nvSpPr>
        <p:spPr>
          <a:xfrm>
            <a:off x="972185" y="760730"/>
            <a:ext cx="2797810" cy="368300"/>
          </a:xfrm>
          <a:prstGeom prst="rect">
            <a:avLst/>
          </a:prstGeom>
          <a:solidFill>
            <a:schemeClr val="accent2">
              <a:lumMod val="50000"/>
            </a:schemeClr>
          </a:solidFill>
        </p:spPr>
        <p:style>
          <a:lnRef idx="1">
            <a:schemeClr val="accent4"/>
          </a:lnRef>
          <a:fillRef idx="3">
            <a:schemeClr val="accent4"/>
          </a:fillRef>
          <a:effectRef idx="2">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广州数控数字化运维平台</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2" name="图片 1"/>
          <p:cNvPicPr>
            <a:picLocks noChangeAspect="1"/>
          </p:cNvPicPr>
          <p:nvPr/>
        </p:nvPicPr>
        <p:blipFill>
          <a:blip r:embed="rId2"/>
          <a:stretch>
            <a:fillRect/>
          </a:stretch>
        </p:blipFill>
        <p:spPr>
          <a:xfrm>
            <a:off x="924560" y="1160780"/>
            <a:ext cx="7463790" cy="3940175"/>
          </a:xfrm>
          <a:prstGeom prst="rect">
            <a:avLst/>
          </a:prstGeom>
        </p:spPr>
      </p:pic>
      <p:sp>
        <p:nvSpPr>
          <p:cNvPr id="3" name="文本框 2"/>
          <p:cNvSpPr txBox="1"/>
          <p:nvPr/>
        </p:nvSpPr>
        <p:spPr>
          <a:xfrm>
            <a:off x="1113155" y="771525"/>
            <a:ext cx="2605405" cy="368300"/>
          </a:xfrm>
          <a:prstGeom prst="rect">
            <a:avLst/>
          </a:prstGeom>
          <a:solidFill>
            <a:schemeClr val="accent2">
              <a:lumMod val="50000"/>
            </a:schemeClr>
          </a:solidFill>
        </p:spPr>
        <p:style>
          <a:lnRef idx="1">
            <a:schemeClr val="accent4"/>
          </a:lnRef>
          <a:fillRef idx="3">
            <a:schemeClr val="accent4"/>
          </a:fillRef>
          <a:effectRef idx="2">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山东华伟集团有限公司</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4" name="图片 3"/>
          <p:cNvPicPr>
            <a:picLocks noChangeAspect="1"/>
          </p:cNvPicPr>
          <p:nvPr/>
        </p:nvPicPr>
        <p:blipFill>
          <a:blip r:embed="rId2"/>
          <a:stretch>
            <a:fillRect/>
          </a:stretch>
        </p:blipFill>
        <p:spPr>
          <a:xfrm>
            <a:off x="625475" y="1186815"/>
            <a:ext cx="7776845" cy="3905885"/>
          </a:xfrm>
          <a:prstGeom prst="rect">
            <a:avLst/>
          </a:prstGeom>
        </p:spPr>
      </p:pic>
      <p:sp>
        <p:nvSpPr>
          <p:cNvPr id="5" name="文本框 4"/>
          <p:cNvSpPr txBox="1"/>
          <p:nvPr/>
        </p:nvSpPr>
        <p:spPr>
          <a:xfrm>
            <a:off x="481965" y="808355"/>
            <a:ext cx="3452495" cy="368300"/>
          </a:xfrm>
          <a:prstGeom prst="rect">
            <a:avLst/>
          </a:prstGeom>
          <a:solidFill>
            <a:schemeClr val="accent2">
              <a:lumMod val="50000"/>
            </a:schemeClr>
          </a:solidFill>
        </p:spPr>
        <p:style>
          <a:lnRef idx="1">
            <a:schemeClr val="accent4"/>
          </a:lnRef>
          <a:fillRef idx="3">
            <a:schemeClr val="accent4"/>
          </a:fillRef>
          <a:effectRef idx="2">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山东聊城轴承行业的数字化应用</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6" name="图片 5"/>
          <p:cNvPicPr>
            <a:picLocks noChangeAspect="1"/>
          </p:cNvPicPr>
          <p:nvPr/>
        </p:nvPicPr>
        <p:blipFill>
          <a:blip r:embed="rId2"/>
          <a:stretch>
            <a:fillRect/>
          </a:stretch>
        </p:blipFill>
        <p:spPr>
          <a:xfrm>
            <a:off x="586105" y="1148080"/>
            <a:ext cx="7749540" cy="3968750"/>
          </a:xfrm>
          <a:prstGeom prst="rect">
            <a:avLst/>
          </a:prstGeom>
        </p:spPr>
      </p:pic>
      <p:sp>
        <p:nvSpPr>
          <p:cNvPr id="7" name="文本框 6"/>
          <p:cNvSpPr txBox="1"/>
          <p:nvPr/>
        </p:nvSpPr>
        <p:spPr>
          <a:xfrm>
            <a:off x="611505" y="760730"/>
            <a:ext cx="1134745" cy="368300"/>
          </a:xfrm>
          <a:prstGeom prst="rect">
            <a:avLst/>
          </a:prstGeom>
          <a:solidFill>
            <a:schemeClr val="accent2">
              <a:lumMod val="50000"/>
            </a:schemeClr>
          </a:solidFill>
        </p:spPr>
        <p:style>
          <a:lnRef idx="1">
            <a:schemeClr val="accent4"/>
          </a:lnRef>
          <a:fillRef idx="3">
            <a:schemeClr val="accent4"/>
          </a:fillRef>
          <a:effectRef idx="2">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南通中集</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583305" cy="617855"/>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一、企业基本</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情况</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63500" cmpd="thickThin">
            <a:solidFill>
              <a:srgbClr val="4F80BD"/>
            </a:solidFill>
            <a:prstDash val="solid"/>
          </a:ln>
        </p:spPr>
        <p:style>
          <a:lnRef idx="3">
            <a:schemeClr val="dk1"/>
          </a:lnRef>
          <a:fillRef idx="0">
            <a:schemeClr val="dk1"/>
          </a:fillRef>
          <a:effectRef idx="2">
            <a:schemeClr val="dk1"/>
          </a:effectRef>
          <a:fontRef idx="minor">
            <a:schemeClr val="tx1"/>
          </a:fontRef>
        </p:style>
      </p:cxnSp>
      <p:sp>
        <p:nvSpPr>
          <p:cNvPr id="651" name="文本框 650"/>
          <p:cNvSpPr txBox="1"/>
          <p:nvPr/>
        </p:nvSpPr>
        <p:spPr>
          <a:xfrm>
            <a:off x="1188085" y="1060450"/>
            <a:ext cx="1097280" cy="368300"/>
          </a:xfrm>
          <a:prstGeom prst="rect">
            <a:avLst/>
          </a:prstGeom>
        </p:spPr>
        <p:style>
          <a:lnRef idx="0">
            <a:schemeClr val="accent2"/>
          </a:lnRef>
          <a:fillRef idx="3">
            <a:schemeClr val="accent2"/>
          </a:fillRef>
          <a:effectRef idx="3">
            <a:schemeClr val="accent2"/>
          </a:effectRef>
          <a:fontRef idx="minor">
            <a:schemeClr val="lt1"/>
          </a:fontRef>
        </p:style>
        <p:txBody>
          <a:bodyPr wrap="none" rtlCol="0" anchor="t">
            <a:spAutoFit/>
          </a:bodyPr>
          <a:p>
            <a:pPr marL="0" marR="0" lvl="0" indent="0" defTabSz="914400" rtl="0" eaLnBrk="1" fontAlgn="auto" latinLnBrk="0" hangingPunct="1">
              <a:lnSpc>
                <a:spcPct val="100000"/>
              </a:lnSpc>
              <a:spcBef>
                <a:spcPts val="0"/>
              </a:spcBef>
              <a:spcAft>
                <a:spcPts val="0"/>
              </a:spcAft>
              <a:buClrTx/>
              <a:buSzTx/>
              <a:buFontTx/>
              <a:buNone/>
              <a:defRPr/>
            </a:pPr>
            <a:r>
              <a:rPr lang="zh-CN" altLang="en-US"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企业</a:t>
            </a:r>
            <a:r>
              <a:rPr lang="zh-CN" altLang="en-US"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文化</a:t>
            </a:r>
            <a:endParaRPr lang="zh-CN" altLang="en-US" b="1" noProof="0" dirty="0">
              <a:ln>
                <a:noFill/>
              </a:ln>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endParaRPr>
          </a:p>
        </p:txBody>
      </p:sp>
      <p:sp>
        <p:nvSpPr>
          <p:cNvPr id="657" name="矩形 656"/>
          <p:cNvSpPr/>
          <p:nvPr>
            <p:custDataLst>
              <p:tags r:id="rId1"/>
            </p:custDataLst>
          </p:nvPr>
        </p:nvSpPr>
        <p:spPr>
          <a:xfrm>
            <a:off x="558800" y="895350"/>
            <a:ext cx="248920" cy="248920"/>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50000"/>
          </a:bodyPr>
          <a:p>
            <a:pPr algn="ctr"/>
            <a:endParaRPr lang="zh-CN" altLang="en-US" sz="2000" b="1" dirty="0" err="1">
              <a:solidFill>
                <a:srgbClr val="FFFFFF"/>
              </a:solidFill>
              <a:sym typeface="Arial" panose="020B0604020202020204" pitchFamily="34" charset="0"/>
            </a:endParaRPr>
          </a:p>
        </p:txBody>
      </p:sp>
      <p:sp>
        <p:nvSpPr>
          <p:cNvPr id="658" name="矩形 657"/>
          <p:cNvSpPr/>
          <p:nvPr>
            <p:custDataLst>
              <p:tags r:id="rId2"/>
            </p:custDataLst>
          </p:nvPr>
        </p:nvSpPr>
        <p:spPr>
          <a:xfrm>
            <a:off x="821690" y="946785"/>
            <a:ext cx="197485" cy="197485"/>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normAutofit fontScale="25000" lnSpcReduction="10000"/>
          </a:bodyPr>
          <a:p>
            <a:pPr algn="just">
              <a:lnSpc>
                <a:spcPct val="130000"/>
              </a:lnSpc>
            </a:pPr>
            <a:endParaRPr lang="zh-CN" altLang="en-US" dirty="0" err="1">
              <a:solidFill>
                <a:srgbClr val="FFFFFF"/>
              </a:solidFill>
              <a:sym typeface="Arial" panose="020B0604020202020204" pitchFamily="34" charset="0"/>
            </a:endParaRPr>
          </a:p>
        </p:txBody>
      </p:sp>
      <p:sp>
        <p:nvSpPr>
          <p:cNvPr id="659" name="矩形 658"/>
          <p:cNvSpPr/>
          <p:nvPr>
            <p:custDataLst>
              <p:tags r:id="rId3"/>
            </p:custDataLst>
          </p:nvPr>
        </p:nvSpPr>
        <p:spPr>
          <a:xfrm>
            <a:off x="615315" y="1158240"/>
            <a:ext cx="193040" cy="192405"/>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ctr" anchorCtr="0" forceAA="0" compatLnSpc="1">
            <a:normAutofit fontScale="35000" lnSpcReduction="20000"/>
          </a:bodyPr>
          <a:p>
            <a:pPr algn="just">
              <a:lnSpc>
                <a:spcPct val="130000"/>
              </a:lnSpc>
            </a:pPr>
            <a:endParaRPr lang="zh-CN" altLang="en-US" dirty="0" err="1">
              <a:solidFill>
                <a:srgbClr val="FFFFFF"/>
              </a:solidFill>
              <a:sym typeface="Arial" panose="020B0604020202020204" pitchFamily="34" charset="0"/>
            </a:endParaRPr>
          </a:p>
        </p:txBody>
      </p:sp>
      <p:sp>
        <p:nvSpPr>
          <p:cNvPr id="660" name="矩形 659"/>
          <p:cNvSpPr/>
          <p:nvPr>
            <p:custDataLst>
              <p:tags r:id="rId4"/>
            </p:custDataLst>
          </p:nvPr>
        </p:nvSpPr>
        <p:spPr>
          <a:xfrm>
            <a:off x="821690" y="1158240"/>
            <a:ext cx="248920" cy="16446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p>
            <a:pPr algn="just">
              <a:lnSpc>
                <a:spcPct val="130000"/>
              </a:lnSpc>
            </a:pPr>
            <a:endParaRPr lang="zh-CN" altLang="en-US" dirty="0" err="1">
              <a:solidFill>
                <a:srgbClr val="FFFFFF"/>
              </a:solidFill>
              <a:sym typeface="Arial" panose="020B0604020202020204" pitchFamily="34" charset="0"/>
            </a:endParaRPr>
          </a:p>
        </p:txBody>
      </p:sp>
      <p:sp>
        <p:nvSpPr>
          <p:cNvPr id="916" name="任意多边形 915"/>
          <p:cNvSpPr/>
          <p:nvPr>
            <p:custDataLst>
              <p:tags r:id="rId5"/>
            </p:custDataLst>
          </p:nvPr>
        </p:nvSpPr>
        <p:spPr>
          <a:xfrm>
            <a:off x="442100" y="1837249"/>
            <a:ext cx="2891090" cy="28907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D4D8"/>
          </a:solidFill>
          <a:ln w="12700" cap="flat">
            <a:noFill/>
            <a:miter lim="400000"/>
          </a:ln>
          <a:effectLst/>
        </p:spPr>
        <p:txBody>
          <a:bodyPr anchor="ctr"/>
          <a:p>
            <a:pPr algn="ctr"/>
            <a:endParaRPr sz="1350"/>
          </a:p>
        </p:txBody>
      </p:sp>
      <p:sp>
        <p:nvSpPr>
          <p:cNvPr id="917" name="任意多边形 916"/>
          <p:cNvSpPr/>
          <p:nvPr>
            <p:custDataLst>
              <p:tags r:id="rId6"/>
            </p:custDataLst>
          </p:nvPr>
        </p:nvSpPr>
        <p:spPr>
          <a:xfrm>
            <a:off x="614243" y="2009373"/>
            <a:ext cx="2546821" cy="25465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p>
            <a:pPr algn="ctr"/>
            <a:endParaRPr sz="1350"/>
          </a:p>
        </p:txBody>
      </p:sp>
      <p:sp>
        <p:nvSpPr>
          <p:cNvPr id="918" name="任意多边形 917"/>
          <p:cNvSpPr/>
          <p:nvPr>
            <p:custDataLst>
              <p:tags r:id="rId7"/>
            </p:custDataLst>
          </p:nvPr>
        </p:nvSpPr>
        <p:spPr>
          <a:xfrm>
            <a:off x="2524457" y="2041222"/>
            <a:ext cx="106524" cy="106514"/>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p>
            <a:pPr algn="ctr"/>
            <a:endParaRPr sz="1350"/>
          </a:p>
        </p:txBody>
      </p:sp>
      <p:sp>
        <p:nvSpPr>
          <p:cNvPr id="919" name="任意多边形 918"/>
          <p:cNvSpPr/>
          <p:nvPr>
            <p:custDataLst>
              <p:tags r:id="rId8"/>
            </p:custDataLst>
          </p:nvPr>
        </p:nvSpPr>
        <p:spPr>
          <a:xfrm>
            <a:off x="2627630" y="1875155"/>
            <a:ext cx="877570" cy="209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931" y="21600"/>
                </a:lnTo>
                <a:lnTo>
                  <a:pt x="21600" y="0"/>
                </a:lnTo>
              </a:path>
            </a:pathLst>
          </a:custGeom>
          <a:ln>
            <a:solidFill>
              <a:srgbClr val="85888D"/>
            </a:solidFill>
            <a:miter lim="400000"/>
            <a:tailEnd type="oval"/>
          </a:ln>
        </p:spPr>
        <p:txBody>
          <a:bodyPr anchor="ctr"/>
          <a:p>
            <a:pPr algn="ctr"/>
            <a:endParaRPr sz="1350"/>
          </a:p>
        </p:txBody>
      </p:sp>
      <p:sp>
        <p:nvSpPr>
          <p:cNvPr id="920" name="任意多边形 919"/>
          <p:cNvSpPr/>
          <p:nvPr>
            <p:custDataLst>
              <p:tags r:id="rId9"/>
            </p:custDataLst>
          </p:nvPr>
        </p:nvSpPr>
        <p:spPr>
          <a:xfrm>
            <a:off x="3193415" y="2476500"/>
            <a:ext cx="838200" cy="1879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17" y="21600"/>
                </a:lnTo>
                <a:lnTo>
                  <a:pt x="21600" y="0"/>
                </a:lnTo>
              </a:path>
            </a:pathLst>
          </a:custGeom>
          <a:ln>
            <a:solidFill>
              <a:srgbClr val="85888D"/>
            </a:solidFill>
            <a:miter lim="400000"/>
            <a:tailEnd type="oval"/>
          </a:ln>
        </p:spPr>
        <p:txBody>
          <a:bodyPr anchor="ctr"/>
          <a:p>
            <a:pPr algn="ctr"/>
            <a:endParaRPr sz="1350"/>
          </a:p>
        </p:txBody>
      </p:sp>
      <p:sp>
        <p:nvSpPr>
          <p:cNvPr id="921" name="任意多边形 920"/>
          <p:cNvSpPr/>
          <p:nvPr>
            <p:custDataLst>
              <p:tags r:id="rId10"/>
            </p:custDataLst>
          </p:nvPr>
        </p:nvSpPr>
        <p:spPr>
          <a:xfrm>
            <a:off x="3591368" y="1460706"/>
            <a:ext cx="550317" cy="550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1"/>
            </a:solidFill>
            <a:miter lim="400000"/>
          </a:ln>
        </p:spPr>
        <p:txBody>
          <a:bodyPr wrap="square" lIns="0" tIns="0" rIns="0" bIns="0" anchor="ctr">
            <a:normAutofit/>
          </a:bodyPr>
          <a:p>
            <a:pPr lvl="0" algn="ctr">
              <a:defRPr sz="3200"/>
            </a:pPr>
            <a:r>
              <a:rPr lang="en-US" sz="2400">
                <a:solidFill>
                  <a:schemeClr val="accent1"/>
                </a:solidFill>
              </a:rPr>
              <a:t>01</a:t>
            </a:r>
            <a:endParaRPr lang="en-US" sz="2400">
              <a:solidFill>
                <a:schemeClr val="accent1"/>
              </a:solidFill>
            </a:endParaRPr>
          </a:p>
        </p:txBody>
      </p:sp>
      <p:sp>
        <p:nvSpPr>
          <p:cNvPr id="922" name="任意多边形 921"/>
          <p:cNvSpPr/>
          <p:nvPr>
            <p:custDataLst>
              <p:tags r:id="rId11"/>
            </p:custDataLst>
          </p:nvPr>
        </p:nvSpPr>
        <p:spPr>
          <a:xfrm>
            <a:off x="4141605" y="2111503"/>
            <a:ext cx="550317" cy="550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2"/>
            </a:solidFill>
            <a:miter lim="400000"/>
          </a:ln>
        </p:spPr>
        <p:txBody>
          <a:bodyPr wrap="square" lIns="0" tIns="0" rIns="0" bIns="0" anchor="ctr">
            <a:normAutofit/>
          </a:bodyPr>
          <a:p>
            <a:pPr lvl="0" algn="ctr">
              <a:defRPr sz="3200"/>
            </a:pPr>
            <a:r>
              <a:rPr lang="en-US" sz="2400" dirty="0">
                <a:solidFill>
                  <a:schemeClr val="accent2"/>
                </a:solidFill>
              </a:rPr>
              <a:t>02</a:t>
            </a:r>
            <a:endParaRPr lang="en-US" sz="2400" dirty="0">
              <a:solidFill>
                <a:schemeClr val="accent2"/>
              </a:solidFill>
            </a:endParaRPr>
          </a:p>
        </p:txBody>
      </p:sp>
      <p:sp>
        <p:nvSpPr>
          <p:cNvPr id="923" name="任意多边形 922"/>
          <p:cNvSpPr/>
          <p:nvPr>
            <p:custDataLst>
              <p:tags r:id="rId12"/>
            </p:custDataLst>
          </p:nvPr>
        </p:nvSpPr>
        <p:spPr>
          <a:xfrm>
            <a:off x="4553549" y="2945372"/>
            <a:ext cx="550317" cy="550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3"/>
            </a:solidFill>
            <a:miter lim="400000"/>
          </a:ln>
        </p:spPr>
        <p:txBody>
          <a:bodyPr wrap="square" lIns="0" tIns="0" rIns="0" bIns="0" anchor="ctr">
            <a:normAutofit/>
          </a:bodyPr>
          <a:p>
            <a:pPr lvl="0" algn="ctr">
              <a:defRPr sz="3200"/>
            </a:pPr>
            <a:r>
              <a:rPr lang="en-US" sz="2400">
                <a:solidFill>
                  <a:schemeClr val="accent3"/>
                </a:solidFill>
              </a:rPr>
              <a:t>03</a:t>
            </a:r>
            <a:endParaRPr lang="en-US" sz="2400">
              <a:solidFill>
                <a:schemeClr val="accent3"/>
              </a:solidFill>
            </a:endParaRPr>
          </a:p>
        </p:txBody>
      </p:sp>
      <p:sp>
        <p:nvSpPr>
          <p:cNvPr id="924" name="任意多边形 923"/>
          <p:cNvSpPr/>
          <p:nvPr>
            <p:custDataLst>
              <p:tags r:id="rId13"/>
            </p:custDataLst>
          </p:nvPr>
        </p:nvSpPr>
        <p:spPr>
          <a:xfrm>
            <a:off x="4213360" y="3707484"/>
            <a:ext cx="550317" cy="550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4"/>
            </a:solidFill>
            <a:miter lim="400000"/>
          </a:ln>
        </p:spPr>
        <p:txBody>
          <a:bodyPr wrap="square" lIns="0" tIns="0" rIns="0" bIns="0" anchor="ctr">
            <a:normAutofit/>
          </a:bodyPr>
          <a:p>
            <a:pPr lvl="0" algn="ctr">
              <a:defRPr sz="3200"/>
            </a:pPr>
            <a:r>
              <a:rPr lang="en-US" sz="2400">
                <a:solidFill>
                  <a:schemeClr val="accent4"/>
                </a:solidFill>
              </a:rPr>
              <a:t>04</a:t>
            </a:r>
            <a:endParaRPr lang="en-US" sz="2400">
              <a:solidFill>
                <a:schemeClr val="accent4"/>
              </a:solidFill>
            </a:endParaRPr>
          </a:p>
        </p:txBody>
      </p:sp>
      <p:sp>
        <p:nvSpPr>
          <p:cNvPr id="925" name="任意多边形 924"/>
          <p:cNvSpPr/>
          <p:nvPr>
            <p:custDataLst>
              <p:tags r:id="rId14"/>
            </p:custDataLst>
          </p:nvPr>
        </p:nvSpPr>
        <p:spPr>
          <a:xfrm>
            <a:off x="3591368" y="4482681"/>
            <a:ext cx="550317" cy="5502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5"/>
            </a:solidFill>
            <a:miter lim="400000"/>
          </a:ln>
        </p:spPr>
        <p:txBody>
          <a:bodyPr wrap="square" lIns="0" tIns="0" rIns="0" bIns="0" anchor="ctr">
            <a:normAutofit/>
          </a:bodyPr>
          <a:p>
            <a:pPr lvl="0" algn="ctr">
              <a:defRPr sz="3200"/>
            </a:pPr>
            <a:r>
              <a:rPr lang="en-US" sz="2400">
                <a:solidFill>
                  <a:schemeClr val="accent5"/>
                </a:solidFill>
              </a:rPr>
              <a:t>05</a:t>
            </a:r>
            <a:endParaRPr lang="en-US" sz="2400">
              <a:solidFill>
                <a:schemeClr val="accent5"/>
              </a:solidFill>
            </a:endParaRPr>
          </a:p>
        </p:txBody>
      </p:sp>
      <p:sp>
        <p:nvSpPr>
          <p:cNvPr id="926" name="直接连接符 925"/>
          <p:cNvSpPr/>
          <p:nvPr>
            <p:custDataLst>
              <p:tags r:id="rId15"/>
            </p:custDataLst>
          </p:nvPr>
        </p:nvSpPr>
        <p:spPr>
          <a:xfrm flipV="1">
            <a:off x="3355340" y="3220085"/>
            <a:ext cx="1013460" cy="635"/>
          </a:xfrm>
          <a:prstGeom prst="line">
            <a:avLst/>
          </a:prstGeom>
          <a:ln>
            <a:solidFill>
              <a:srgbClr val="A09FA1"/>
            </a:solidFill>
            <a:miter lim="400000"/>
            <a:tailEnd type="oval"/>
          </a:ln>
        </p:spPr>
        <p:txBody>
          <a:bodyPr anchor="ctr"/>
          <a:p>
            <a:pPr algn="ctr"/>
            <a:endParaRPr sz="1350"/>
          </a:p>
        </p:txBody>
      </p:sp>
      <p:sp>
        <p:nvSpPr>
          <p:cNvPr id="927" name="任意多边形 926"/>
          <p:cNvSpPr/>
          <p:nvPr>
            <p:custDataLst>
              <p:tags r:id="rId16"/>
            </p:custDataLst>
          </p:nvPr>
        </p:nvSpPr>
        <p:spPr>
          <a:xfrm>
            <a:off x="3193415" y="3845560"/>
            <a:ext cx="908050" cy="1612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988" y="0"/>
                </a:lnTo>
                <a:lnTo>
                  <a:pt x="21600" y="21600"/>
                </a:lnTo>
              </a:path>
            </a:pathLst>
          </a:custGeom>
          <a:ln>
            <a:solidFill>
              <a:srgbClr val="A09FA1"/>
            </a:solidFill>
            <a:miter lim="400000"/>
            <a:tailEnd type="oval"/>
          </a:ln>
        </p:spPr>
        <p:txBody>
          <a:bodyPr anchor="ctr"/>
          <a:p>
            <a:pPr algn="ctr"/>
            <a:endParaRPr sz="1350"/>
          </a:p>
        </p:txBody>
      </p:sp>
      <p:sp>
        <p:nvSpPr>
          <p:cNvPr id="928" name="任意多边形 927"/>
          <p:cNvSpPr/>
          <p:nvPr>
            <p:custDataLst>
              <p:tags r:id="rId17"/>
            </p:custDataLst>
          </p:nvPr>
        </p:nvSpPr>
        <p:spPr>
          <a:xfrm>
            <a:off x="2652171" y="4446811"/>
            <a:ext cx="903066" cy="1553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633" y="0"/>
                </a:lnTo>
                <a:lnTo>
                  <a:pt x="21600" y="21600"/>
                </a:lnTo>
              </a:path>
            </a:pathLst>
          </a:custGeom>
          <a:ln>
            <a:solidFill>
              <a:srgbClr val="85888D"/>
            </a:solidFill>
            <a:miter lim="400000"/>
            <a:tailEnd type="oval"/>
          </a:ln>
        </p:spPr>
        <p:txBody>
          <a:bodyPr anchor="ctr"/>
          <a:p>
            <a:pPr algn="ctr"/>
            <a:endParaRPr sz="1350"/>
          </a:p>
        </p:txBody>
      </p:sp>
      <p:sp>
        <p:nvSpPr>
          <p:cNvPr id="929" name="任意多边形 928"/>
          <p:cNvSpPr/>
          <p:nvPr>
            <p:custDataLst>
              <p:tags r:id="rId18"/>
            </p:custDataLst>
          </p:nvPr>
        </p:nvSpPr>
        <p:spPr>
          <a:xfrm>
            <a:off x="3053944" y="2601133"/>
            <a:ext cx="106525" cy="106514"/>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p>
            <a:pPr algn="ctr"/>
            <a:endParaRPr sz="1350"/>
          </a:p>
        </p:txBody>
      </p:sp>
      <p:sp>
        <p:nvSpPr>
          <p:cNvPr id="930" name="任意多边形 929"/>
          <p:cNvSpPr/>
          <p:nvPr>
            <p:custDataLst>
              <p:tags r:id="rId19"/>
            </p:custDataLst>
          </p:nvPr>
        </p:nvSpPr>
        <p:spPr>
          <a:xfrm>
            <a:off x="3204879" y="3167255"/>
            <a:ext cx="106525" cy="10651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p>
            <a:pPr algn="ctr"/>
            <a:endParaRPr sz="1350"/>
          </a:p>
        </p:txBody>
      </p:sp>
      <p:sp>
        <p:nvSpPr>
          <p:cNvPr id="931" name="任意多边形 930"/>
          <p:cNvSpPr/>
          <p:nvPr>
            <p:custDataLst>
              <p:tags r:id="rId20"/>
            </p:custDataLst>
          </p:nvPr>
        </p:nvSpPr>
        <p:spPr>
          <a:xfrm>
            <a:off x="3062834" y="3797841"/>
            <a:ext cx="106525" cy="10651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p>
            <a:pPr algn="ctr"/>
            <a:endParaRPr sz="1350"/>
          </a:p>
        </p:txBody>
      </p:sp>
      <p:sp>
        <p:nvSpPr>
          <p:cNvPr id="932" name="任意多边形 931"/>
          <p:cNvSpPr/>
          <p:nvPr>
            <p:custDataLst>
              <p:tags r:id="rId21"/>
            </p:custDataLst>
          </p:nvPr>
        </p:nvSpPr>
        <p:spPr>
          <a:xfrm>
            <a:off x="2524457" y="4404301"/>
            <a:ext cx="106524" cy="106513"/>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p>
            <a:pPr algn="ctr"/>
            <a:endParaRPr sz="1350"/>
          </a:p>
        </p:txBody>
      </p:sp>
      <p:sp>
        <p:nvSpPr>
          <p:cNvPr id="933" name="文本框 932"/>
          <p:cNvSpPr txBox="1"/>
          <p:nvPr>
            <p:custDataLst>
              <p:tags r:id="rId22"/>
            </p:custDataLst>
          </p:nvPr>
        </p:nvSpPr>
        <p:spPr>
          <a:xfrm>
            <a:off x="4691922" y="3882083"/>
            <a:ext cx="3434208" cy="210459"/>
          </a:xfrm>
          <a:prstGeom prst="rect">
            <a:avLst/>
          </a:prstGeom>
          <a:noFill/>
        </p:spPr>
        <p:txBody>
          <a:bodyPr wrap="square" lIns="270000" tIns="0" rIns="0" bIns="0" anchor="b" anchorCtr="0">
            <a:noAutofit/>
          </a:bodyPr>
          <a:p>
            <a:r>
              <a:rPr lang="zh-CN" altLang="en-US" sz="1600" b="1">
                <a:solidFill>
                  <a:schemeClr val="accent4">
                    <a:lumMod val="100000"/>
                  </a:schemeClr>
                </a:solidFill>
                <a:latin typeface="微软雅黑" panose="020B0503020204020204" charset="-122"/>
                <a:ea typeface="微软雅黑" panose="020B0503020204020204" charset="-122"/>
                <a:cs typeface="+mj-cs"/>
              </a:rPr>
              <a:t>核心价值观</a:t>
            </a:r>
            <a:endParaRPr lang="zh-CN" altLang="en-US" sz="1600" b="1">
              <a:solidFill>
                <a:schemeClr val="accent4">
                  <a:lumMod val="100000"/>
                </a:schemeClr>
              </a:solidFill>
              <a:latin typeface="微软雅黑" panose="020B0503020204020204" charset="-122"/>
              <a:ea typeface="微软雅黑" panose="020B0503020204020204" charset="-122"/>
              <a:cs typeface="+mj-cs"/>
            </a:endParaRPr>
          </a:p>
        </p:txBody>
      </p:sp>
      <p:sp>
        <p:nvSpPr>
          <p:cNvPr id="934" name="文本框 933"/>
          <p:cNvSpPr txBox="1"/>
          <p:nvPr>
            <p:custDataLst>
              <p:tags r:id="rId23"/>
            </p:custDataLst>
          </p:nvPr>
        </p:nvSpPr>
        <p:spPr>
          <a:xfrm>
            <a:off x="4691921" y="4092542"/>
            <a:ext cx="3598720" cy="277621"/>
          </a:xfrm>
          <a:prstGeom prst="rect">
            <a:avLst/>
          </a:prstGeom>
        </p:spPr>
        <p:txBody>
          <a:bodyPr vert="horz" wrap="square" lIns="270000" tIns="0" rIns="0" bIns="0" anchor="ctr" anchorCtr="0">
            <a:normAutofit/>
          </a:bodyPr>
          <a:p>
            <a:pPr algn="l">
              <a:lnSpc>
                <a:spcPct val="120000"/>
              </a:lnSpc>
            </a:pPr>
            <a:r>
              <a:rPr lang="zh-CN" altLang="en-US" sz="1400">
                <a:solidFill>
                  <a:schemeClr val="dk1">
                    <a:lumMod val="100000"/>
                  </a:schemeClr>
                </a:solidFill>
                <a:latin typeface="微软雅黑" panose="020B0503020204020204" charset="-122"/>
                <a:ea typeface="微软雅黑" panose="020B0503020204020204" charset="-122"/>
              </a:rPr>
              <a:t>感恩、责任、尊重、诚信</a:t>
            </a:r>
            <a:endParaRPr lang="zh-CN" altLang="en-US" sz="1400">
              <a:solidFill>
                <a:schemeClr val="dk1">
                  <a:lumMod val="100000"/>
                </a:schemeClr>
              </a:solidFill>
              <a:latin typeface="微软雅黑" panose="020B0503020204020204" charset="-122"/>
              <a:ea typeface="微软雅黑" panose="020B0503020204020204" charset="-122"/>
            </a:endParaRPr>
          </a:p>
        </p:txBody>
      </p:sp>
      <p:sp>
        <p:nvSpPr>
          <p:cNvPr id="935" name="文本框 934"/>
          <p:cNvSpPr txBox="1"/>
          <p:nvPr>
            <p:custDataLst>
              <p:tags r:id="rId24"/>
            </p:custDataLst>
          </p:nvPr>
        </p:nvSpPr>
        <p:spPr>
          <a:xfrm>
            <a:off x="4960354" y="2976461"/>
            <a:ext cx="3434208" cy="210459"/>
          </a:xfrm>
          <a:prstGeom prst="rect">
            <a:avLst/>
          </a:prstGeom>
          <a:noFill/>
        </p:spPr>
        <p:txBody>
          <a:bodyPr wrap="square" lIns="270000" tIns="0" rIns="0" bIns="0" anchor="b" anchorCtr="0">
            <a:noAutofit/>
          </a:bodyPr>
          <a:p>
            <a:r>
              <a:rPr lang="zh-CN" altLang="en-US" sz="1600" b="1">
                <a:solidFill>
                  <a:schemeClr val="accent3">
                    <a:lumMod val="100000"/>
                  </a:schemeClr>
                </a:solidFill>
                <a:latin typeface="微软雅黑" panose="020B0503020204020204" charset="-122"/>
                <a:ea typeface="微软雅黑" panose="020B0503020204020204" charset="-122"/>
                <a:cs typeface="+mj-cs"/>
              </a:rPr>
              <a:t>企业精神</a:t>
            </a:r>
            <a:endParaRPr lang="zh-CN" altLang="en-US" sz="1600" b="1">
              <a:solidFill>
                <a:schemeClr val="accent3">
                  <a:lumMod val="100000"/>
                </a:schemeClr>
              </a:solidFill>
              <a:latin typeface="微软雅黑" panose="020B0503020204020204" charset="-122"/>
              <a:ea typeface="微软雅黑" panose="020B0503020204020204" charset="-122"/>
              <a:cs typeface="+mj-cs"/>
            </a:endParaRPr>
          </a:p>
        </p:txBody>
      </p:sp>
      <p:sp>
        <p:nvSpPr>
          <p:cNvPr id="936" name="文本框 935"/>
          <p:cNvSpPr txBox="1"/>
          <p:nvPr>
            <p:custDataLst>
              <p:tags r:id="rId25"/>
            </p:custDataLst>
          </p:nvPr>
        </p:nvSpPr>
        <p:spPr>
          <a:xfrm>
            <a:off x="4960354" y="3186919"/>
            <a:ext cx="3598720" cy="277621"/>
          </a:xfrm>
          <a:prstGeom prst="rect">
            <a:avLst/>
          </a:prstGeom>
        </p:spPr>
        <p:txBody>
          <a:bodyPr vert="horz" wrap="square" lIns="270000" tIns="0" rIns="0" bIns="0" anchor="ctr" anchorCtr="0">
            <a:normAutofit/>
          </a:bodyPr>
          <a:p>
            <a:pPr algn="l">
              <a:lnSpc>
                <a:spcPct val="120000"/>
              </a:lnSpc>
            </a:pPr>
            <a:r>
              <a:rPr lang="zh-CN" altLang="en-US" sz="1400">
                <a:solidFill>
                  <a:schemeClr val="dk1">
                    <a:lumMod val="100000"/>
                  </a:schemeClr>
                </a:solidFill>
                <a:latin typeface="微软雅黑" panose="020B0503020204020204" charset="-122"/>
                <a:ea typeface="微软雅黑" panose="020B0503020204020204" charset="-122"/>
              </a:rPr>
              <a:t>激情、敬业、创新</a:t>
            </a:r>
            <a:endParaRPr lang="zh-CN" altLang="en-US" sz="1400">
              <a:solidFill>
                <a:schemeClr val="dk1">
                  <a:lumMod val="100000"/>
                </a:schemeClr>
              </a:solidFill>
              <a:latin typeface="微软雅黑" panose="020B0503020204020204" charset="-122"/>
              <a:ea typeface="微软雅黑" panose="020B0503020204020204" charset="-122"/>
            </a:endParaRPr>
          </a:p>
        </p:txBody>
      </p:sp>
      <p:sp>
        <p:nvSpPr>
          <p:cNvPr id="937" name="文本框 936"/>
          <p:cNvSpPr txBox="1"/>
          <p:nvPr>
            <p:custDataLst>
              <p:tags r:id="rId26"/>
            </p:custDataLst>
          </p:nvPr>
        </p:nvSpPr>
        <p:spPr>
          <a:xfrm>
            <a:off x="4585242" y="2142592"/>
            <a:ext cx="3434208" cy="210459"/>
          </a:xfrm>
          <a:prstGeom prst="rect">
            <a:avLst/>
          </a:prstGeom>
          <a:noFill/>
        </p:spPr>
        <p:txBody>
          <a:bodyPr wrap="square" lIns="270000" tIns="0" rIns="0" bIns="0" anchor="b" anchorCtr="0">
            <a:noAutofit/>
          </a:bodyPr>
          <a:p>
            <a:r>
              <a:rPr lang="zh-CN" altLang="en-US" sz="1600" b="1">
                <a:solidFill>
                  <a:schemeClr val="accent2">
                    <a:lumMod val="100000"/>
                  </a:schemeClr>
                </a:solidFill>
                <a:latin typeface="微软雅黑" panose="020B0503020204020204" charset="-122"/>
                <a:ea typeface="微软雅黑" panose="020B0503020204020204" charset="-122"/>
                <a:cs typeface="+mj-cs"/>
              </a:rPr>
              <a:t>企业使命</a:t>
            </a:r>
            <a:endParaRPr lang="zh-CN" altLang="en-US" sz="1600" b="1">
              <a:solidFill>
                <a:schemeClr val="accent2">
                  <a:lumMod val="100000"/>
                </a:schemeClr>
              </a:solidFill>
              <a:latin typeface="微软雅黑" panose="020B0503020204020204" charset="-122"/>
              <a:ea typeface="微软雅黑" panose="020B0503020204020204" charset="-122"/>
              <a:cs typeface="+mj-cs"/>
            </a:endParaRPr>
          </a:p>
        </p:txBody>
      </p:sp>
      <p:sp>
        <p:nvSpPr>
          <p:cNvPr id="938" name="文本框 937"/>
          <p:cNvSpPr txBox="1"/>
          <p:nvPr>
            <p:custDataLst>
              <p:tags r:id="rId27"/>
            </p:custDataLst>
          </p:nvPr>
        </p:nvSpPr>
        <p:spPr>
          <a:xfrm>
            <a:off x="4585241" y="2353050"/>
            <a:ext cx="3598720" cy="277621"/>
          </a:xfrm>
          <a:prstGeom prst="rect">
            <a:avLst/>
          </a:prstGeom>
        </p:spPr>
        <p:txBody>
          <a:bodyPr vert="horz" wrap="square" lIns="270000" tIns="0" rIns="0" bIns="0" anchor="ctr" anchorCtr="0">
            <a:normAutofit/>
          </a:bodyPr>
          <a:p>
            <a:pPr algn="l">
              <a:lnSpc>
                <a:spcPct val="120000"/>
              </a:lnSpc>
            </a:pPr>
            <a:r>
              <a:rPr lang="zh-CN" altLang="en-US" sz="1400">
                <a:solidFill>
                  <a:schemeClr val="dk1">
                    <a:lumMod val="100000"/>
                  </a:schemeClr>
                </a:solidFill>
                <a:latin typeface="微软雅黑" panose="020B0503020204020204" charset="-122"/>
                <a:ea typeface="微软雅黑" panose="020B0503020204020204" charset="-122"/>
                <a:cs typeface="微软雅黑" panose="020B0503020204020204" charset="-122"/>
              </a:rPr>
              <a:t>专注智能智造  推动制造业数字化、智能化</a:t>
            </a:r>
            <a:endParaRPr lang="zh-CN" altLang="en-US" sz="1400">
              <a:solidFill>
                <a:schemeClr val="dk1">
                  <a:lumMod val="100000"/>
                </a:schemeClr>
              </a:solidFill>
              <a:latin typeface="微软雅黑" panose="020B0503020204020204" charset="-122"/>
              <a:ea typeface="微软雅黑" panose="020B0503020204020204" charset="-122"/>
              <a:cs typeface="微软雅黑" panose="020B0503020204020204" charset="-122"/>
            </a:endParaRPr>
          </a:p>
        </p:txBody>
      </p:sp>
      <p:sp>
        <p:nvSpPr>
          <p:cNvPr id="939" name="文本框 938"/>
          <p:cNvSpPr txBox="1"/>
          <p:nvPr>
            <p:custDataLst>
              <p:tags r:id="rId28"/>
            </p:custDataLst>
          </p:nvPr>
        </p:nvSpPr>
        <p:spPr>
          <a:xfrm>
            <a:off x="4141684" y="1420040"/>
            <a:ext cx="3434208" cy="210459"/>
          </a:xfrm>
          <a:prstGeom prst="rect">
            <a:avLst/>
          </a:prstGeom>
          <a:noFill/>
        </p:spPr>
        <p:txBody>
          <a:bodyPr wrap="square" lIns="270000" tIns="0" rIns="0" bIns="0" anchor="b" anchorCtr="0">
            <a:noAutofit/>
          </a:bodyPr>
          <a:p>
            <a:r>
              <a:rPr lang="zh-CN" altLang="en-US" sz="1600" b="1">
                <a:solidFill>
                  <a:schemeClr val="accent1">
                    <a:lumMod val="100000"/>
                  </a:schemeClr>
                </a:solidFill>
                <a:latin typeface="黑体" panose="02010609060101010101" pitchFamily="49" charset="-122"/>
                <a:ea typeface="黑体" panose="02010609060101010101" pitchFamily="49" charset="-122"/>
                <a:cs typeface="+mj-cs"/>
              </a:rPr>
              <a:t>企业愿景</a:t>
            </a:r>
            <a:endParaRPr lang="zh-CN" altLang="en-US" sz="1600" b="1">
              <a:solidFill>
                <a:schemeClr val="accent1">
                  <a:lumMod val="100000"/>
                </a:schemeClr>
              </a:solidFill>
              <a:latin typeface="黑体" panose="02010609060101010101" pitchFamily="49" charset="-122"/>
              <a:ea typeface="黑体" panose="02010609060101010101" pitchFamily="49" charset="-122"/>
              <a:cs typeface="+mj-cs"/>
            </a:endParaRPr>
          </a:p>
        </p:txBody>
      </p:sp>
      <p:sp>
        <p:nvSpPr>
          <p:cNvPr id="940" name="文本框 939"/>
          <p:cNvSpPr txBox="1"/>
          <p:nvPr>
            <p:custDataLst>
              <p:tags r:id="rId29"/>
            </p:custDataLst>
          </p:nvPr>
        </p:nvSpPr>
        <p:spPr>
          <a:xfrm>
            <a:off x="4141470" y="1630680"/>
            <a:ext cx="3884295" cy="277495"/>
          </a:xfrm>
          <a:prstGeom prst="rect">
            <a:avLst/>
          </a:prstGeom>
        </p:spPr>
        <p:txBody>
          <a:bodyPr vert="horz" wrap="square" lIns="270000" tIns="0" rIns="0" bIns="0" anchor="ctr" anchorCtr="0">
            <a:noAutofit/>
          </a:bodyPr>
          <a:p>
            <a:pPr algn="l">
              <a:lnSpc>
                <a:spcPct val="120000"/>
              </a:lnSpc>
            </a:pPr>
            <a:r>
              <a:rPr lang="zh-CN" altLang="en-US" sz="1400">
                <a:solidFill>
                  <a:schemeClr val="dk1">
                    <a:lumMod val="100000"/>
                  </a:schemeClr>
                </a:solidFill>
                <a:latin typeface="微软雅黑" panose="020B0503020204020204" charset="-122"/>
                <a:ea typeface="微软雅黑" panose="020B0503020204020204" charset="-122"/>
              </a:rPr>
              <a:t>成为中国智能制造系统解决方案的优秀供应商</a:t>
            </a:r>
            <a:endParaRPr lang="zh-CN" altLang="en-US" sz="1400">
              <a:solidFill>
                <a:schemeClr val="dk1">
                  <a:lumMod val="100000"/>
                </a:schemeClr>
              </a:solidFill>
              <a:latin typeface="微软雅黑" panose="020B0503020204020204" charset="-122"/>
              <a:ea typeface="微软雅黑" panose="020B0503020204020204" charset="-122"/>
            </a:endParaRPr>
          </a:p>
        </p:txBody>
      </p:sp>
      <p:sp>
        <p:nvSpPr>
          <p:cNvPr id="941" name="文本框 940"/>
          <p:cNvSpPr txBox="1"/>
          <p:nvPr>
            <p:custDataLst>
              <p:tags r:id="rId30"/>
            </p:custDataLst>
          </p:nvPr>
        </p:nvSpPr>
        <p:spPr>
          <a:xfrm>
            <a:off x="4101465" y="4513580"/>
            <a:ext cx="3258820" cy="210185"/>
          </a:xfrm>
          <a:prstGeom prst="rect">
            <a:avLst/>
          </a:prstGeom>
          <a:noFill/>
        </p:spPr>
        <p:txBody>
          <a:bodyPr wrap="square" lIns="270000" tIns="0" rIns="0" bIns="0" anchor="b" anchorCtr="0">
            <a:noAutofit/>
          </a:bodyPr>
          <a:p>
            <a:r>
              <a:rPr lang="zh-CN" altLang="en-US" sz="1600" b="1">
                <a:solidFill>
                  <a:schemeClr val="accent5">
                    <a:lumMod val="100000"/>
                  </a:schemeClr>
                </a:solidFill>
                <a:latin typeface="微软雅黑" panose="020B0503020204020204" charset="-122"/>
                <a:ea typeface="微软雅黑" panose="020B0503020204020204" charset="-122"/>
                <a:cs typeface="+mj-cs"/>
              </a:rPr>
              <a:t>经营宗旨</a:t>
            </a:r>
            <a:endParaRPr lang="zh-CN" altLang="en-US" sz="1600" b="1">
              <a:solidFill>
                <a:schemeClr val="accent5">
                  <a:lumMod val="100000"/>
                </a:schemeClr>
              </a:solidFill>
              <a:latin typeface="微软雅黑" panose="020B0503020204020204" charset="-122"/>
              <a:ea typeface="微软雅黑" panose="020B0503020204020204" charset="-122"/>
              <a:cs typeface="+mj-cs"/>
            </a:endParaRPr>
          </a:p>
        </p:txBody>
      </p:sp>
      <p:sp>
        <p:nvSpPr>
          <p:cNvPr id="942" name="文本框 941"/>
          <p:cNvSpPr txBox="1"/>
          <p:nvPr>
            <p:custDataLst>
              <p:tags r:id="rId31"/>
            </p:custDataLst>
          </p:nvPr>
        </p:nvSpPr>
        <p:spPr>
          <a:xfrm>
            <a:off x="3926419" y="4724228"/>
            <a:ext cx="3598720" cy="277621"/>
          </a:xfrm>
          <a:prstGeom prst="rect">
            <a:avLst/>
          </a:prstGeom>
        </p:spPr>
        <p:txBody>
          <a:bodyPr vert="horz" wrap="square" lIns="270000" tIns="0" rIns="0" bIns="0" anchor="ctr" anchorCtr="0">
            <a:normAutofit/>
          </a:bodyPr>
          <a:p>
            <a:pPr algn="l">
              <a:lnSpc>
                <a:spcPct val="120000"/>
              </a:lnSpc>
            </a:pPr>
            <a:r>
              <a:rPr lang="zh-CN" altLang="en-US" sz="1400">
                <a:solidFill>
                  <a:schemeClr val="dk1">
                    <a:lumMod val="100000"/>
                  </a:schemeClr>
                </a:solidFill>
                <a:latin typeface="微软雅黑" panose="020B0503020204020204" charset="-122"/>
                <a:ea typeface="微软雅黑" panose="020B0503020204020204" charset="-122"/>
                <a:cs typeface="微软雅黑" panose="020B0503020204020204" charset="-122"/>
              </a:rPr>
              <a:t>持续创造价值  造福人类社会</a:t>
            </a:r>
            <a:endParaRPr lang="zh-CN" altLang="en-US" sz="1400">
              <a:solidFill>
                <a:schemeClr val="dk1">
                  <a:lumMod val="100000"/>
                </a:schemeClr>
              </a:solidFill>
              <a:latin typeface="微软雅黑" panose="020B0503020204020204" charset="-122"/>
              <a:ea typeface="微软雅黑" panose="020B0503020204020204" charset="-122"/>
              <a:cs typeface="微软雅黑" panose="020B0503020204020204" charset="-122"/>
            </a:endParaRPr>
          </a:p>
        </p:txBody>
      </p:sp>
      <p:sp>
        <p:nvSpPr>
          <p:cNvPr id="943" name="任意多边形 942"/>
          <p:cNvSpPr/>
          <p:nvPr>
            <p:custDataLst>
              <p:tags r:id="rId32"/>
            </p:custDataLst>
          </p:nvPr>
        </p:nvSpPr>
        <p:spPr bwMode="auto">
          <a:xfrm>
            <a:off x="1856599" y="2584900"/>
            <a:ext cx="1241834" cy="1700704"/>
          </a:xfrm>
          <a:custGeom>
            <a:avLst/>
            <a:gdLst>
              <a:gd name="T0" fmla="*/ 194 w 472"/>
              <a:gd name="T1" fmla="*/ 274 h 647"/>
              <a:gd name="T2" fmla="*/ 236 w 472"/>
              <a:gd name="T3" fmla="*/ 252 h 647"/>
              <a:gd name="T4" fmla="*/ 203 w 472"/>
              <a:gd name="T5" fmla="*/ 228 h 647"/>
              <a:gd name="T6" fmla="*/ 181 w 472"/>
              <a:gd name="T7" fmla="*/ 238 h 647"/>
              <a:gd name="T8" fmla="*/ 150 w 472"/>
              <a:gd name="T9" fmla="*/ 192 h 647"/>
              <a:gd name="T10" fmla="*/ 146 w 472"/>
              <a:gd name="T11" fmla="*/ 211 h 647"/>
              <a:gd name="T12" fmla="*/ 102 w 472"/>
              <a:gd name="T13" fmla="*/ 197 h 647"/>
              <a:gd name="T14" fmla="*/ 72 w 472"/>
              <a:gd name="T15" fmla="*/ 225 h 647"/>
              <a:gd name="T16" fmla="*/ 37 w 472"/>
              <a:gd name="T17" fmla="*/ 204 h 647"/>
              <a:gd name="T18" fmla="*/ 68 w 472"/>
              <a:gd name="T19" fmla="*/ 173 h 647"/>
              <a:gd name="T20" fmla="*/ 105 w 472"/>
              <a:gd name="T21" fmla="*/ 134 h 647"/>
              <a:gd name="T22" fmla="*/ 164 w 472"/>
              <a:gd name="T23" fmla="*/ 125 h 647"/>
              <a:gd name="T24" fmla="*/ 192 w 472"/>
              <a:gd name="T25" fmla="*/ 89 h 647"/>
              <a:gd name="T26" fmla="*/ 195 w 472"/>
              <a:gd name="T27" fmla="*/ 84 h 647"/>
              <a:gd name="T28" fmla="*/ 189 w 472"/>
              <a:gd name="T29" fmla="*/ 42 h 647"/>
              <a:gd name="T30" fmla="*/ 161 w 472"/>
              <a:gd name="T31" fmla="*/ 81 h 647"/>
              <a:gd name="T32" fmla="*/ 139 w 472"/>
              <a:gd name="T33" fmla="*/ 104 h 647"/>
              <a:gd name="T34" fmla="*/ 115 w 472"/>
              <a:gd name="T35" fmla="*/ 63 h 647"/>
              <a:gd name="T36" fmla="*/ 182 w 472"/>
              <a:gd name="T37" fmla="*/ 6 h 647"/>
              <a:gd name="T38" fmla="*/ 267 w 472"/>
              <a:gd name="T39" fmla="*/ 25 h 647"/>
              <a:gd name="T40" fmla="*/ 289 w 472"/>
              <a:gd name="T41" fmla="*/ 20 h 647"/>
              <a:gd name="T42" fmla="*/ 338 w 472"/>
              <a:gd name="T43" fmla="*/ 19 h 647"/>
              <a:gd name="T44" fmla="*/ 409 w 472"/>
              <a:gd name="T45" fmla="*/ 37 h 647"/>
              <a:gd name="T46" fmla="*/ 449 w 472"/>
              <a:gd name="T47" fmla="*/ 364 h 647"/>
              <a:gd name="T48" fmla="*/ 427 w 472"/>
              <a:gd name="T49" fmla="*/ 394 h 647"/>
              <a:gd name="T50" fmla="*/ 400 w 472"/>
              <a:gd name="T51" fmla="*/ 335 h 647"/>
              <a:gd name="T52" fmla="*/ 348 w 472"/>
              <a:gd name="T53" fmla="*/ 323 h 647"/>
              <a:gd name="T54" fmla="*/ 316 w 472"/>
              <a:gd name="T55" fmla="*/ 374 h 647"/>
              <a:gd name="T56" fmla="*/ 260 w 472"/>
              <a:gd name="T57" fmla="*/ 329 h 647"/>
              <a:gd name="T58" fmla="*/ 255 w 472"/>
              <a:gd name="T59" fmla="*/ 359 h 647"/>
              <a:gd name="T60" fmla="*/ 302 w 472"/>
              <a:gd name="T61" fmla="*/ 389 h 647"/>
              <a:gd name="T62" fmla="*/ 259 w 472"/>
              <a:gd name="T63" fmla="*/ 492 h 647"/>
              <a:gd name="T64" fmla="*/ 232 w 472"/>
              <a:gd name="T65" fmla="*/ 583 h 647"/>
              <a:gd name="T66" fmla="*/ 153 w 472"/>
              <a:gd name="T67" fmla="*/ 641 h 647"/>
              <a:gd name="T68" fmla="*/ 136 w 472"/>
              <a:gd name="T69" fmla="*/ 532 h 647"/>
              <a:gd name="T70" fmla="*/ 85 w 472"/>
              <a:gd name="T71" fmla="*/ 417 h 647"/>
              <a:gd name="T72" fmla="*/ 8 w 472"/>
              <a:gd name="T73" fmla="*/ 383 h 647"/>
              <a:gd name="T74" fmla="*/ 20 w 472"/>
              <a:gd name="T75" fmla="*/ 298 h 647"/>
              <a:gd name="T76" fmla="*/ 53 w 472"/>
              <a:gd name="T77" fmla="*/ 245 h 647"/>
              <a:gd name="T78" fmla="*/ 125 w 472"/>
              <a:gd name="T79" fmla="*/ 243 h 647"/>
              <a:gd name="T80" fmla="*/ 297 w 472"/>
              <a:gd name="T81" fmla="*/ 190 h 647"/>
              <a:gd name="T82" fmla="*/ 305 w 472"/>
              <a:gd name="T83" fmla="*/ 232 h 647"/>
              <a:gd name="T84" fmla="*/ 332 w 472"/>
              <a:gd name="T85" fmla="*/ 234 h 647"/>
              <a:gd name="T86" fmla="*/ 311 w 472"/>
              <a:gd name="T87" fmla="*/ 18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2" h="647">
                <a:moveTo>
                  <a:pt x="166" y="279"/>
                </a:moveTo>
                <a:cubicBezTo>
                  <a:pt x="167" y="266"/>
                  <a:pt x="173" y="267"/>
                  <a:pt x="180" y="271"/>
                </a:cubicBezTo>
                <a:cubicBezTo>
                  <a:pt x="184" y="273"/>
                  <a:pt x="189" y="273"/>
                  <a:pt x="194" y="274"/>
                </a:cubicBezTo>
                <a:cubicBezTo>
                  <a:pt x="202" y="276"/>
                  <a:pt x="210" y="276"/>
                  <a:pt x="217" y="278"/>
                </a:cubicBezTo>
                <a:cubicBezTo>
                  <a:pt x="226" y="280"/>
                  <a:pt x="233" y="276"/>
                  <a:pt x="236" y="271"/>
                </a:cubicBezTo>
                <a:cubicBezTo>
                  <a:pt x="239" y="266"/>
                  <a:pt x="238" y="257"/>
                  <a:pt x="236" y="252"/>
                </a:cubicBezTo>
                <a:cubicBezTo>
                  <a:pt x="234" y="248"/>
                  <a:pt x="227" y="247"/>
                  <a:pt x="222" y="245"/>
                </a:cubicBezTo>
                <a:cubicBezTo>
                  <a:pt x="222" y="245"/>
                  <a:pt x="221" y="245"/>
                  <a:pt x="220" y="245"/>
                </a:cubicBezTo>
                <a:cubicBezTo>
                  <a:pt x="203" y="245"/>
                  <a:pt x="203" y="246"/>
                  <a:pt x="203" y="228"/>
                </a:cubicBezTo>
                <a:cubicBezTo>
                  <a:pt x="203" y="219"/>
                  <a:pt x="197" y="214"/>
                  <a:pt x="189" y="217"/>
                </a:cubicBezTo>
                <a:cubicBezTo>
                  <a:pt x="186" y="219"/>
                  <a:pt x="183" y="224"/>
                  <a:pt x="182" y="228"/>
                </a:cubicBezTo>
                <a:cubicBezTo>
                  <a:pt x="181" y="230"/>
                  <a:pt x="181" y="234"/>
                  <a:pt x="181" y="238"/>
                </a:cubicBezTo>
                <a:cubicBezTo>
                  <a:pt x="171" y="233"/>
                  <a:pt x="165" y="228"/>
                  <a:pt x="165" y="217"/>
                </a:cubicBezTo>
                <a:cubicBezTo>
                  <a:pt x="165" y="212"/>
                  <a:pt x="161" y="208"/>
                  <a:pt x="159" y="204"/>
                </a:cubicBezTo>
                <a:cubicBezTo>
                  <a:pt x="156" y="200"/>
                  <a:pt x="153" y="196"/>
                  <a:pt x="150" y="192"/>
                </a:cubicBezTo>
                <a:cubicBezTo>
                  <a:pt x="147" y="190"/>
                  <a:pt x="144" y="189"/>
                  <a:pt x="141" y="187"/>
                </a:cubicBezTo>
                <a:cubicBezTo>
                  <a:pt x="139" y="191"/>
                  <a:pt x="136" y="196"/>
                  <a:pt x="137" y="200"/>
                </a:cubicBezTo>
                <a:cubicBezTo>
                  <a:pt x="138" y="204"/>
                  <a:pt x="143" y="208"/>
                  <a:pt x="146" y="211"/>
                </a:cubicBezTo>
                <a:cubicBezTo>
                  <a:pt x="147" y="212"/>
                  <a:pt x="148" y="214"/>
                  <a:pt x="147" y="217"/>
                </a:cubicBezTo>
                <a:cubicBezTo>
                  <a:pt x="144" y="214"/>
                  <a:pt x="139" y="211"/>
                  <a:pt x="136" y="207"/>
                </a:cubicBezTo>
                <a:cubicBezTo>
                  <a:pt x="127" y="195"/>
                  <a:pt x="116" y="192"/>
                  <a:pt x="102" y="197"/>
                </a:cubicBezTo>
                <a:cubicBezTo>
                  <a:pt x="98" y="198"/>
                  <a:pt x="95" y="202"/>
                  <a:pt x="92" y="204"/>
                </a:cubicBezTo>
                <a:cubicBezTo>
                  <a:pt x="87" y="208"/>
                  <a:pt x="83" y="212"/>
                  <a:pt x="78" y="214"/>
                </a:cubicBezTo>
                <a:cubicBezTo>
                  <a:pt x="72" y="216"/>
                  <a:pt x="72" y="220"/>
                  <a:pt x="72" y="225"/>
                </a:cubicBezTo>
                <a:cubicBezTo>
                  <a:pt x="70" y="238"/>
                  <a:pt x="64" y="242"/>
                  <a:pt x="52" y="236"/>
                </a:cubicBezTo>
                <a:cubicBezTo>
                  <a:pt x="47" y="233"/>
                  <a:pt x="39" y="231"/>
                  <a:pt x="38" y="228"/>
                </a:cubicBezTo>
                <a:cubicBezTo>
                  <a:pt x="35" y="221"/>
                  <a:pt x="36" y="212"/>
                  <a:pt x="37" y="204"/>
                </a:cubicBezTo>
                <a:cubicBezTo>
                  <a:pt x="37" y="201"/>
                  <a:pt x="42" y="198"/>
                  <a:pt x="46" y="196"/>
                </a:cubicBezTo>
                <a:cubicBezTo>
                  <a:pt x="49" y="195"/>
                  <a:pt x="52" y="195"/>
                  <a:pt x="55" y="195"/>
                </a:cubicBezTo>
                <a:cubicBezTo>
                  <a:pt x="74" y="191"/>
                  <a:pt x="74" y="190"/>
                  <a:pt x="68" y="173"/>
                </a:cubicBezTo>
                <a:cubicBezTo>
                  <a:pt x="67" y="170"/>
                  <a:pt x="68" y="165"/>
                  <a:pt x="71" y="163"/>
                </a:cubicBezTo>
                <a:cubicBezTo>
                  <a:pt x="80" y="153"/>
                  <a:pt x="89" y="145"/>
                  <a:pt x="99" y="136"/>
                </a:cubicBezTo>
                <a:cubicBezTo>
                  <a:pt x="101" y="135"/>
                  <a:pt x="103" y="134"/>
                  <a:pt x="105" y="134"/>
                </a:cubicBezTo>
                <a:cubicBezTo>
                  <a:pt x="116" y="134"/>
                  <a:pt x="119" y="129"/>
                  <a:pt x="120" y="119"/>
                </a:cubicBezTo>
                <a:cubicBezTo>
                  <a:pt x="120" y="116"/>
                  <a:pt x="121" y="112"/>
                  <a:pt x="122" y="108"/>
                </a:cubicBezTo>
                <a:cubicBezTo>
                  <a:pt x="130" y="130"/>
                  <a:pt x="149" y="121"/>
                  <a:pt x="164" y="125"/>
                </a:cubicBezTo>
                <a:cubicBezTo>
                  <a:pt x="166" y="125"/>
                  <a:pt x="171" y="120"/>
                  <a:pt x="173" y="117"/>
                </a:cubicBezTo>
                <a:cubicBezTo>
                  <a:pt x="175" y="112"/>
                  <a:pt x="175" y="107"/>
                  <a:pt x="176" y="102"/>
                </a:cubicBezTo>
                <a:cubicBezTo>
                  <a:pt x="190" y="105"/>
                  <a:pt x="190" y="105"/>
                  <a:pt x="192" y="89"/>
                </a:cubicBezTo>
                <a:cubicBezTo>
                  <a:pt x="195" y="89"/>
                  <a:pt x="198" y="88"/>
                  <a:pt x="202" y="87"/>
                </a:cubicBezTo>
                <a:cubicBezTo>
                  <a:pt x="202" y="87"/>
                  <a:pt x="202" y="86"/>
                  <a:pt x="202" y="85"/>
                </a:cubicBezTo>
                <a:cubicBezTo>
                  <a:pt x="199" y="85"/>
                  <a:pt x="197" y="85"/>
                  <a:pt x="195" y="84"/>
                </a:cubicBezTo>
                <a:cubicBezTo>
                  <a:pt x="190" y="82"/>
                  <a:pt x="183" y="81"/>
                  <a:pt x="181" y="77"/>
                </a:cubicBezTo>
                <a:cubicBezTo>
                  <a:pt x="178" y="71"/>
                  <a:pt x="178" y="63"/>
                  <a:pt x="184" y="56"/>
                </a:cubicBezTo>
                <a:cubicBezTo>
                  <a:pt x="187" y="53"/>
                  <a:pt x="190" y="46"/>
                  <a:pt x="189" y="42"/>
                </a:cubicBezTo>
                <a:cubicBezTo>
                  <a:pt x="187" y="35"/>
                  <a:pt x="182" y="35"/>
                  <a:pt x="177" y="42"/>
                </a:cubicBezTo>
                <a:cubicBezTo>
                  <a:pt x="172" y="50"/>
                  <a:pt x="166" y="59"/>
                  <a:pt x="161" y="68"/>
                </a:cubicBezTo>
                <a:cubicBezTo>
                  <a:pt x="159" y="71"/>
                  <a:pt x="160" y="77"/>
                  <a:pt x="161" y="81"/>
                </a:cubicBezTo>
                <a:cubicBezTo>
                  <a:pt x="163" y="87"/>
                  <a:pt x="163" y="91"/>
                  <a:pt x="157" y="95"/>
                </a:cubicBezTo>
                <a:cubicBezTo>
                  <a:pt x="152" y="99"/>
                  <a:pt x="148" y="104"/>
                  <a:pt x="142" y="110"/>
                </a:cubicBezTo>
                <a:cubicBezTo>
                  <a:pt x="141" y="108"/>
                  <a:pt x="140" y="106"/>
                  <a:pt x="139" y="104"/>
                </a:cubicBezTo>
                <a:cubicBezTo>
                  <a:pt x="136" y="94"/>
                  <a:pt x="130" y="91"/>
                  <a:pt x="120" y="91"/>
                </a:cubicBezTo>
                <a:cubicBezTo>
                  <a:pt x="110" y="91"/>
                  <a:pt x="110" y="82"/>
                  <a:pt x="109" y="75"/>
                </a:cubicBezTo>
                <a:cubicBezTo>
                  <a:pt x="108" y="72"/>
                  <a:pt x="112" y="66"/>
                  <a:pt x="115" y="63"/>
                </a:cubicBezTo>
                <a:cubicBezTo>
                  <a:pt x="127" y="53"/>
                  <a:pt x="140" y="44"/>
                  <a:pt x="152" y="34"/>
                </a:cubicBezTo>
                <a:cubicBezTo>
                  <a:pt x="153" y="33"/>
                  <a:pt x="153" y="32"/>
                  <a:pt x="154" y="31"/>
                </a:cubicBezTo>
                <a:cubicBezTo>
                  <a:pt x="156" y="14"/>
                  <a:pt x="170" y="10"/>
                  <a:pt x="182" y="6"/>
                </a:cubicBezTo>
                <a:cubicBezTo>
                  <a:pt x="193" y="2"/>
                  <a:pt x="206" y="0"/>
                  <a:pt x="217" y="3"/>
                </a:cubicBezTo>
                <a:cubicBezTo>
                  <a:pt x="230" y="7"/>
                  <a:pt x="243" y="12"/>
                  <a:pt x="256" y="14"/>
                </a:cubicBezTo>
                <a:cubicBezTo>
                  <a:pt x="260" y="15"/>
                  <a:pt x="264" y="22"/>
                  <a:pt x="267" y="25"/>
                </a:cubicBezTo>
                <a:cubicBezTo>
                  <a:pt x="271" y="29"/>
                  <a:pt x="275" y="33"/>
                  <a:pt x="279" y="36"/>
                </a:cubicBezTo>
                <a:cubicBezTo>
                  <a:pt x="282" y="32"/>
                  <a:pt x="285" y="27"/>
                  <a:pt x="288" y="23"/>
                </a:cubicBezTo>
                <a:cubicBezTo>
                  <a:pt x="288" y="22"/>
                  <a:pt x="289" y="21"/>
                  <a:pt x="289" y="20"/>
                </a:cubicBezTo>
                <a:cubicBezTo>
                  <a:pt x="290" y="20"/>
                  <a:pt x="291" y="20"/>
                  <a:pt x="291" y="20"/>
                </a:cubicBezTo>
                <a:cubicBezTo>
                  <a:pt x="299" y="34"/>
                  <a:pt x="299" y="34"/>
                  <a:pt x="311" y="24"/>
                </a:cubicBezTo>
                <a:cubicBezTo>
                  <a:pt x="319" y="18"/>
                  <a:pt x="327" y="14"/>
                  <a:pt x="338" y="19"/>
                </a:cubicBezTo>
                <a:cubicBezTo>
                  <a:pt x="342" y="21"/>
                  <a:pt x="350" y="19"/>
                  <a:pt x="354" y="16"/>
                </a:cubicBezTo>
                <a:cubicBezTo>
                  <a:pt x="367" y="8"/>
                  <a:pt x="378" y="7"/>
                  <a:pt x="390" y="16"/>
                </a:cubicBezTo>
                <a:cubicBezTo>
                  <a:pt x="397" y="22"/>
                  <a:pt x="404" y="29"/>
                  <a:pt x="409" y="37"/>
                </a:cubicBezTo>
                <a:cubicBezTo>
                  <a:pt x="454" y="115"/>
                  <a:pt x="472" y="200"/>
                  <a:pt x="467" y="290"/>
                </a:cubicBezTo>
                <a:cubicBezTo>
                  <a:pt x="466" y="308"/>
                  <a:pt x="463" y="325"/>
                  <a:pt x="460" y="342"/>
                </a:cubicBezTo>
                <a:cubicBezTo>
                  <a:pt x="458" y="349"/>
                  <a:pt x="454" y="357"/>
                  <a:pt x="449" y="364"/>
                </a:cubicBezTo>
                <a:cubicBezTo>
                  <a:pt x="442" y="374"/>
                  <a:pt x="440" y="384"/>
                  <a:pt x="442" y="396"/>
                </a:cubicBezTo>
                <a:cubicBezTo>
                  <a:pt x="443" y="401"/>
                  <a:pt x="443" y="405"/>
                  <a:pt x="444" y="411"/>
                </a:cubicBezTo>
                <a:cubicBezTo>
                  <a:pt x="433" y="408"/>
                  <a:pt x="429" y="403"/>
                  <a:pt x="427" y="394"/>
                </a:cubicBezTo>
                <a:cubicBezTo>
                  <a:pt x="424" y="384"/>
                  <a:pt x="419" y="375"/>
                  <a:pt x="415" y="365"/>
                </a:cubicBezTo>
                <a:cubicBezTo>
                  <a:pt x="414" y="362"/>
                  <a:pt x="412" y="358"/>
                  <a:pt x="412" y="354"/>
                </a:cubicBezTo>
                <a:cubicBezTo>
                  <a:pt x="411" y="345"/>
                  <a:pt x="410" y="338"/>
                  <a:pt x="400" y="335"/>
                </a:cubicBezTo>
                <a:cubicBezTo>
                  <a:pt x="396" y="334"/>
                  <a:pt x="393" y="327"/>
                  <a:pt x="391" y="323"/>
                </a:cubicBezTo>
                <a:cubicBezTo>
                  <a:pt x="385" y="309"/>
                  <a:pt x="369" y="301"/>
                  <a:pt x="356" y="308"/>
                </a:cubicBezTo>
                <a:cubicBezTo>
                  <a:pt x="352" y="310"/>
                  <a:pt x="349" y="318"/>
                  <a:pt x="348" y="323"/>
                </a:cubicBezTo>
                <a:cubicBezTo>
                  <a:pt x="347" y="332"/>
                  <a:pt x="348" y="340"/>
                  <a:pt x="338" y="345"/>
                </a:cubicBezTo>
                <a:cubicBezTo>
                  <a:pt x="336" y="346"/>
                  <a:pt x="336" y="353"/>
                  <a:pt x="334" y="354"/>
                </a:cubicBezTo>
                <a:cubicBezTo>
                  <a:pt x="324" y="357"/>
                  <a:pt x="323" y="370"/>
                  <a:pt x="316" y="374"/>
                </a:cubicBezTo>
                <a:cubicBezTo>
                  <a:pt x="305" y="379"/>
                  <a:pt x="294" y="383"/>
                  <a:pt x="282" y="376"/>
                </a:cubicBezTo>
                <a:cubicBezTo>
                  <a:pt x="280" y="374"/>
                  <a:pt x="278" y="371"/>
                  <a:pt x="277" y="369"/>
                </a:cubicBezTo>
                <a:cubicBezTo>
                  <a:pt x="271" y="356"/>
                  <a:pt x="266" y="342"/>
                  <a:pt x="260" y="329"/>
                </a:cubicBezTo>
                <a:cubicBezTo>
                  <a:pt x="256" y="320"/>
                  <a:pt x="251" y="313"/>
                  <a:pt x="246" y="305"/>
                </a:cubicBezTo>
                <a:cubicBezTo>
                  <a:pt x="243" y="302"/>
                  <a:pt x="240" y="299"/>
                  <a:pt x="236" y="296"/>
                </a:cubicBezTo>
                <a:cubicBezTo>
                  <a:pt x="243" y="317"/>
                  <a:pt x="241" y="340"/>
                  <a:pt x="255" y="359"/>
                </a:cubicBezTo>
                <a:cubicBezTo>
                  <a:pt x="262" y="367"/>
                  <a:pt x="266" y="377"/>
                  <a:pt x="277" y="380"/>
                </a:cubicBezTo>
                <a:cubicBezTo>
                  <a:pt x="278" y="380"/>
                  <a:pt x="279" y="381"/>
                  <a:pt x="280" y="382"/>
                </a:cubicBezTo>
                <a:cubicBezTo>
                  <a:pt x="284" y="394"/>
                  <a:pt x="292" y="392"/>
                  <a:pt x="302" y="389"/>
                </a:cubicBezTo>
                <a:cubicBezTo>
                  <a:pt x="309" y="387"/>
                  <a:pt x="314" y="392"/>
                  <a:pt x="311" y="398"/>
                </a:cubicBezTo>
                <a:cubicBezTo>
                  <a:pt x="301" y="417"/>
                  <a:pt x="291" y="434"/>
                  <a:pt x="281" y="452"/>
                </a:cubicBezTo>
                <a:cubicBezTo>
                  <a:pt x="274" y="466"/>
                  <a:pt x="266" y="478"/>
                  <a:pt x="259" y="492"/>
                </a:cubicBezTo>
                <a:cubicBezTo>
                  <a:pt x="257" y="495"/>
                  <a:pt x="259" y="501"/>
                  <a:pt x="260" y="506"/>
                </a:cubicBezTo>
                <a:cubicBezTo>
                  <a:pt x="263" y="522"/>
                  <a:pt x="266" y="539"/>
                  <a:pt x="251" y="551"/>
                </a:cubicBezTo>
                <a:cubicBezTo>
                  <a:pt x="241" y="560"/>
                  <a:pt x="237" y="571"/>
                  <a:pt x="232" y="583"/>
                </a:cubicBezTo>
                <a:cubicBezTo>
                  <a:pt x="223" y="603"/>
                  <a:pt x="214" y="623"/>
                  <a:pt x="196" y="638"/>
                </a:cubicBezTo>
                <a:cubicBezTo>
                  <a:pt x="185" y="647"/>
                  <a:pt x="172" y="645"/>
                  <a:pt x="160" y="646"/>
                </a:cubicBezTo>
                <a:cubicBezTo>
                  <a:pt x="158" y="646"/>
                  <a:pt x="155" y="643"/>
                  <a:pt x="153" y="641"/>
                </a:cubicBezTo>
                <a:cubicBezTo>
                  <a:pt x="152" y="639"/>
                  <a:pt x="151" y="636"/>
                  <a:pt x="151" y="634"/>
                </a:cubicBezTo>
                <a:cubicBezTo>
                  <a:pt x="145" y="604"/>
                  <a:pt x="140" y="575"/>
                  <a:pt x="135" y="545"/>
                </a:cubicBezTo>
                <a:cubicBezTo>
                  <a:pt x="134" y="541"/>
                  <a:pt x="134" y="535"/>
                  <a:pt x="136" y="532"/>
                </a:cubicBezTo>
                <a:cubicBezTo>
                  <a:pt x="149" y="512"/>
                  <a:pt x="141" y="492"/>
                  <a:pt x="134" y="473"/>
                </a:cubicBezTo>
                <a:cubicBezTo>
                  <a:pt x="130" y="462"/>
                  <a:pt x="126" y="452"/>
                  <a:pt x="124" y="441"/>
                </a:cubicBezTo>
                <a:cubicBezTo>
                  <a:pt x="120" y="422"/>
                  <a:pt x="102" y="414"/>
                  <a:pt x="85" y="417"/>
                </a:cubicBezTo>
                <a:cubicBezTo>
                  <a:pt x="75" y="420"/>
                  <a:pt x="64" y="422"/>
                  <a:pt x="54" y="423"/>
                </a:cubicBezTo>
                <a:cubicBezTo>
                  <a:pt x="42" y="425"/>
                  <a:pt x="34" y="418"/>
                  <a:pt x="28" y="409"/>
                </a:cubicBezTo>
                <a:cubicBezTo>
                  <a:pt x="21" y="401"/>
                  <a:pt x="14" y="392"/>
                  <a:pt x="8" y="383"/>
                </a:cubicBezTo>
                <a:cubicBezTo>
                  <a:pt x="5" y="378"/>
                  <a:pt x="2" y="372"/>
                  <a:pt x="1" y="366"/>
                </a:cubicBezTo>
                <a:cubicBezTo>
                  <a:pt x="0" y="355"/>
                  <a:pt x="1" y="345"/>
                  <a:pt x="1" y="334"/>
                </a:cubicBezTo>
                <a:cubicBezTo>
                  <a:pt x="1" y="319"/>
                  <a:pt x="7" y="307"/>
                  <a:pt x="20" y="298"/>
                </a:cubicBezTo>
                <a:cubicBezTo>
                  <a:pt x="28" y="292"/>
                  <a:pt x="34" y="285"/>
                  <a:pt x="33" y="273"/>
                </a:cubicBezTo>
                <a:cubicBezTo>
                  <a:pt x="33" y="270"/>
                  <a:pt x="35" y="266"/>
                  <a:pt x="37" y="263"/>
                </a:cubicBezTo>
                <a:cubicBezTo>
                  <a:pt x="42" y="257"/>
                  <a:pt x="47" y="252"/>
                  <a:pt x="53" y="245"/>
                </a:cubicBezTo>
                <a:cubicBezTo>
                  <a:pt x="60" y="253"/>
                  <a:pt x="68" y="247"/>
                  <a:pt x="74" y="243"/>
                </a:cubicBezTo>
                <a:cubicBezTo>
                  <a:pt x="87" y="234"/>
                  <a:pt x="102" y="233"/>
                  <a:pt x="117" y="236"/>
                </a:cubicBezTo>
                <a:cubicBezTo>
                  <a:pt x="120" y="236"/>
                  <a:pt x="125" y="241"/>
                  <a:pt x="125" y="243"/>
                </a:cubicBezTo>
                <a:cubicBezTo>
                  <a:pt x="123" y="258"/>
                  <a:pt x="129" y="266"/>
                  <a:pt x="144" y="268"/>
                </a:cubicBezTo>
                <a:cubicBezTo>
                  <a:pt x="151" y="270"/>
                  <a:pt x="157" y="275"/>
                  <a:pt x="166" y="279"/>
                </a:cubicBezTo>
                <a:close/>
                <a:moveTo>
                  <a:pt x="297" y="190"/>
                </a:moveTo>
                <a:cubicBezTo>
                  <a:pt x="294" y="188"/>
                  <a:pt x="291" y="186"/>
                  <a:pt x="287" y="184"/>
                </a:cubicBezTo>
                <a:cubicBezTo>
                  <a:pt x="289" y="190"/>
                  <a:pt x="289" y="193"/>
                  <a:pt x="291" y="196"/>
                </a:cubicBezTo>
                <a:cubicBezTo>
                  <a:pt x="297" y="208"/>
                  <a:pt x="304" y="218"/>
                  <a:pt x="305" y="232"/>
                </a:cubicBezTo>
                <a:cubicBezTo>
                  <a:pt x="306" y="239"/>
                  <a:pt x="313" y="242"/>
                  <a:pt x="320" y="241"/>
                </a:cubicBezTo>
                <a:cubicBezTo>
                  <a:pt x="328" y="241"/>
                  <a:pt x="335" y="240"/>
                  <a:pt x="345" y="239"/>
                </a:cubicBezTo>
                <a:cubicBezTo>
                  <a:pt x="340" y="237"/>
                  <a:pt x="337" y="235"/>
                  <a:pt x="332" y="234"/>
                </a:cubicBezTo>
                <a:cubicBezTo>
                  <a:pt x="326" y="232"/>
                  <a:pt x="321" y="230"/>
                  <a:pt x="320" y="222"/>
                </a:cubicBezTo>
                <a:cubicBezTo>
                  <a:pt x="318" y="212"/>
                  <a:pt x="316" y="202"/>
                  <a:pt x="314" y="191"/>
                </a:cubicBezTo>
                <a:cubicBezTo>
                  <a:pt x="314" y="188"/>
                  <a:pt x="312" y="185"/>
                  <a:pt x="311" y="182"/>
                </a:cubicBezTo>
                <a:cubicBezTo>
                  <a:pt x="308" y="183"/>
                  <a:pt x="305" y="184"/>
                  <a:pt x="301" y="185"/>
                </a:cubicBezTo>
                <a:cubicBezTo>
                  <a:pt x="300" y="186"/>
                  <a:pt x="299" y="188"/>
                  <a:pt x="297" y="190"/>
                </a:cubicBezTo>
                <a:close/>
              </a:path>
            </a:pathLst>
          </a:custGeom>
          <a:solidFill>
            <a:schemeClr val="bg1">
              <a:lumMod val="75000"/>
            </a:schemeClr>
          </a:solidFill>
          <a:ln w="9525">
            <a:noFill/>
            <a:round/>
          </a:ln>
        </p:spPr>
        <p:txBody>
          <a:bodyPr anchor="ctr"/>
          <a:p>
            <a:pPr algn="ctr"/>
            <a:endParaRPr sz="1350"/>
          </a:p>
        </p:txBody>
      </p:sp>
      <p:sp>
        <p:nvSpPr>
          <p:cNvPr id="944" name="任意多边形 943"/>
          <p:cNvSpPr/>
          <p:nvPr>
            <p:custDataLst>
              <p:tags r:id="rId33"/>
            </p:custDataLst>
          </p:nvPr>
        </p:nvSpPr>
        <p:spPr bwMode="auto">
          <a:xfrm>
            <a:off x="890448" y="3612908"/>
            <a:ext cx="590566" cy="665108"/>
          </a:xfrm>
          <a:custGeom>
            <a:avLst/>
            <a:gdLst>
              <a:gd name="T0" fmla="*/ 9 w 224"/>
              <a:gd name="T1" fmla="*/ 18 h 253"/>
              <a:gd name="T2" fmla="*/ 40 w 224"/>
              <a:gd name="T3" fmla="*/ 2 h 253"/>
              <a:gd name="T4" fmla="*/ 63 w 224"/>
              <a:gd name="T5" fmla="*/ 3 h 253"/>
              <a:gd name="T6" fmla="*/ 88 w 224"/>
              <a:gd name="T7" fmla="*/ 10 h 253"/>
              <a:gd name="T8" fmla="*/ 109 w 224"/>
              <a:gd name="T9" fmla="*/ 25 h 253"/>
              <a:gd name="T10" fmla="*/ 120 w 224"/>
              <a:gd name="T11" fmla="*/ 34 h 253"/>
              <a:gd name="T12" fmla="*/ 146 w 224"/>
              <a:gd name="T13" fmla="*/ 69 h 253"/>
              <a:gd name="T14" fmla="*/ 147 w 224"/>
              <a:gd name="T15" fmla="*/ 74 h 253"/>
              <a:gd name="T16" fmla="*/ 150 w 224"/>
              <a:gd name="T17" fmla="*/ 77 h 253"/>
              <a:gd name="T18" fmla="*/ 174 w 224"/>
              <a:gd name="T19" fmla="*/ 77 h 253"/>
              <a:gd name="T20" fmla="*/ 202 w 224"/>
              <a:gd name="T21" fmla="*/ 95 h 253"/>
              <a:gd name="T22" fmla="*/ 209 w 224"/>
              <a:gd name="T23" fmla="*/ 97 h 253"/>
              <a:gd name="T24" fmla="*/ 220 w 224"/>
              <a:gd name="T25" fmla="*/ 101 h 253"/>
              <a:gd name="T26" fmla="*/ 217 w 224"/>
              <a:gd name="T27" fmla="*/ 118 h 253"/>
              <a:gd name="T28" fmla="*/ 206 w 224"/>
              <a:gd name="T29" fmla="*/ 131 h 253"/>
              <a:gd name="T30" fmla="*/ 184 w 224"/>
              <a:gd name="T31" fmla="*/ 183 h 253"/>
              <a:gd name="T32" fmla="*/ 174 w 224"/>
              <a:gd name="T33" fmla="*/ 192 h 253"/>
              <a:gd name="T34" fmla="*/ 142 w 224"/>
              <a:gd name="T35" fmla="*/ 231 h 253"/>
              <a:gd name="T36" fmla="*/ 140 w 224"/>
              <a:gd name="T37" fmla="*/ 239 h 253"/>
              <a:gd name="T38" fmla="*/ 120 w 224"/>
              <a:gd name="T39" fmla="*/ 245 h 253"/>
              <a:gd name="T40" fmla="*/ 54 w 224"/>
              <a:gd name="T41" fmla="*/ 190 h 253"/>
              <a:gd name="T42" fmla="*/ 47 w 224"/>
              <a:gd name="T43" fmla="*/ 181 h 253"/>
              <a:gd name="T44" fmla="*/ 15 w 224"/>
              <a:gd name="T45" fmla="*/ 110 h 253"/>
              <a:gd name="T46" fmla="*/ 13 w 224"/>
              <a:gd name="T47" fmla="*/ 107 h 253"/>
              <a:gd name="T48" fmla="*/ 5 w 224"/>
              <a:gd name="T49" fmla="*/ 77 h 253"/>
              <a:gd name="T50" fmla="*/ 8 w 224"/>
              <a:gd name="T51" fmla="*/ 71 h 253"/>
              <a:gd name="T52" fmla="*/ 9 w 224"/>
              <a:gd name="T53" fmla="*/ 1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53">
                <a:moveTo>
                  <a:pt x="9" y="18"/>
                </a:moveTo>
                <a:cubicBezTo>
                  <a:pt x="19" y="13"/>
                  <a:pt x="29" y="6"/>
                  <a:pt x="40" y="2"/>
                </a:cubicBezTo>
                <a:cubicBezTo>
                  <a:pt x="47" y="0"/>
                  <a:pt x="55" y="2"/>
                  <a:pt x="63" y="3"/>
                </a:cubicBezTo>
                <a:cubicBezTo>
                  <a:pt x="71" y="5"/>
                  <a:pt x="80" y="8"/>
                  <a:pt x="88" y="10"/>
                </a:cubicBezTo>
                <a:cubicBezTo>
                  <a:pt x="98" y="12"/>
                  <a:pt x="105" y="16"/>
                  <a:pt x="109" y="25"/>
                </a:cubicBezTo>
                <a:cubicBezTo>
                  <a:pt x="111" y="28"/>
                  <a:pt x="116" y="32"/>
                  <a:pt x="120" y="34"/>
                </a:cubicBezTo>
                <a:cubicBezTo>
                  <a:pt x="138" y="39"/>
                  <a:pt x="149" y="48"/>
                  <a:pt x="146" y="69"/>
                </a:cubicBezTo>
                <a:cubicBezTo>
                  <a:pt x="146" y="71"/>
                  <a:pt x="147" y="72"/>
                  <a:pt x="147" y="74"/>
                </a:cubicBezTo>
                <a:cubicBezTo>
                  <a:pt x="148" y="75"/>
                  <a:pt x="148" y="76"/>
                  <a:pt x="150" y="77"/>
                </a:cubicBezTo>
                <a:cubicBezTo>
                  <a:pt x="158" y="67"/>
                  <a:pt x="166" y="71"/>
                  <a:pt x="174" y="77"/>
                </a:cubicBezTo>
                <a:cubicBezTo>
                  <a:pt x="184" y="83"/>
                  <a:pt x="196" y="84"/>
                  <a:pt x="202" y="95"/>
                </a:cubicBezTo>
                <a:cubicBezTo>
                  <a:pt x="203" y="96"/>
                  <a:pt x="207" y="96"/>
                  <a:pt x="209" y="97"/>
                </a:cubicBezTo>
                <a:cubicBezTo>
                  <a:pt x="213" y="98"/>
                  <a:pt x="219" y="99"/>
                  <a:pt x="220" y="101"/>
                </a:cubicBezTo>
                <a:cubicBezTo>
                  <a:pt x="223" y="107"/>
                  <a:pt x="224" y="113"/>
                  <a:pt x="217" y="118"/>
                </a:cubicBezTo>
                <a:cubicBezTo>
                  <a:pt x="213" y="121"/>
                  <a:pt x="209" y="126"/>
                  <a:pt x="206" y="131"/>
                </a:cubicBezTo>
                <a:cubicBezTo>
                  <a:pt x="198" y="148"/>
                  <a:pt x="192" y="166"/>
                  <a:pt x="184" y="183"/>
                </a:cubicBezTo>
                <a:cubicBezTo>
                  <a:pt x="182" y="187"/>
                  <a:pt x="178" y="190"/>
                  <a:pt x="174" y="192"/>
                </a:cubicBezTo>
                <a:cubicBezTo>
                  <a:pt x="156" y="199"/>
                  <a:pt x="145" y="212"/>
                  <a:pt x="142" y="231"/>
                </a:cubicBezTo>
                <a:cubicBezTo>
                  <a:pt x="142" y="234"/>
                  <a:pt x="141" y="237"/>
                  <a:pt x="140" y="239"/>
                </a:cubicBezTo>
                <a:cubicBezTo>
                  <a:pt x="134" y="251"/>
                  <a:pt x="130" y="253"/>
                  <a:pt x="120" y="245"/>
                </a:cubicBezTo>
                <a:cubicBezTo>
                  <a:pt x="97" y="227"/>
                  <a:pt x="76" y="208"/>
                  <a:pt x="54" y="190"/>
                </a:cubicBezTo>
                <a:cubicBezTo>
                  <a:pt x="51" y="188"/>
                  <a:pt x="47" y="184"/>
                  <a:pt x="47" y="181"/>
                </a:cubicBezTo>
                <a:cubicBezTo>
                  <a:pt x="43" y="154"/>
                  <a:pt x="21" y="136"/>
                  <a:pt x="15" y="110"/>
                </a:cubicBezTo>
                <a:cubicBezTo>
                  <a:pt x="14" y="109"/>
                  <a:pt x="14" y="107"/>
                  <a:pt x="13" y="107"/>
                </a:cubicBezTo>
                <a:cubicBezTo>
                  <a:pt x="0" y="99"/>
                  <a:pt x="8" y="87"/>
                  <a:pt x="5" y="77"/>
                </a:cubicBezTo>
                <a:cubicBezTo>
                  <a:pt x="5" y="75"/>
                  <a:pt x="6" y="73"/>
                  <a:pt x="8" y="71"/>
                </a:cubicBezTo>
                <a:cubicBezTo>
                  <a:pt x="23" y="53"/>
                  <a:pt x="23" y="36"/>
                  <a:pt x="9" y="18"/>
                </a:cubicBezTo>
                <a:close/>
              </a:path>
            </a:pathLst>
          </a:custGeom>
          <a:solidFill>
            <a:schemeClr val="bg1">
              <a:lumMod val="75000"/>
            </a:schemeClr>
          </a:solidFill>
          <a:ln w="9525">
            <a:noFill/>
            <a:round/>
          </a:ln>
        </p:spPr>
        <p:txBody>
          <a:bodyPr anchor="ctr"/>
          <a:p>
            <a:pPr algn="ctr"/>
            <a:endParaRPr sz="1350"/>
          </a:p>
        </p:txBody>
      </p:sp>
      <p:sp>
        <p:nvSpPr>
          <p:cNvPr id="945" name="任意多边形 944"/>
          <p:cNvSpPr/>
          <p:nvPr>
            <p:custDataLst>
              <p:tags r:id="rId34"/>
            </p:custDataLst>
          </p:nvPr>
        </p:nvSpPr>
        <p:spPr bwMode="auto">
          <a:xfrm>
            <a:off x="675467" y="2789743"/>
            <a:ext cx="560215" cy="864893"/>
          </a:xfrm>
          <a:custGeom>
            <a:avLst/>
            <a:gdLst>
              <a:gd name="T0" fmla="*/ 168 w 213"/>
              <a:gd name="T1" fmla="*/ 137 h 329"/>
              <a:gd name="T2" fmla="*/ 165 w 213"/>
              <a:gd name="T3" fmla="*/ 139 h 329"/>
              <a:gd name="T4" fmla="*/ 153 w 213"/>
              <a:gd name="T5" fmla="*/ 134 h 329"/>
              <a:gd name="T6" fmla="*/ 137 w 213"/>
              <a:gd name="T7" fmla="*/ 147 h 329"/>
              <a:gd name="T8" fmla="*/ 125 w 213"/>
              <a:gd name="T9" fmla="*/ 175 h 329"/>
              <a:gd name="T10" fmla="*/ 121 w 213"/>
              <a:gd name="T11" fmla="*/ 185 h 329"/>
              <a:gd name="T12" fmla="*/ 109 w 213"/>
              <a:gd name="T13" fmla="*/ 225 h 329"/>
              <a:gd name="T14" fmla="*/ 109 w 213"/>
              <a:gd name="T15" fmla="*/ 238 h 329"/>
              <a:gd name="T16" fmla="*/ 94 w 213"/>
              <a:gd name="T17" fmla="*/ 225 h 329"/>
              <a:gd name="T18" fmla="*/ 71 w 213"/>
              <a:gd name="T19" fmla="*/ 213 h 329"/>
              <a:gd name="T20" fmla="*/ 53 w 213"/>
              <a:gd name="T21" fmla="*/ 215 h 329"/>
              <a:gd name="T22" fmla="*/ 31 w 213"/>
              <a:gd name="T23" fmla="*/ 225 h 329"/>
              <a:gd name="T24" fmla="*/ 32 w 213"/>
              <a:gd name="T25" fmla="*/ 271 h 329"/>
              <a:gd name="T26" fmla="*/ 49 w 213"/>
              <a:gd name="T27" fmla="*/ 281 h 329"/>
              <a:gd name="T28" fmla="*/ 59 w 213"/>
              <a:gd name="T29" fmla="*/ 275 h 329"/>
              <a:gd name="T30" fmla="*/ 73 w 213"/>
              <a:gd name="T31" fmla="*/ 261 h 329"/>
              <a:gd name="T32" fmla="*/ 77 w 213"/>
              <a:gd name="T33" fmla="*/ 262 h 329"/>
              <a:gd name="T34" fmla="*/ 83 w 213"/>
              <a:gd name="T35" fmla="*/ 329 h 329"/>
              <a:gd name="T36" fmla="*/ 63 w 213"/>
              <a:gd name="T37" fmla="*/ 314 h 329"/>
              <a:gd name="T38" fmla="*/ 57 w 213"/>
              <a:gd name="T39" fmla="*/ 305 h 329"/>
              <a:gd name="T40" fmla="*/ 19 w 213"/>
              <a:gd name="T41" fmla="*/ 287 h 329"/>
              <a:gd name="T42" fmla="*/ 14 w 213"/>
              <a:gd name="T43" fmla="*/ 279 h 329"/>
              <a:gd name="T44" fmla="*/ 7 w 213"/>
              <a:gd name="T45" fmla="*/ 133 h 329"/>
              <a:gd name="T46" fmla="*/ 28 w 213"/>
              <a:gd name="T47" fmla="*/ 35 h 329"/>
              <a:gd name="T48" fmla="*/ 34 w 213"/>
              <a:gd name="T49" fmla="*/ 25 h 329"/>
              <a:gd name="T50" fmla="*/ 43 w 213"/>
              <a:gd name="T51" fmla="*/ 32 h 329"/>
              <a:gd name="T52" fmla="*/ 45 w 213"/>
              <a:gd name="T53" fmla="*/ 34 h 329"/>
              <a:gd name="T54" fmla="*/ 79 w 213"/>
              <a:gd name="T55" fmla="*/ 51 h 329"/>
              <a:gd name="T56" fmla="*/ 93 w 213"/>
              <a:gd name="T57" fmla="*/ 64 h 329"/>
              <a:gd name="T58" fmla="*/ 97 w 213"/>
              <a:gd name="T59" fmla="*/ 73 h 329"/>
              <a:gd name="T60" fmla="*/ 106 w 213"/>
              <a:gd name="T61" fmla="*/ 71 h 329"/>
              <a:gd name="T62" fmla="*/ 116 w 213"/>
              <a:gd name="T63" fmla="*/ 49 h 329"/>
              <a:gd name="T64" fmla="*/ 114 w 213"/>
              <a:gd name="T65" fmla="*/ 30 h 329"/>
              <a:gd name="T66" fmla="*/ 117 w 213"/>
              <a:gd name="T67" fmla="*/ 1 h 329"/>
              <a:gd name="T68" fmla="*/ 122 w 213"/>
              <a:gd name="T69" fmla="*/ 0 h 329"/>
              <a:gd name="T70" fmla="*/ 141 w 213"/>
              <a:gd name="T71" fmla="*/ 9 h 329"/>
              <a:gd name="T72" fmla="*/ 151 w 213"/>
              <a:gd name="T73" fmla="*/ 21 h 329"/>
              <a:gd name="T74" fmla="*/ 164 w 213"/>
              <a:gd name="T75" fmla="*/ 24 h 329"/>
              <a:gd name="T76" fmla="*/ 180 w 213"/>
              <a:gd name="T77" fmla="*/ 27 h 329"/>
              <a:gd name="T78" fmla="*/ 193 w 213"/>
              <a:gd name="T79" fmla="*/ 51 h 329"/>
              <a:gd name="T80" fmla="*/ 205 w 213"/>
              <a:gd name="T81" fmla="*/ 60 h 329"/>
              <a:gd name="T82" fmla="*/ 210 w 213"/>
              <a:gd name="T83" fmla="*/ 72 h 329"/>
              <a:gd name="T84" fmla="*/ 190 w 213"/>
              <a:gd name="T85" fmla="*/ 86 h 329"/>
              <a:gd name="T86" fmla="*/ 165 w 213"/>
              <a:gd name="T87" fmla="*/ 92 h 329"/>
              <a:gd name="T88" fmla="*/ 162 w 213"/>
              <a:gd name="T89" fmla="*/ 98 h 329"/>
              <a:gd name="T90" fmla="*/ 166 w 213"/>
              <a:gd name="T91" fmla="*/ 101 h 329"/>
              <a:gd name="T92" fmla="*/ 194 w 213"/>
              <a:gd name="T93" fmla="*/ 118 h 329"/>
              <a:gd name="T94" fmla="*/ 165 w 213"/>
              <a:gd name="T95" fmla="*/ 117 h 329"/>
              <a:gd name="T96" fmla="*/ 165 w 213"/>
              <a:gd name="T97" fmla="*/ 128 h 329"/>
              <a:gd name="T98" fmla="*/ 168 w 213"/>
              <a:gd name="T99" fmla="*/ 13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3" h="329">
                <a:moveTo>
                  <a:pt x="168" y="137"/>
                </a:moveTo>
                <a:cubicBezTo>
                  <a:pt x="167" y="138"/>
                  <a:pt x="166" y="139"/>
                  <a:pt x="165" y="139"/>
                </a:cubicBezTo>
                <a:cubicBezTo>
                  <a:pt x="161" y="137"/>
                  <a:pt x="156" y="133"/>
                  <a:pt x="153" y="134"/>
                </a:cubicBezTo>
                <a:cubicBezTo>
                  <a:pt x="147" y="137"/>
                  <a:pt x="141" y="141"/>
                  <a:pt x="137" y="147"/>
                </a:cubicBezTo>
                <a:cubicBezTo>
                  <a:pt x="132" y="156"/>
                  <a:pt x="129" y="166"/>
                  <a:pt x="125" y="175"/>
                </a:cubicBezTo>
                <a:cubicBezTo>
                  <a:pt x="124" y="178"/>
                  <a:pt x="123" y="182"/>
                  <a:pt x="121" y="185"/>
                </a:cubicBezTo>
                <a:cubicBezTo>
                  <a:pt x="111" y="197"/>
                  <a:pt x="106" y="210"/>
                  <a:pt x="109" y="225"/>
                </a:cubicBezTo>
                <a:cubicBezTo>
                  <a:pt x="110" y="229"/>
                  <a:pt x="109" y="233"/>
                  <a:pt x="109" y="238"/>
                </a:cubicBezTo>
                <a:cubicBezTo>
                  <a:pt x="100" y="237"/>
                  <a:pt x="95" y="233"/>
                  <a:pt x="94" y="225"/>
                </a:cubicBezTo>
                <a:cubicBezTo>
                  <a:pt x="93" y="215"/>
                  <a:pt x="80" y="209"/>
                  <a:pt x="71" y="213"/>
                </a:cubicBezTo>
                <a:cubicBezTo>
                  <a:pt x="65" y="215"/>
                  <a:pt x="59" y="215"/>
                  <a:pt x="53" y="215"/>
                </a:cubicBezTo>
                <a:cubicBezTo>
                  <a:pt x="42" y="213"/>
                  <a:pt x="34" y="215"/>
                  <a:pt x="31" y="225"/>
                </a:cubicBezTo>
                <a:cubicBezTo>
                  <a:pt x="25" y="240"/>
                  <a:pt x="23" y="256"/>
                  <a:pt x="32" y="271"/>
                </a:cubicBezTo>
                <a:cubicBezTo>
                  <a:pt x="35" y="276"/>
                  <a:pt x="43" y="279"/>
                  <a:pt x="49" y="281"/>
                </a:cubicBezTo>
                <a:cubicBezTo>
                  <a:pt x="52" y="282"/>
                  <a:pt x="56" y="278"/>
                  <a:pt x="59" y="275"/>
                </a:cubicBezTo>
                <a:cubicBezTo>
                  <a:pt x="64" y="271"/>
                  <a:pt x="68" y="266"/>
                  <a:pt x="73" y="261"/>
                </a:cubicBezTo>
                <a:cubicBezTo>
                  <a:pt x="74" y="261"/>
                  <a:pt x="75" y="262"/>
                  <a:pt x="77" y="262"/>
                </a:cubicBezTo>
                <a:cubicBezTo>
                  <a:pt x="79" y="284"/>
                  <a:pt x="80" y="306"/>
                  <a:pt x="83" y="329"/>
                </a:cubicBezTo>
                <a:cubicBezTo>
                  <a:pt x="71" y="327"/>
                  <a:pt x="65" y="325"/>
                  <a:pt x="63" y="314"/>
                </a:cubicBezTo>
                <a:cubicBezTo>
                  <a:pt x="63" y="311"/>
                  <a:pt x="60" y="306"/>
                  <a:pt x="57" y="305"/>
                </a:cubicBezTo>
                <a:cubicBezTo>
                  <a:pt x="44" y="298"/>
                  <a:pt x="31" y="293"/>
                  <a:pt x="19" y="287"/>
                </a:cubicBezTo>
                <a:cubicBezTo>
                  <a:pt x="17" y="286"/>
                  <a:pt x="15" y="282"/>
                  <a:pt x="14" y="279"/>
                </a:cubicBezTo>
                <a:cubicBezTo>
                  <a:pt x="4" y="230"/>
                  <a:pt x="0" y="181"/>
                  <a:pt x="7" y="133"/>
                </a:cubicBezTo>
                <a:cubicBezTo>
                  <a:pt x="12" y="100"/>
                  <a:pt x="21" y="67"/>
                  <a:pt x="28" y="35"/>
                </a:cubicBezTo>
                <a:cubicBezTo>
                  <a:pt x="29" y="31"/>
                  <a:pt x="32" y="29"/>
                  <a:pt x="34" y="25"/>
                </a:cubicBezTo>
                <a:cubicBezTo>
                  <a:pt x="37" y="28"/>
                  <a:pt x="40" y="30"/>
                  <a:pt x="43" y="32"/>
                </a:cubicBezTo>
                <a:cubicBezTo>
                  <a:pt x="44" y="32"/>
                  <a:pt x="44" y="34"/>
                  <a:pt x="45" y="34"/>
                </a:cubicBezTo>
                <a:cubicBezTo>
                  <a:pt x="58" y="36"/>
                  <a:pt x="68" y="46"/>
                  <a:pt x="79" y="51"/>
                </a:cubicBezTo>
                <a:cubicBezTo>
                  <a:pt x="86" y="54"/>
                  <a:pt x="90" y="57"/>
                  <a:pt x="93" y="64"/>
                </a:cubicBezTo>
                <a:cubicBezTo>
                  <a:pt x="94" y="67"/>
                  <a:pt x="95" y="70"/>
                  <a:pt x="97" y="73"/>
                </a:cubicBezTo>
                <a:cubicBezTo>
                  <a:pt x="100" y="76"/>
                  <a:pt x="104" y="77"/>
                  <a:pt x="106" y="71"/>
                </a:cubicBezTo>
                <a:cubicBezTo>
                  <a:pt x="109" y="64"/>
                  <a:pt x="112" y="56"/>
                  <a:pt x="116" y="49"/>
                </a:cubicBezTo>
                <a:cubicBezTo>
                  <a:pt x="120" y="42"/>
                  <a:pt x="120" y="36"/>
                  <a:pt x="114" y="30"/>
                </a:cubicBezTo>
                <a:cubicBezTo>
                  <a:pt x="110" y="25"/>
                  <a:pt x="113" y="4"/>
                  <a:pt x="117" y="1"/>
                </a:cubicBezTo>
                <a:cubicBezTo>
                  <a:pt x="118" y="0"/>
                  <a:pt x="120" y="0"/>
                  <a:pt x="122" y="0"/>
                </a:cubicBezTo>
                <a:cubicBezTo>
                  <a:pt x="128" y="3"/>
                  <a:pt x="135" y="6"/>
                  <a:pt x="141" y="9"/>
                </a:cubicBezTo>
                <a:cubicBezTo>
                  <a:pt x="145" y="12"/>
                  <a:pt x="148" y="17"/>
                  <a:pt x="151" y="21"/>
                </a:cubicBezTo>
                <a:cubicBezTo>
                  <a:pt x="154" y="29"/>
                  <a:pt x="158" y="30"/>
                  <a:pt x="164" y="24"/>
                </a:cubicBezTo>
                <a:cubicBezTo>
                  <a:pt x="172" y="16"/>
                  <a:pt x="176" y="17"/>
                  <a:pt x="180" y="27"/>
                </a:cubicBezTo>
                <a:cubicBezTo>
                  <a:pt x="184" y="36"/>
                  <a:pt x="188" y="44"/>
                  <a:pt x="193" y="51"/>
                </a:cubicBezTo>
                <a:cubicBezTo>
                  <a:pt x="196" y="55"/>
                  <a:pt x="200" y="58"/>
                  <a:pt x="205" y="60"/>
                </a:cubicBezTo>
                <a:cubicBezTo>
                  <a:pt x="213" y="62"/>
                  <a:pt x="213" y="67"/>
                  <a:pt x="210" y="72"/>
                </a:cubicBezTo>
                <a:cubicBezTo>
                  <a:pt x="206" y="81"/>
                  <a:pt x="199" y="85"/>
                  <a:pt x="190" y="86"/>
                </a:cubicBezTo>
                <a:cubicBezTo>
                  <a:pt x="181" y="87"/>
                  <a:pt x="173" y="90"/>
                  <a:pt x="165" y="92"/>
                </a:cubicBezTo>
                <a:cubicBezTo>
                  <a:pt x="164" y="93"/>
                  <a:pt x="163" y="96"/>
                  <a:pt x="162" y="98"/>
                </a:cubicBezTo>
                <a:cubicBezTo>
                  <a:pt x="162" y="99"/>
                  <a:pt x="165" y="101"/>
                  <a:pt x="166" y="101"/>
                </a:cubicBezTo>
                <a:cubicBezTo>
                  <a:pt x="178" y="103"/>
                  <a:pt x="186" y="108"/>
                  <a:pt x="194" y="118"/>
                </a:cubicBezTo>
                <a:cubicBezTo>
                  <a:pt x="186" y="130"/>
                  <a:pt x="181" y="131"/>
                  <a:pt x="165" y="117"/>
                </a:cubicBezTo>
                <a:cubicBezTo>
                  <a:pt x="165" y="122"/>
                  <a:pt x="165" y="125"/>
                  <a:pt x="165" y="128"/>
                </a:cubicBezTo>
                <a:cubicBezTo>
                  <a:pt x="166" y="132"/>
                  <a:pt x="167" y="135"/>
                  <a:pt x="168" y="137"/>
                </a:cubicBezTo>
                <a:close/>
              </a:path>
            </a:pathLst>
          </a:custGeom>
          <a:solidFill>
            <a:schemeClr val="bg1">
              <a:lumMod val="75000"/>
            </a:schemeClr>
          </a:solidFill>
          <a:ln w="9525">
            <a:noFill/>
            <a:round/>
          </a:ln>
        </p:spPr>
        <p:txBody>
          <a:bodyPr anchor="ctr"/>
          <a:p>
            <a:pPr algn="ctr"/>
            <a:endParaRPr sz="1350"/>
          </a:p>
        </p:txBody>
      </p:sp>
      <p:sp>
        <p:nvSpPr>
          <p:cNvPr id="946" name="任意多边形 945"/>
          <p:cNvSpPr/>
          <p:nvPr>
            <p:custDataLst>
              <p:tags r:id="rId35"/>
            </p:custDataLst>
          </p:nvPr>
        </p:nvSpPr>
        <p:spPr bwMode="auto">
          <a:xfrm>
            <a:off x="1245799" y="2233379"/>
            <a:ext cx="708174" cy="499463"/>
          </a:xfrm>
          <a:custGeom>
            <a:avLst/>
            <a:gdLst>
              <a:gd name="T0" fmla="*/ 221 w 269"/>
              <a:gd name="T1" fmla="*/ 20 h 190"/>
              <a:gd name="T2" fmla="*/ 238 w 269"/>
              <a:gd name="T3" fmla="*/ 14 h 190"/>
              <a:gd name="T4" fmla="*/ 261 w 269"/>
              <a:gd name="T5" fmla="*/ 9 h 190"/>
              <a:gd name="T6" fmla="*/ 269 w 269"/>
              <a:gd name="T7" fmla="*/ 13 h 190"/>
              <a:gd name="T8" fmla="*/ 263 w 269"/>
              <a:gd name="T9" fmla="*/ 19 h 190"/>
              <a:gd name="T10" fmla="*/ 240 w 269"/>
              <a:gd name="T11" fmla="*/ 33 h 190"/>
              <a:gd name="T12" fmla="*/ 235 w 269"/>
              <a:gd name="T13" fmla="*/ 49 h 190"/>
              <a:gd name="T14" fmla="*/ 237 w 269"/>
              <a:gd name="T15" fmla="*/ 80 h 190"/>
              <a:gd name="T16" fmla="*/ 229 w 269"/>
              <a:gd name="T17" fmla="*/ 86 h 190"/>
              <a:gd name="T18" fmla="*/ 214 w 269"/>
              <a:gd name="T19" fmla="*/ 88 h 190"/>
              <a:gd name="T20" fmla="*/ 220 w 269"/>
              <a:gd name="T21" fmla="*/ 102 h 190"/>
              <a:gd name="T22" fmla="*/ 220 w 269"/>
              <a:gd name="T23" fmla="*/ 104 h 190"/>
              <a:gd name="T24" fmla="*/ 216 w 269"/>
              <a:gd name="T25" fmla="*/ 119 h 190"/>
              <a:gd name="T26" fmla="*/ 209 w 269"/>
              <a:gd name="T27" fmla="*/ 130 h 190"/>
              <a:gd name="T28" fmla="*/ 185 w 269"/>
              <a:gd name="T29" fmla="*/ 135 h 190"/>
              <a:gd name="T30" fmla="*/ 149 w 269"/>
              <a:gd name="T31" fmla="*/ 153 h 190"/>
              <a:gd name="T32" fmla="*/ 131 w 269"/>
              <a:gd name="T33" fmla="*/ 180 h 190"/>
              <a:gd name="T34" fmla="*/ 120 w 269"/>
              <a:gd name="T35" fmla="*/ 189 h 190"/>
              <a:gd name="T36" fmla="*/ 102 w 269"/>
              <a:gd name="T37" fmla="*/ 174 h 190"/>
              <a:gd name="T38" fmla="*/ 89 w 269"/>
              <a:gd name="T39" fmla="*/ 141 h 190"/>
              <a:gd name="T40" fmla="*/ 88 w 269"/>
              <a:gd name="T41" fmla="*/ 138 h 190"/>
              <a:gd name="T42" fmla="*/ 88 w 269"/>
              <a:gd name="T43" fmla="*/ 117 h 190"/>
              <a:gd name="T44" fmla="*/ 55 w 269"/>
              <a:gd name="T45" fmla="*/ 71 h 190"/>
              <a:gd name="T46" fmla="*/ 26 w 269"/>
              <a:gd name="T47" fmla="*/ 64 h 190"/>
              <a:gd name="T48" fmla="*/ 16 w 269"/>
              <a:gd name="T49" fmla="*/ 55 h 190"/>
              <a:gd name="T50" fmla="*/ 4 w 269"/>
              <a:gd name="T51" fmla="*/ 45 h 190"/>
              <a:gd name="T52" fmla="*/ 1 w 269"/>
              <a:gd name="T53" fmla="*/ 44 h 190"/>
              <a:gd name="T54" fmla="*/ 0 w 269"/>
              <a:gd name="T55" fmla="*/ 42 h 190"/>
              <a:gd name="T56" fmla="*/ 13 w 269"/>
              <a:gd name="T57" fmla="*/ 41 h 190"/>
              <a:gd name="T58" fmla="*/ 24 w 269"/>
              <a:gd name="T59" fmla="*/ 40 h 190"/>
              <a:gd name="T60" fmla="*/ 33 w 269"/>
              <a:gd name="T61" fmla="*/ 29 h 190"/>
              <a:gd name="T62" fmla="*/ 21 w 269"/>
              <a:gd name="T63" fmla="*/ 22 h 190"/>
              <a:gd name="T64" fmla="*/ 31 w 269"/>
              <a:gd name="T65" fmla="*/ 20 h 190"/>
              <a:gd name="T66" fmla="*/ 58 w 269"/>
              <a:gd name="T67" fmla="*/ 12 h 190"/>
              <a:gd name="T68" fmla="*/ 79 w 269"/>
              <a:gd name="T69" fmla="*/ 12 h 190"/>
              <a:gd name="T70" fmla="*/ 101 w 269"/>
              <a:gd name="T71" fmla="*/ 12 h 190"/>
              <a:gd name="T72" fmla="*/ 159 w 269"/>
              <a:gd name="T73" fmla="*/ 5 h 190"/>
              <a:gd name="T74" fmla="*/ 176 w 269"/>
              <a:gd name="T75" fmla="*/ 2 h 190"/>
              <a:gd name="T76" fmla="*/ 216 w 269"/>
              <a:gd name="T77" fmla="*/ 2 h 190"/>
              <a:gd name="T78" fmla="*/ 221 w 269"/>
              <a:gd name="T79" fmla="*/ 2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190">
                <a:moveTo>
                  <a:pt x="221" y="20"/>
                </a:moveTo>
                <a:cubicBezTo>
                  <a:pt x="226" y="18"/>
                  <a:pt x="232" y="15"/>
                  <a:pt x="238" y="14"/>
                </a:cubicBezTo>
                <a:cubicBezTo>
                  <a:pt x="246" y="11"/>
                  <a:pt x="254" y="10"/>
                  <a:pt x="261" y="9"/>
                </a:cubicBezTo>
                <a:cubicBezTo>
                  <a:pt x="264" y="9"/>
                  <a:pt x="266" y="12"/>
                  <a:pt x="269" y="13"/>
                </a:cubicBezTo>
                <a:cubicBezTo>
                  <a:pt x="267" y="15"/>
                  <a:pt x="265" y="18"/>
                  <a:pt x="263" y="19"/>
                </a:cubicBezTo>
                <a:cubicBezTo>
                  <a:pt x="255" y="24"/>
                  <a:pt x="247" y="28"/>
                  <a:pt x="240" y="33"/>
                </a:cubicBezTo>
                <a:cubicBezTo>
                  <a:pt x="234" y="36"/>
                  <a:pt x="233" y="41"/>
                  <a:pt x="235" y="49"/>
                </a:cubicBezTo>
                <a:cubicBezTo>
                  <a:pt x="238" y="59"/>
                  <a:pt x="237" y="70"/>
                  <a:pt x="237" y="80"/>
                </a:cubicBezTo>
                <a:cubicBezTo>
                  <a:pt x="237" y="82"/>
                  <a:pt x="232" y="85"/>
                  <a:pt x="229" y="86"/>
                </a:cubicBezTo>
                <a:cubicBezTo>
                  <a:pt x="224" y="87"/>
                  <a:pt x="219" y="87"/>
                  <a:pt x="214" y="88"/>
                </a:cubicBezTo>
                <a:cubicBezTo>
                  <a:pt x="216" y="93"/>
                  <a:pt x="218" y="97"/>
                  <a:pt x="220" y="102"/>
                </a:cubicBezTo>
                <a:cubicBezTo>
                  <a:pt x="220" y="103"/>
                  <a:pt x="220" y="103"/>
                  <a:pt x="220" y="104"/>
                </a:cubicBezTo>
                <a:cubicBezTo>
                  <a:pt x="215" y="108"/>
                  <a:pt x="205" y="110"/>
                  <a:pt x="216" y="119"/>
                </a:cubicBezTo>
                <a:cubicBezTo>
                  <a:pt x="220" y="122"/>
                  <a:pt x="215" y="129"/>
                  <a:pt x="209" y="130"/>
                </a:cubicBezTo>
                <a:cubicBezTo>
                  <a:pt x="201" y="132"/>
                  <a:pt x="193" y="132"/>
                  <a:pt x="185" y="135"/>
                </a:cubicBezTo>
                <a:cubicBezTo>
                  <a:pt x="173" y="140"/>
                  <a:pt x="160" y="145"/>
                  <a:pt x="149" y="153"/>
                </a:cubicBezTo>
                <a:cubicBezTo>
                  <a:pt x="141" y="159"/>
                  <a:pt x="137" y="171"/>
                  <a:pt x="131" y="180"/>
                </a:cubicBezTo>
                <a:cubicBezTo>
                  <a:pt x="128" y="184"/>
                  <a:pt x="121" y="190"/>
                  <a:pt x="120" y="189"/>
                </a:cubicBezTo>
                <a:cubicBezTo>
                  <a:pt x="113" y="186"/>
                  <a:pt x="105" y="181"/>
                  <a:pt x="102" y="174"/>
                </a:cubicBezTo>
                <a:cubicBezTo>
                  <a:pt x="96" y="164"/>
                  <a:pt x="93" y="152"/>
                  <a:pt x="89" y="141"/>
                </a:cubicBezTo>
                <a:cubicBezTo>
                  <a:pt x="89" y="140"/>
                  <a:pt x="88" y="138"/>
                  <a:pt x="88" y="138"/>
                </a:cubicBezTo>
                <a:cubicBezTo>
                  <a:pt x="94" y="131"/>
                  <a:pt x="88" y="124"/>
                  <a:pt x="88" y="117"/>
                </a:cubicBezTo>
                <a:cubicBezTo>
                  <a:pt x="87" y="94"/>
                  <a:pt x="72" y="81"/>
                  <a:pt x="55" y="71"/>
                </a:cubicBezTo>
                <a:cubicBezTo>
                  <a:pt x="47" y="66"/>
                  <a:pt x="36" y="66"/>
                  <a:pt x="26" y="64"/>
                </a:cubicBezTo>
                <a:cubicBezTo>
                  <a:pt x="21" y="63"/>
                  <a:pt x="14" y="65"/>
                  <a:pt x="16" y="55"/>
                </a:cubicBezTo>
                <a:cubicBezTo>
                  <a:pt x="17" y="52"/>
                  <a:pt x="9" y="48"/>
                  <a:pt x="4" y="45"/>
                </a:cubicBezTo>
                <a:cubicBezTo>
                  <a:pt x="3" y="45"/>
                  <a:pt x="2" y="45"/>
                  <a:pt x="1" y="44"/>
                </a:cubicBezTo>
                <a:cubicBezTo>
                  <a:pt x="1" y="43"/>
                  <a:pt x="0" y="43"/>
                  <a:pt x="0" y="42"/>
                </a:cubicBezTo>
                <a:cubicBezTo>
                  <a:pt x="4" y="41"/>
                  <a:pt x="8" y="41"/>
                  <a:pt x="13" y="41"/>
                </a:cubicBezTo>
                <a:cubicBezTo>
                  <a:pt x="16" y="40"/>
                  <a:pt x="21" y="42"/>
                  <a:pt x="24" y="40"/>
                </a:cubicBezTo>
                <a:cubicBezTo>
                  <a:pt x="27" y="38"/>
                  <a:pt x="30" y="33"/>
                  <a:pt x="33" y="29"/>
                </a:cubicBezTo>
                <a:cubicBezTo>
                  <a:pt x="29" y="27"/>
                  <a:pt x="26" y="25"/>
                  <a:pt x="21" y="22"/>
                </a:cubicBezTo>
                <a:cubicBezTo>
                  <a:pt x="25" y="21"/>
                  <a:pt x="28" y="20"/>
                  <a:pt x="31" y="20"/>
                </a:cubicBezTo>
                <a:cubicBezTo>
                  <a:pt x="41" y="20"/>
                  <a:pt x="50" y="19"/>
                  <a:pt x="58" y="12"/>
                </a:cubicBezTo>
                <a:cubicBezTo>
                  <a:pt x="62" y="8"/>
                  <a:pt x="73" y="9"/>
                  <a:pt x="79" y="12"/>
                </a:cubicBezTo>
                <a:cubicBezTo>
                  <a:pt x="87" y="14"/>
                  <a:pt x="92" y="16"/>
                  <a:pt x="101" y="12"/>
                </a:cubicBezTo>
                <a:cubicBezTo>
                  <a:pt x="119" y="6"/>
                  <a:pt x="139" y="2"/>
                  <a:pt x="159" y="5"/>
                </a:cubicBezTo>
                <a:cubicBezTo>
                  <a:pt x="165" y="6"/>
                  <a:pt x="171" y="2"/>
                  <a:pt x="176" y="2"/>
                </a:cubicBezTo>
                <a:cubicBezTo>
                  <a:pt x="190" y="1"/>
                  <a:pt x="203" y="0"/>
                  <a:pt x="216" y="2"/>
                </a:cubicBezTo>
                <a:cubicBezTo>
                  <a:pt x="218" y="2"/>
                  <a:pt x="219" y="12"/>
                  <a:pt x="221" y="20"/>
                </a:cubicBezTo>
                <a:close/>
              </a:path>
            </a:pathLst>
          </a:custGeom>
          <a:solidFill>
            <a:schemeClr val="bg1">
              <a:lumMod val="75000"/>
            </a:schemeClr>
          </a:solidFill>
          <a:ln w="9525">
            <a:noFill/>
            <a:round/>
          </a:ln>
        </p:spPr>
        <p:txBody>
          <a:bodyPr anchor="ctr"/>
          <a:p>
            <a:pPr algn="ctr"/>
            <a:endParaRPr sz="1350"/>
          </a:p>
        </p:txBody>
      </p:sp>
      <p:sp>
        <p:nvSpPr>
          <p:cNvPr id="947" name="任意多边形 946"/>
          <p:cNvSpPr/>
          <p:nvPr>
            <p:custDataLst>
              <p:tags r:id="rId36"/>
            </p:custDataLst>
          </p:nvPr>
        </p:nvSpPr>
        <p:spPr bwMode="auto">
          <a:xfrm>
            <a:off x="793074" y="2548231"/>
            <a:ext cx="381909" cy="247834"/>
          </a:xfrm>
          <a:custGeom>
            <a:avLst/>
            <a:gdLst>
              <a:gd name="T0" fmla="*/ 0 w 145"/>
              <a:gd name="T1" fmla="*/ 84 h 94"/>
              <a:gd name="T2" fmla="*/ 24 w 145"/>
              <a:gd name="T3" fmla="*/ 38 h 94"/>
              <a:gd name="T4" fmla="*/ 44 w 145"/>
              <a:gd name="T5" fmla="*/ 39 h 94"/>
              <a:gd name="T6" fmla="*/ 37 w 145"/>
              <a:gd name="T7" fmla="*/ 21 h 94"/>
              <a:gd name="T8" fmla="*/ 52 w 145"/>
              <a:gd name="T9" fmla="*/ 2 h 94"/>
              <a:gd name="T10" fmla="*/ 55 w 145"/>
              <a:gd name="T11" fmla="*/ 0 h 94"/>
              <a:gd name="T12" fmla="*/ 85 w 145"/>
              <a:gd name="T13" fmla="*/ 8 h 94"/>
              <a:gd name="T14" fmla="*/ 106 w 145"/>
              <a:gd name="T15" fmla="*/ 17 h 94"/>
              <a:gd name="T16" fmla="*/ 118 w 145"/>
              <a:gd name="T17" fmla="*/ 38 h 94"/>
              <a:gd name="T18" fmla="*/ 123 w 145"/>
              <a:gd name="T19" fmla="*/ 49 h 94"/>
              <a:gd name="T20" fmla="*/ 145 w 145"/>
              <a:gd name="T21" fmla="*/ 58 h 94"/>
              <a:gd name="T22" fmla="*/ 132 w 145"/>
              <a:gd name="T23" fmla="*/ 74 h 94"/>
              <a:gd name="T24" fmla="*/ 120 w 145"/>
              <a:gd name="T25" fmla="*/ 66 h 94"/>
              <a:gd name="T26" fmla="*/ 118 w 145"/>
              <a:gd name="T27" fmla="*/ 68 h 94"/>
              <a:gd name="T28" fmla="*/ 124 w 145"/>
              <a:gd name="T29" fmla="*/ 77 h 94"/>
              <a:gd name="T30" fmla="*/ 122 w 145"/>
              <a:gd name="T31" fmla="*/ 88 h 94"/>
              <a:gd name="T32" fmla="*/ 110 w 145"/>
              <a:gd name="T33" fmla="*/ 94 h 94"/>
              <a:gd name="T34" fmla="*/ 79 w 145"/>
              <a:gd name="T35" fmla="*/ 70 h 94"/>
              <a:gd name="T36" fmla="*/ 92 w 145"/>
              <a:gd name="T37" fmla="*/ 42 h 94"/>
              <a:gd name="T38" fmla="*/ 86 w 145"/>
              <a:gd name="T39" fmla="*/ 36 h 94"/>
              <a:gd name="T40" fmla="*/ 66 w 145"/>
              <a:gd name="T41" fmla="*/ 26 h 94"/>
              <a:gd name="T42" fmla="*/ 52 w 145"/>
              <a:gd name="T43" fmla="*/ 31 h 94"/>
              <a:gd name="T44" fmla="*/ 58 w 145"/>
              <a:gd name="T45" fmla="*/ 42 h 94"/>
              <a:gd name="T46" fmla="*/ 40 w 145"/>
              <a:gd name="T47" fmla="*/ 67 h 94"/>
              <a:gd name="T48" fmla="*/ 55 w 145"/>
              <a:gd name="T49" fmla="*/ 78 h 94"/>
              <a:gd name="T50" fmla="*/ 28 w 145"/>
              <a:gd name="T51" fmla="*/ 66 h 94"/>
              <a:gd name="T52" fmla="*/ 2 w 145"/>
              <a:gd name="T53" fmla="*/ 87 h 94"/>
              <a:gd name="T54" fmla="*/ 0 w 145"/>
              <a:gd name="T55" fmla="*/ 8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5" h="94">
                <a:moveTo>
                  <a:pt x="0" y="84"/>
                </a:moveTo>
                <a:cubicBezTo>
                  <a:pt x="8" y="69"/>
                  <a:pt x="16" y="54"/>
                  <a:pt x="24" y="38"/>
                </a:cubicBezTo>
                <a:cubicBezTo>
                  <a:pt x="32" y="41"/>
                  <a:pt x="37" y="48"/>
                  <a:pt x="44" y="39"/>
                </a:cubicBezTo>
                <a:cubicBezTo>
                  <a:pt x="51" y="29"/>
                  <a:pt x="39" y="27"/>
                  <a:pt x="37" y="21"/>
                </a:cubicBezTo>
                <a:cubicBezTo>
                  <a:pt x="42" y="15"/>
                  <a:pt x="47" y="8"/>
                  <a:pt x="52" y="2"/>
                </a:cubicBezTo>
                <a:cubicBezTo>
                  <a:pt x="53" y="1"/>
                  <a:pt x="54" y="0"/>
                  <a:pt x="55" y="0"/>
                </a:cubicBezTo>
                <a:cubicBezTo>
                  <a:pt x="65" y="2"/>
                  <a:pt x="75" y="5"/>
                  <a:pt x="85" y="8"/>
                </a:cubicBezTo>
                <a:cubicBezTo>
                  <a:pt x="92" y="10"/>
                  <a:pt x="99" y="15"/>
                  <a:pt x="106" y="17"/>
                </a:cubicBezTo>
                <a:cubicBezTo>
                  <a:pt x="117" y="20"/>
                  <a:pt x="122" y="27"/>
                  <a:pt x="118" y="38"/>
                </a:cubicBezTo>
                <a:cubicBezTo>
                  <a:pt x="115" y="44"/>
                  <a:pt x="117" y="47"/>
                  <a:pt x="123" y="49"/>
                </a:cubicBezTo>
                <a:cubicBezTo>
                  <a:pt x="130" y="51"/>
                  <a:pt x="137" y="55"/>
                  <a:pt x="145" y="58"/>
                </a:cubicBezTo>
                <a:cubicBezTo>
                  <a:pt x="141" y="64"/>
                  <a:pt x="137" y="69"/>
                  <a:pt x="132" y="74"/>
                </a:cubicBezTo>
                <a:cubicBezTo>
                  <a:pt x="128" y="71"/>
                  <a:pt x="124" y="69"/>
                  <a:pt x="120" y="66"/>
                </a:cubicBezTo>
                <a:cubicBezTo>
                  <a:pt x="119" y="67"/>
                  <a:pt x="119" y="67"/>
                  <a:pt x="118" y="68"/>
                </a:cubicBezTo>
                <a:cubicBezTo>
                  <a:pt x="120" y="71"/>
                  <a:pt x="122" y="74"/>
                  <a:pt x="124" y="77"/>
                </a:cubicBezTo>
                <a:cubicBezTo>
                  <a:pt x="128" y="82"/>
                  <a:pt x="128" y="85"/>
                  <a:pt x="122" y="88"/>
                </a:cubicBezTo>
                <a:cubicBezTo>
                  <a:pt x="117" y="89"/>
                  <a:pt x="114" y="92"/>
                  <a:pt x="110" y="94"/>
                </a:cubicBezTo>
                <a:cubicBezTo>
                  <a:pt x="99" y="86"/>
                  <a:pt x="89" y="77"/>
                  <a:pt x="79" y="70"/>
                </a:cubicBezTo>
                <a:cubicBezTo>
                  <a:pt x="86" y="67"/>
                  <a:pt x="94" y="51"/>
                  <a:pt x="92" y="42"/>
                </a:cubicBezTo>
                <a:cubicBezTo>
                  <a:pt x="91" y="40"/>
                  <a:pt x="88" y="37"/>
                  <a:pt x="86" y="36"/>
                </a:cubicBezTo>
                <a:cubicBezTo>
                  <a:pt x="80" y="32"/>
                  <a:pt x="73" y="29"/>
                  <a:pt x="66" y="26"/>
                </a:cubicBezTo>
                <a:cubicBezTo>
                  <a:pt x="61" y="24"/>
                  <a:pt x="55" y="24"/>
                  <a:pt x="52" y="31"/>
                </a:cubicBezTo>
                <a:cubicBezTo>
                  <a:pt x="52" y="33"/>
                  <a:pt x="56" y="37"/>
                  <a:pt x="58" y="42"/>
                </a:cubicBezTo>
                <a:cubicBezTo>
                  <a:pt x="53" y="49"/>
                  <a:pt x="47" y="57"/>
                  <a:pt x="40" y="67"/>
                </a:cubicBezTo>
                <a:cubicBezTo>
                  <a:pt x="44" y="70"/>
                  <a:pt x="49" y="74"/>
                  <a:pt x="55" y="78"/>
                </a:cubicBezTo>
                <a:cubicBezTo>
                  <a:pt x="41" y="85"/>
                  <a:pt x="34" y="82"/>
                  <a:pt x="28" y="66"/>
                </a:cubicBezTo>
                <a:cubicBezTo>
                  <a:pt x="19" y="73"/>
                  <a:pt x="11" y="80"/>
                  <a:pt x="2" y="87"/>
                </a:cubicBezTo>
                <a:cubicBezTo>
                  <a:pt x="2" y="86"/>
                  <a:pt x="1" y="85"/>
                  <a:pt x="0" y="84"/>
                </a:cubicBezTo>
                <a:close/>
              </a:path>
            </a:pathLst>
          </a:custGeom>
          <a:solidFill>
            <a:schemeClr val="bg1">
              <a:lumMod val="75000"/>
            </a:schemeClr>
          </a:solidFill>
          <a:ln w="9525">
            <a:noFill/>
            <a:round/>
          </a:ln>
        </p:spPr>
        <p:txBody>
          <a:bodyPr anchor="ctr"/>
          <a:p>
            <a:pPr algn="ctr"/>
            <a:endParaRPr sz="1350"/>
          </a:p>
        </p:txBody>
      </p:sp>
      <p:sp>
        <p:nvSpPr>
          <p:cNvPr id="948" name="任意多边形 947"/>
          <p:cNvSpPr/>
          <p:nvPr>
            <p:custDataLst>
              <p:tags r:id="rId37"/>
            </p:custDataLst>
          </p:nvPr>
        </p:nvSpPr>
        <p:spPr bwMode="auto">
          <a:xfrm>
            <a:off x="1948914" y="2842850"/>
            <a:ext cx="115078" cy="126446"/>
          </a:xfrm>
          <a:custGeom>
            <a:avLst/>
            <a:gdLst>
              <a:gd name="T0" fmla="*/ 19 w 44"/>
              <a:gd name="T1" fmla="*/ 0 h 48"/>
              <a:gd name="T2" fmla="*/ 42 w 44"/>
              <a:gd name="T3" fmla="*/ 31 h 48"/>
              <a:gd name="T4" fmla="*/ 44 w 44"/>
              <a:gd name="T5" fmla="*/ 48 h 48"/>
              <a:gd name="T6" fmla="*/ 19 w 44"/>
              <a:gd name="T7" fmla="*/ 48 h 48"/>
              <a:gd name="T8" fmla="*/ 19 w 44"/>
              <a:gd name="T9" fmla="*/ 42 h 48"/>
              <a:gd name="T10" fmla="*/ 22 w 44"/>
              <a:gd name="T11" fmla="*/ 33 h 48"/>
              <a:gd name="T12" fmla="*/ 20 w 44"/>
              <a:gd name="T13" fmla="*/ 25 h 48"/>
              <a:gd name="T14" fmla="*/ 14 w 44"/>
              <a:gd name="T15" fmla="*/ 31 h 48"/>
              <a:gd name="T16" fmla="*/ 13 w 44"/>
              <a:gd name="T17" fmla="*/ 37 h 48"/>
              <a:gd name="T18" fmla="*/ 3 w 44"/>
              <a:gd name="T19" fmla="*/ 43 h 48"/>
              <a:gd name="T20" fmla="*/ 1 w 44"/>
              <a:gd name="T21" fmla="*/ 33 h 48"/>
              <a:gd name="T22" fmla="*/ 15 w 44"/>
              <a:gd name="T23" fmla="*/ 16 h 48"/>
              <a:gd name="T24" fmla="*/ 18 w 44"/>
              <a:gd name="T25" fmla="*/ 9 h 48"/>
              <a:gd name="T26" fmla="*/ 19 w 44"/>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8">
                <a:moveTo>
                  <a:pt x="19" y="0"/>
                </a:moveTo>
                <a:cubicBezTo>
                  <a:pt x="27" y="10"/>
                  <a:pt x="35" y="20"/>
                  <a:pt x="42" y="31"/>
                </a:cubicBezTo>
                <a:cubicBezTo>
                  <a:pt x="44" y="36"/>
                  <a:pt x="43" y="43"/>
                  <a:pt x="44" y="48"/>
                </a:cubicBezTo>
                <a:cubicBezTo>
                  <a:pt x="36" y="48"/>
                  <a:pt x="27" y="48"/>
                  <a:pt x="19" y="48"/>
                </a:cubicBezTo>
                <a:cubicBezTo>
                  <a:pt x="19" y="48"/>
                  <a:pt x="18" y="44"/>
                  <a:pt x="19" y="42"/>
                </a:cubicBezTo>
                <a:cubicBezTo>
                  <a:pt x="20" y="39"/>
                  <a:pt x="22" y="36"/>
                  <a:pt x="22" y="33"/>
                </a:cubicBezTo>
                <a:cubicBezTo>
                  <a:pt x="23" y="30"/>
                  <a:pt x="21" y="28"/>
                  <a:pt x="20" y="25"/>
                </a:cubicBezTo>
                <a:cubicBezTo>
                  <a:pt x="18" y="27"/>
                  <a:pt x="15" y="29"/>
                  <a:pt x="14" y="31"/>
                </a:cubicBezTo>
                <a:cubicBezTo>
                  <a:pt x="13" y="33"/>
                  <a:pt x="14" y="36"/>
                  <a:pt x="13" y="37"/>
                </a:cubicBezTo>
                <a:cubicBezTo>
                  <a:pt x="10" y="39"/>
                  <a:pt x="6" y="41"/>
                  <a:pt x="3" y="43"/>
                </a:cubicBezTo>
                <a:cubicBezTo>
                  <a:pt x="2" y="39"/>
                  <a:pt x="0" y="34"/>
                  <a:pt x="1" y="33"/>
                </a:cubicBezTo>
                <a:cubicBezTo>
                  <a:pt x="6" y="28"/>
                  <a:pt x="5" y="18"/>
                  <a:pt x="15" y="16"/>
                </a:cubicBezTo>
                <a:cubicBezTo>
                  <a:pt x="17" y="16"/>
                  <a:pt x="18" y="12"/>
                  <a:pt x="18" y="9"/>
                </a:cubicBezTo>
                <a:cubicBezTo>
                  <a:pt x="19" y="6"/>
                  <a:pt x="19" y="3"/>
                  <a:pt x="19" y="0"/>
                </a:cubicBezTo>
                <a:close/>
              </a:path>
            </a:pathLst>
          </a:custGeom>
          <a:solidFill>
            <a:schemeClr val="bg1">
              <a:lumMod val="75000"/>
            </a:schemeClr>
          </a:solidFill>
          <a:ln w="9525">
            <a:noFill/>
            <a:round/>
          </a:ln>
        </p:spPr>
        <p:txBody>
          <a:bodyPr anchor="ctr"/>
          <a:p>
            <a:pPr algn="ctr"/>
            <a:endParaRPr sz="1350"/>
          </a:p>
        </p:txBody>
      </p:sp>
      <p:sp>
        <p:nvSpPr>
          <p:cNvPr id="949" name="任意多边形 948"/>
          <p:cNvSpPr/>
          <p:nvPr>
            <p:custDataLst>
              <p:tags r:id="rId38"/>
            </p:custDataLst>
          </p:nvPr>
        </p:nvSpPr>
        <p:spPr bwMode="auto">
          <a:xfrm>
            <a:off x="2569832" y="3975810"/>
            <a:ext cx="99904" cy="154264"/>
          </a:xfrm>
          <a:custGeom>
            <a:avLst/>
            <a:gdLst>
              <a:gd name="T0" fmla="*/ 33 w 38"/>
              <a:gd name="T1" fmla="*/ 0 h 59"/>
              <a:gd name="T2" fmla="*/ 32 w 38"/>
              <a:gd name="T3" fmla="*/ 27 h 59"/>
              <a:gd name="T4" fmla="*/ 24 w 38"/>
              <a:gd name="T5" fmla="*/ 43 h 59"/>
              <a:gd name="T6" fmla="*/ 9 w 38"/>
              <a:gd name="T7" fmla="*/ 59 h 59"/>
              <a:gd name="T8" fmla="*/ 33 w 38"/>
              <a:gd name="T9" fmla="*/ 0 h 59"/>
            </a:gdLst>
            <a:ahLst/>
            <a:cxnLst>
              <a:cxn ang="0">
                <a:pos x="T0" y="T1"/>
              </a:cxn>
              <a:cxn ang="0">
                <a:pos x="T2" y="T3"/>
              </a:cxn>
              <a:cxn ang="0">
                <a:pos x="T4" y="T5"/>
              </a:cxn>
              <a:cxn ang="0">
                <a:pos x="T6" y="T7"/>
              </a:cxn>
              <a:cxn ang="0">
                <a:pos x="T8" y="T9"/>
              </a:cxn>
            </a:cxnLst>
            <a:rect l="0" t="0" r="r" b="b"/>
            <a:pathLst>
              <a:path w="38" h="59">
                <a:moveTo>
                  <a:pt x="33" y="0"/>
                </a:moveTo>
                <a:cubicBezTo>
                  <a:pt x="38" y="8"/>
                  <a:pt x="38" y="19"/>
                  <a:pt x="32" y="27"/>
                </a:cubicBezTo>
                <a:cubicBezTo>
                  <a:pt x="29" y="32"/>
                  <a:pt x="26" y="38"/>
                  <a:pt x="24" y="43"/>
                </a:cubicBezTo>
                <a:cubicBezTo>
                  <a:pt x="21" y="51"/>
                  <a:pt x="17" y="57"/>
                  <a:pt x="9" y="59"/>
                </a:cubicBezTo>
                <a:cubicBezTo>
                  <a:pt x="0" y="45"/>
                  <a:pt x="12" y="16"/>
                  <a:pt x="33" y="0"/>
                </a:cubicBezTo>
                <a:close/>
              </a:path>
            </a:pathLst>
          </a:custGeom>
          <a:solidFill>
            <a:schemeClr val="bg1">
              <a:lumMod val="75000"/>
            </a:schemeClr>
          </a:solidFill>
          <a:ln w="9525">
            <a:noFill/>
            <a:round/>
          </a:ln>
        </p:spPr>
        <p:txBody>
          <a:bodyPr anchor="ctr"/>
          <a:p>
            <a:pPr algn="ctr"/>
            <a:endParaRPr sz="1350"/>
          </a:p>
        </p:txBody>
      </p:sp>
      <p:sp>
        <p:nvSpPr>
          <p:cNvPr id="950" name="任意多边形 949"/>
          <p:cNvSpPr/>
          <p:nvPr>
            <p:custDataLst>
              <p:tags r:id="rId39"/>
            </p:custDataLst>
          </p:nvPr>
        </p:nvSpPr>
        <p:spPr bwMode="auto">
          <a:xfrm>
            <a:off x="1793370" y="2679734"/>
            <a:ext cx="111285" cy="48050"/>
          </a:xfrm>
          <a:custGeom>
            <a:avLst/>
            <a:gdLst>
              <a:gd name="T0" fmla="*/ 0 w 42"/>
              <a:gd name="T1" fmla="*/ 2 h 18"/>
              <a:gd name="T2" fmla="*/ 35 w 42"/>
              <a:gd name="T3" fmla="*/ 0 h 18"/>
              <a:gd name="T4" fmla="*/ 42 w 42"/>
              <a:gd name="T5" fmla="*/ 4 h 18"/>
              <a:gd name="T6" fmla="*/ 34 w 42"/>
              <a:gd name="T7" fmla="*/ 13 h 18"/>
              <a:gd name="T8" fmla="*/ 17 w 42"/>
              <a:gd name="T9" fmla="*/ 16 h 18"/>
              <a:gd name="T10" fmla="*/ 0 w 42"/>
              <a:gd name="T11" fmla="*/ 2 h 18"/>
            </a:gdLst>
            <a:ahLst/>
            <a:cxnLst>
              <a:cxn ang="0">
                <a:pos x="T0" y="T1"/>
              </a:cxn>
              <a:cxn ang="0">
                <a:pos x="T2" y="T3"/>
              </a:cxn>
              <a:cxn ang="0">
                <a:pos x="T4" y="T5"/>
              </a:cxn>
              <a:cxn ang="0">
                <a:pos x="T6" y="T7"/>
              </a:cxn>
              <a:cxn ang="0">
                <a:pos x="T8" y="T9"/>
              </a:cxn>
              <a:cxn ang="0">
                <a:pos x="T10" y="T11"/>
              </a:cxn>
            </a:cxnLst>
            <a:rect l="0" t="0" r="r" b="b"/>
            <a:pathLst>
              <a:path w="42" h="18">
                <a:moveTo>
                  <a:pt x="0" y="2"/>
                </a:moveTo>
                <a:cubicBezTo>
                  <a:pt x="11" y="1"/>
                  <a:pt x="23" y="0"/>
                  <a:pt x="35" y="0"/>
                </a:cubicBezTo>
                <a:cubicBezTo>
                  <a:pt x="37" y="0"/>
                  <a:pt x="39" y="3"/>
                  <a:pt x="42" y="4"/>
                </a:cubicBezTo>
                <a:cubicBezTo>
                  <a:pt x="39" y="7"/>
                  <a:pt x="37" y="12"/>
                  <a:pt x="34" y="13"/>
                </a:cubicBezTo>
                <a:cubicBezTo>
                  <a:pt x="29" y="15"/>
                  <a:pt x="23" y="15"/>
                  <a:pt x="17" y="16"/>
                </a:cubicBezTo>
                <a:cubicBezTo>
                  <a:pt x="10" y="18"/>
                  <a:pt x="2" y="12"/>
                  <a:pt x="0" y="2"/>
                </a:cubicBezTo>
                <a:close/>
              </a:path>
            </a:pathLst>
          </a:custGeom>
          <a:solidFill>
            <a:schemeClr val="bg1">
              <a:lumMod val="75000"/>
            </a:schemeClr>
          </a:solidFill>
          <a:ln w="9525">
            <a:noFill/>
            <a:round/>
          </a:ln>
        </p:spPr>
        <p:txBody>
          <a:bodyPr anchor="ctr"/>
          <a:p>
            <a:pPr algn="ctr"/>
            <a:endParaRPr sz="1350"/>
          </a:p>
        </p:txBody>
      </p:sp>
      <p:sp>
        <p:nvSpPr>
          <p:cNvPr id="951" name="任意多边形 950"/>
          <p:cNvSpPr/>
          <p:nvPr>
            <p:custDataLst>
              <p:tags r:id="rId40"/>
            </p:custDataLst>
          </p:nvPr>
        </p:nvSpPr>
        <p:spPr bwMode="auto">
          <a:xfrm>
            <a:off x="2214480" y="2375000"/>
            <a:ext cx="82199" cy="73338"/>
          </a:xfrm>
          <a:custGeom>
            <a:avLst/>
            <a:gdLst>
              <a:gd name="T0" fmla="*/ 24 w 31"/>
              <a:gd name="T1" fmla="*/ 28 h 28"/>
              <a:gd name="T2" fmla="*/ 0 w 31"/>
              <a:gd name="T3" fmla="*/ 7 h 28"/>
              <a:gd name="T4" fmla="*/ 28 w 31"/>
              <a:gd name="T5" fmla="*/ 4 h 28"/>
              <a:gd name="T6" fmla="*/ 31 w 31"/>
              <a:gd name="T7" fmla="*/ 15 h 28"/>
              <a:gd name="T8" fmla="*/ 24 w 31"/>
              <a:gd name="T9" fmla="*/ 28 h 28"/>
            </a:gdLst>
            <a:ahLst/>
            <a:cxnLst>
              <a:cxn ang="0">
                <a:pos x="T0" y="T1"/>
              </a:cxn>
              <a:cxn ang="0">
                <a:pos x="T2" y="T3"/>
              </a:cxn>
              <a:cxn ang="0">
                <a:pos x="T4" y="T5"/>
              </a:cxn>
              <a:cxn ang="0">
                <a:pos x="T6" y="T7"/>
              </a:cxn>
              <a:cxn ang="0">
                <a:pos x="T8" y="T9"/>
              </a:cxn>
            </a:cxnLst>
            <a:rect l="0" t="0" r="r" b="b"/>
            <a:pathLst>
              <a:path w="31" h="28">
                <a:moveTo>
                  <a:pt x="24" y="28"/>
                </a:moveTo>
                <a:cubicBezTo>
                  <a:pt x="15" y="20"/>
                  <a:pt x="8" y="14"/>
                  <a:pt x="0" y="7"/>
                </a:cubicBezTo>
                <a:cubicBezTo>
                  <a:pt x="5" y="3"/>
                  <a:pt x="23" y="0"/>
                  <a:pt x="28" y="4"/>
                </a:cubicBezTo>
                <a:cubicBezTo>
                  <a:pt x="30" y="6"/>
                  <a:pt x="31" y="11"/>
                  <a:pt x="31" y="15"/>
                </a:cubicBezTo>
                <a:cubicBezTo>
                  <a:pt x="30" y="19"/>
                  <a:pt x="27" y="24"/>
                  <a:pt x="24" y="28"/>
                </a:cubicBezTo>
                <a:close/>
              </a:path>
            </a:pathLst>
          </a:custGeom>
          <a:solidFill>
            <a:schemeClr val="bg1">
              <a:lumMod val="75000"/>
            </a:schemeClr>
          </a:solidFill>
          <a:ln w="9525">
            <a:noFill/>
            <a:round/>
          </a:ln>
        </p:spPr>
        <p:txBody>
          <a:bodyPr anchor="ctr"/>
          <a:p>
            <a:pPr algn="ctr"/>
            <a:endParaRPr sz="1350"/>
          </a:p>
        </p:txBody>
      </p:sp>
      <p:sp>
        <p:nvSpPr>
          <p:cNvPr id="952" name="任意多边形 951"/>
          <p:cNvSpPr/>
          <p:nvPr>
            <p:custDataLst>
              <p:tags r:id="rId41"/>
            </p:custDataLst>
          </p:nvPr>
        </p:nvSpPr>
        <p:spPr bwMode="auto">
          <a:xfrm>
            <a:off x="1070021" y="2316835"/>
            <a:ext cx="112549" cy="79661"/>
          </a:xfrm>
          <a:custGeom>
            <a:avLst/>
            <a:gdLst>
              <a:gd name="T0" fmla="*/ 42 w 43"/>
              <a:gd name="T1" fmla="*/ 11 h 30"/>
              <a:gd name="T2" fmla="*/ 2 w 43"/>
              <a:gd name="T3" fmla="*/ 30 h 30"/>
              <a:gd name="T4" fmla="*/ 0 w 43"/>
              <a:gd name="T5" fmla="*/ 28 h 30"/>
              <a:gd name="T6" fmla="*/ 33 w 43"/>
              <a:gd name="T7" fmla="*/ 1 h 30"/>
              <a:gd name="T8" fmla="*/ 43 w 43"/>
              <a:gd name="T9" fmla="*/ 6 h 30"/>
              <a:gd name="T10" fmla="*/ 42 w 43"/>
              <a:gd name="T11" fmla="*/ 11 h 30"/>
            </a:gdLst>
            <a:ahLst/>
            <a:cxnLst>
              <a:cxn ang="0">
                <a:pos x="T0" y="T1"/>
              </a:cxn>
              <a:cxn ang="0">
                <a:pos x="T2" y="T3"/>
              </a:cxn>
              <a:cxn ang="0">
                <a:pos x="T4" y="T5"/>
              </a:cxn>
              <a:cxn ang="0">
                <a:pos x="T6" y="T7"/>
              </a:cxn>
              <a:cxn ang="0">
                <a:pos x="T8" y="T9"/>
              </a:cxn>
              <a:cxn ang="0">
                <a:pos x="T10" y="T11"/>
              </a:cxn>
            </a:cxnLst>
            <a:rect l="0" t="0" r="r" b="b"/>
            <a:pathLst>
              <a:path w="43" h="30">
                <a:moveTo>
                  <a:pt x="42" y="11"/>
                </a:moveTo>
                <a:cubicBezTo>
                  <a:pt x="28" y="17"/>
                  <a:pt x="15" y="24"/>
                  <a:pt x="2" y="30"/>
                </a:cubicBezTo>
                <a:cubicBezTo>
                  <a:pt x="1" y="29"/>
                  <a:pt x="1" y="28"/>
                  <a:pt x="0" y="28"/>
                </a:cubicBezTo>
                <a:cubicBezTo>
                  <a:pt x="11" y="19"/>
                  <a:pt x="22" y="9"/>
                  <a:pt x="33" y="1"/>
                </a:cubicBezTo>
                <a:cubicBezTo>
                  <a:pt x="35" y="0"/>
                  <a:pt x="40" y="5"/>
                  <a:pt x="43" y="6"/>
                </a:cubicBezTo>
                <a:cubicBezTo>
                  <a:pt x="43" y="8"/>
                  <a:pt x="42" y="9"/>
                  <a:pt x="42" y="11"/>
                </a:cubicBezTo>
                <a:close/>
              </a:path>
            </a:pathLst>
          </a:custGeom>
          <a:solidFill>
            <a:schemeClr val="bg1">
              <a:lumMod val="75000"/>
            </a:schemeClr>
          </a:solidFill>
          <a:ln w="9525">
            <a:noFill/>
            <a:round/>
          </a:ln>
        </p:spPr>
        <p:txBody>
          <a:bodyPr anchor="ctr"/>
          <a:p>
            <a:pPr algn="ctr"/>
            <a:endParaRPr sz="1350"/>
          </a:p>
        </p:txBody>
      </p:sp>
      <p:sp>
        <p:nvSpPr>
          <p:cNvPr id="953" name="任意多边形 952"/>
          <p:cNvSpPr/>
          <p:nvPr>
            <p:custDataLst>
              <p:tags r:id="rId42"/>
            </p:custDataLst>
          </p:nvPr>
        </p:nvSpPr>
        <p:spPr bwMode="auto">
          <a:xfrm>
            <a:off x="2708937" y="2477421"/>
            <a:ext cx="87258" cy="107480"/>
          </a:xfrm>
          <a:custGeom>
            <a:avLst/>
            <a:gdLst>
              <a:gd name="T0" fmla="*/ 0 w 33"/>
              <a:gd name="T1" fmla="*/ 34 h 41"/>
              <a:gd name="T2" fmla="*/ 16 w 33"/>
              <a:gd name="T3" fmla="*/ 9 h 41"/>
              <a:gd name="T4" fmla="*/ 28 w 33"/>
              <a:gd name="T5" fmla="*/ 0 h 41"/>
              <a:gd name="T6" fmla="*/ 32 w 33"/>
              <a:gd name="T7" fmla="*/ 5 h 41"/>
              <a:gd name="T8" fmla="*/ 23 w 33"/>
              <a:gd name="T9" fmla="*/ 16 h 41"/>
              <a:gd name="T10" fmla="*/ 10 w 33"/>
              <a:gd name="T11" fmla="*/ 33 h 41"/>
              <a:gd name="T12" fmla="*/ 0 w 33"/>
              <a:gd name="T13" fmla="*/ 34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0" y="34"/>
                </a:moveTo>
                <a:cubicBezTo>
                  <a:pt x="6" y="25"/>
                  <a:pt x="10" y="17"/>
                  <a:pt x="16" y="9"/>
                </a:cubicBezTo>
                <a:cubicBezTo>
                  <a:pt x="19" y="5"/>
                  <a:pt x="24" y="3"/>
                  <a:pt x="28" y="0"/>
                </a:cubicBezTo>
                <a:cubicBezTo>
                  <a:pt x="28" y="0"/>
                  <a:pt x="33" y="4"/>
                  <a:pt x="32" y="5"/>
                </a:cubicBezTo>
                <a:cubicBezTo>
                  <a:pt x="30" y="9"/>
                  <a:pt x="27" y="14"/>
                  <a:pt x="23" y="16"/>
                </a:cubicBezTo>
                <a:cubicBezTo>
                  <a:pt x="16" y="20"/>
                  <a:pt x="10" y="24"/>
                  <a:pt x="10" y="33"/>
                </a:cubicBezTo>
                <a:cubicBezTo>
                  <a:pt x="9" y="41"/>
                  <a:pt x="4" y="38"/>
                  <a:pt x="0" y="34"/>
                </a:cubicBezTo>
                <a:close/>
              </a:path>
            </a:pathLst>
          </a:custGeom>
          <a:solidFill>
            <a:schemeClr val="bg1">
              <a:lumMod val="75000"/>
            </a:schemeClr>
          </a:solidFill>
          <a:ln w="9525">
            <a:noFill/>
            <a:round/>
          </a:ln>
        </p:spPr>
        <p:txBody>
          <a:bodyPr anchor="ctr"/>
          <a:p>
            <a:pPr algn="ctr"/>
            <a:endParaRPr sz="1350"/>
          </a:p>
        </p:txBody>
      </p:sp>
      <p:sp>
        <p:nvSpPr>
          <p:cNvPr id="954" name="任意多边形 953"/>
          <p:cNvSpPr/>
          <p:nvPr>
            <p:custDataLst>
              <p:tags r:id="rId43"/>
            </p:custDataLst>
          </p:nvPr>
        </p:nvSpPr>
        <p:spPr bwMode="auto">
          <a:xfrm>
            <a:off x="953678" y="3452322"/>
            <a:ext cx="55642" cy="45521"/>
          </a:xfrm>
          <a:custGeom>
            <a:avLst/>
            <a:gdLst>
              <a:gd name="T0" fmla="*/ 21 w 21"/>
              <a:gd name="T1" fmla="*/ 16 h 17"/>
              <a:gd name="T2" fmla="*/ 0 w 21"/>
              <a:gd name="T3" fmla="*/ 1 h 17"/>
              <a:gd name="T4" fmla="*/ 21 w 21"/>
              <a:gd name="T5" fmla="*/ 16 h 17"/>
            </a:gdLst>
            <a:ahLst/>
            <a:cxnLst>
              <a:cxn ang="0">
                <a:pos x="T0" y="T1"/>
              </a:cxn>
              <a:cxn ang="0">
                <a:pos x="T2" y="T3"/>
              </a:cxn>
              <a:cxn ang="0">
                <a:pos x="T4" y="T5"/>
              </a:cxn>
            </a:cxnLst>
            <a:rect l="0" t="0" r="r" b="b"/>
            <a:pathLst>
              <a:path w="21" h="17">
                <a:moveTo>
                  <a:pt x="21" y="16"/>
                </a:moveTo>
                <a:cubicBezTo>
                  <a:pt x="9" y="17"/>
                  <a:pt x="6" y="7"/>
                  <a:pt x="0" y="1"/>
                </a:cubicBezTo>
                <a:cubicBezTo>
                  <a:pt x="11" y="0"/>
                  <a:pt x="12" y="13"/>
                  <a:pt x="21" y="16"/>
                </a:cubicBezTo>
                <a:close/>
              </a:path>
            </a:pathLst>
          </a:custGeom>
          <a:solidFill>
            <a:schemeClr val="bg1">
              <a:lumMod val="75000"/>
            </a:schemeClr>
          </a:solidFill>
          <a:ln w="9525">
            <a:noFill/>
            <a:round/>
          </a:ln>
        </p:spPr>
        <p:txBody>
          <a:bodyPr anchor="ctr"/>
          <a:p>
            <a:pPr algn="ctr"/>
            <a:endParaRPr sz="1350"/>
          </a:p>
        </p:txBody>
      </p:sp>
      <p:sp>
        <p:nvSpPr>
          <p:cNvPr id="955" name="任意多边形 954"/>
          <p:cNvSpPr/>
          <p:nvPr>
            <p:custDataLst>
              <p:tags r:id="rId44"/>
            </p:custDataLst>
          </p:nvPr>
        </p:nvSpPr>
        <p:spPr bwMode="auto">
          <a:xfrm>
            <a:off x="1045992" y="3515545"/>
            <a:ext cx="36674" cy="21497"/>
          </a:xfrm>
          <a:custGeom>
            <a:avLst/>
            <a:gdLst>
              <a:gd name="T0" fmla="*/ 0 w 14"/>
              <a:gd name="T1" fmla="*/ 2 h 8"/>
              <a:gd name="T2" fmla="*/ 12 w 14"/>
              <a:gd name="T3" fmla="*/ 0 h 8"/>
              <a:gd name="T4" fmla="*/ 14 w 14"/>
              <a:gd name="T5" fmla="*/ 5 h 8"/>
              <a:gd name="T6" fmla="*/ 2 w 14"/>
              <a:gd name="T7" fmla="*/ 8 h 8"/>
              <a:gd name="T8" fmla="*/ 0 w 14"/>
              <a:gd name="T9" fmla="*/ 2 h 8"/>
            </a:gdLst>
            <a:ahLst/>
            <a:cxnLst>
              <a:cxn ang="0">
                <a:pos x="T0" y="T1"/>
              </a:cxn>
              <a:cxn ang="0">
                <a:pos x="T2" y="T3"/>
              </a:cxn>
              <a:cxn ang="0">
                <a:pos x="T4" y="T5"/>
              </a:cxn>
              <a:cxn ang="0">
                <a:pos x="T6" y="T7"/>
              </a:cxn>
              <a:cxn ang="0">
                <a:pos x="T8" y="T9"/>
              </a:cxn>
            </a:cxnLst>
            <a:rect l="0" t="0" r="r" b="b"/>
            <a:pathLst>
              <a:path w="14" h="8">
                <a:moveTo>
                  <a:pt x="0" y="2"/>
                </a:moveTo>
                <a:cubicBezTo>
                  <a:pt x="4" y="1"/>
                  <a:pt x="8" y="0"/>
                  <a:pt x="12" y="0"/>
                </a:cubicBezTo>
                <a:cubicBezTo>
                  <a:pt x="13" y="0"/>
                  <a:pt x="13" y="3"/>
                  <a:pt x="14" y="5"/>
                </a:cubicBezTo>
                <a:cubicBezTo>
                  <a:pt x="10" y="6"/>
                  <a:pt x="6" y="7"/>
                  <a:pt x="2" y="8"/>
                </a:cubicBezTo>
                <a:cubicBezTo>
                  <a:pt x="1" y="6"/>
                  <a:pt x="1" y="4"/>
                  <a:pt x="0" y="2"/>
                </a:cubicBezTo>
                <a:close/>
              </a:path>
            </a:pathLst>
          </a:custGeom>
          <a:solidFill>
            <a:schemeClr val="bg1">
              <a:lumMod val="75000"/>
            </a:schemeClr>
          </a:solidFill>
          <a:ln w="9525">
            <a:noFill/>
            <a:round/>
          </a:ln>
        </p:spPr>
        <p:txBody>
          <a:bodyPr anchor="ctr"/>
          <a:p>
            <a:pPr algn="ctr"/>
            <a:endParaRPr sz="1350"/>
          </a:p>
        </p:txBody>
      </p:sp>
      <p:pic>
        <p:nvPicPr>
          <p:cNvPr id="956" name="图片 955" descr="微信图片_20221117105959"/>
          <p:cNvPicPr>
            <a:picLocks noChangeAspect="1"/>
          </p:cNvPicPr>
          <p:nvPr/>
        </p:nvPicPr>
        <p:blipFill>
          <a:blip r:embed="rId45"/>
          <a:stretch>
            <a:fillRect/>
          </a:stretch>
        </p:blipFill>
        <p:spPr>
          <a:xfrm>
            <a:off x="8388350" y="14605"/>
            <a:ext cx="602615" cy="599440"/>
          </a:xfrm>
          <a:prstGeom prst="rect">
            <a:avLst/>
          </a:prstGeom>
        </p:spPr>
      </p:pic>
    </p:spTree>
    <p:custDataLst>
      <p:tags r:id="rId4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8" name="图片 7"/>
          <p:cNvPicPr>
            <a:picLocks noChangeAspect="1"/>
          </p:cNvPicPr>
          <p:nvPr/>
        </p:nvPicPr>
        <p:blipFill>
          <a:blip r:embed="rId2"/>
          <a:stretch>
            <a:fillRect/>
          </a:stretch>
        </p:blipFill>
        <p:spPr>
          <a:xfrm>
            <a:off x="881380" y="1251585"/>
            <a:ext cx="7420610" cy="3841115"/>
          </a:xfrm>
          <a:prstGeom prst="rect">
            <a:avLst/>
          </a:prstGeom>
        </p:spPr>
      </p:pic>
      <p:sp>
        <p:nvSpPr>
          <p:cNvPr id="14" name="文本框 13"/>
          <p:cNvSpPr txBox="1"/>
          <p:nvPr/>
        </p:nvSpPr>
        <p:spPr>
          <a:xfrm>
            <a:off x="971550" y="832485"/>
            <a:ext cx="3037205" cy="368300"/>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通用科技</a:t>
            </a:r>
            <a:r>
              <a:rPr lang="en-US" altLang="zh-CN" b="1" dirty="0">
                <a:latin typeface="微软雅黑" panose="020B0503020204020204" charset="-122"/>
                <a:ea typeface="微软雅黑" panose="020B0503020204020204" charset="-122"/>
                <a:sym typeface="+mn-ea"/>
              </a:rPr>
              <a:t>-</a:t>
            </a:r>
            <a:r>
              <a:rPr lang="zh-CN" altLang="en-US" b="1" dirty="0">
                <a:latin typeface="微软雅黑" panose="020B0503020204020204" charset="-122"/>
                <a:ea typeface="微软雅黑" panose="020B0503020204020204" charset="-122"/>
                <a:sym typeface="+mn-ea"/>
              </a:rPr>
              <a:t>智慧能源管理平台</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15" name="图片 14"/>
          <p:cNvPicPr>
            <a:picLocks noChangeAspect="1"/>
          </p:cNvPicPr>
          <p:nvPr/>
        </p:nvPicPr>
        <p:blipFill>
          <a:blip r:embed="rId2"/>
          <a:stretch>
            <a:fillRect/>
          </a:stretch>
        </p:blipFill>
        <p:spPr>
          <a:xfrm>
            <a:off x="774700" y="1197610"/>
            <a:ext cx="7576820" cy="3938270"/>
          </a:xfrm>
          <a:prstGeom prst="rect">
            <a:avLst/>
          </a:prstGeom>
        </p:spPr>
      </p:pic>
      <p:sp>
        <p:nvSpPr>
          <p:cNvPr id="16" name="文本框 15"/>
          <p:cNvSpPr txBox="1"/>
          <p:nvPr/>
        </p:nvSpPr>
        <p:spPr>
          <a:xfrm>
            <a:off x="828040" y="784860"/>
            <a:ext cx="3752215" cy="368300"/>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小天鹅</a:t>
            </a:r>
            <a:r>
              <a:rPr lang="en-US" altLang="zh-CN" b="1" dirty="0">
                <a:latin typeface="微软雅黑" panose="020B0503020204020204" charset="-122"/>
                <a:ea typeface="微软雅黑" panose="020B0503020204020204" charset="-122"/>
                <a:sym typeface="+mn-ea"/>
              </a:rPr>
              <a:t>-</a:t>
            </a:r>
            <a:r>
              <a:rPr lang="zh-CN" altLang="en-US" b="1" dirty="0">
                <a:latin typeface="微软雅黑" panose="020B0503020204020204" charset="-122"/>
                <a:ea typeface="微软雅黑" panose="020B0503020204020204" charset="-122"/>
                <a:sym typeface="+mn-ea"/>
              </a:rPr>
              <a:t>高端柔性生产线智能化项目</a:t>
            </a:r>
            <a:endParaRPr lang="zh-CN" altLang="en-US" b="1" dirty="0">
              <a:latin typeface="微软雅黑" panose="020B0503020204020204" charset="-122"/>
              <a:ea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1137285" y="1191895"/>
            <a:ext cx="6935470" cy="3907790"/>
          </a:xfrm>
          <a:prstGeom prst="rect">
            <a:avLst/>
          </a:prstGeom>
        </p:spPr>
      </p:pic>
      <p:sp>
        <p:nvSpPr>
          <p:cNvPr id="3" name="文本框 2"/>
          <p:cNvSpPr txBox="1"/>
          <p:nvPr/>
        </p:nvSpPr>
        <p:spPr>
          <a:xfrm>
            <a:off x="1195070" y="771525"/>
            <a:ext cx="2588895" cy="368300"/>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电工电气</a:t>
            </a:r>
            <a:r>
              <a:rPr lang="en-US" altLang="zh-CN" b="1" dirty="0">
                <a:latin typeface="微软雅黑" panose="020B0503020204020204" charset="-122"/>
                <a:ea typeface="微软雅黑" panose="020B0503020204020204" charset="-122"/>
                <a:sym typeface="+mn-ea"/>
              </a:rPr>
              <a:t>-</a:t>
            </a:r>
            <a:r>
              <a:rPr lang="zh-CN" altLang="en-US" b="1" dirty="0">
                <a:latin typeface="微软雅黑" panose="020B0503020204020204" charset="-122"/>
                <a:ea typeface="微软雅黑" panose="020B0503020204020204" charset="-122"/>
                <a:sym typeface="+mn-ea"/>
              </a:rPr>
              <a:t>精益智能工厂</a:t>
            </a:r>
            <a:endParaRPr lang="zh-CN" altLang="en-US" b="1" dirty="0">
              <a:latin typeface="微软雅黑" panose="020B0503020204020204" charset="-122"/>
              <a:ea typeface="微软雅黑" panose="020B050302020402020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701415" cy="61341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九、</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5" name="文本框 4"/>
          <p:cNvSpPr txBox="1"/>
          <p:nvPr/>
        </p:nvSpPr>
        <p:spPr>
          <a:xfrm>
            <a:off x="611505" y="772160"/>
            <a:ext cx="2961640" cy="368300"/>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wrap="square" rtlCol="0" anchor="t">
            <a:spAutoFit/>
          </a:bodyPr>
          <a:p>
            <a:r>
              <a:rPr lang="zh-CN" altLang="en-US" b="1" dirty="0">
                <a:latin typeface="微软雅黑" panose="020B0503020204020204" charset="-122"/>
                <a:ea typeface="微软雅黑" panose="020B0503020204020204" charset="-122"/>
                <a:sym typeface="+mn-ea"/>
              </a:rPr>
              <a:t>瑜煌铁塔布局优化收益概述</a:t>
            </a:r>
            <a:endParaRPr lang="zh-CN" altLang="en-US" b="1" dirty="0">
              <a:latin typeface="微软雅黑" panose="020B0503020204020204" charset="-122"/>
              <a:ea typeface="微软雅黑" panose="020B0503020204020204" charset="-122"/>
              <a:sym typeface="+mn-ea"/>
            </a:endParaRPr>
          </a:p>
        </p:txBody>
      </p:sp>
      <p:pic>
        <p:nvPicPr>
          <p:cNvPr id="2" name="图片 1" descr="图片10"/>
          <p:cNvPicPr>
            <a:picLocks noChangeAspect="1"/>
          </p:cNvPicPr>
          <p:nvPr/>
        </p:nvPicPr>
        <p:blipFill>
          <a:blip r:embed="rId2"/>
          <a:stretch>
            <a:fillRect/>
          </a:stretch>
        </p:blipFill>
        <p:spPr>
          <a:xfrm>
            <a:off x="238125" y="1179195"/>
            <a:ext cx="8680450" cy="393382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grpSp>
        <p:nvGrpSpPr>
          <p:cNvPr id="9" name="组合 8"/>
          <p:cNvGrpSpPr/>
          <p:nvPr/>
        </p:nvGrpSpPr>
        <p:grpSpPr>
          <a:xfrm>
            <a:off x="8890" y="-4445"/>
            <a:ext cx="2653665" cy="613410"/>
            <a:chOff x="0" y="288813"/>
            <a:chExt cx="3370216" cy="493479"/>
          </a:xfrm>
          <a:solidFill>
            <a:schemeClr val="bg1">
              <a:lumMod val="85000"/>
            </a:schemeClr>
          </a:solidFill>
        </p:grpSpPr>
        <p:sp>
          <p:nvSpPr>
            <p:cNvPr id="10" name="矩形 9"/>
            <p:cNvSpPr/>
            <p:nvPr>
              <p:custDataLst>
                <p:tags r:id="rId1"/>
              </p:custDataLst>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custDataLst>
                <p:tags r:id="rId2"/>
              </p:custDataLst>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custDataLst>
              <p:tags r:id="rId3"/>
            </p:custDataLst>
          </p:nvPr>
        </p:nvSpPr>
        <p:spPr bwMode="auto">
          <a:xfrm>
            <a:off x="139700" y="22225"/>
            <a:ext cx="2741295" cy="534035"/>
          </a:xfrm>
          <a:prstGeom prst="rect">
            <a:avLst/>
          </a:prstGeom>
          <a:noFill/>
          <a:ln w="9525">
            <a:noFill/>
            <a:miter lim="800000"/>
          </a:ln>
        </p:spPr>
        <p:txBody>
          <a:bodyPr wrap="square">
            <a:spAutoFit/>
          </a:bodyPr>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十、</a:t>
            </a:r>
            <a:r>
              <a:rPr lang="zh-CN" altLang="en-US" sz="2400" b="1" dirty="0">
                <a:latin typeface="微软雅黑" panose="020B0503020204020204" charset="-122"/>
                <a:ea typeface="微软雅黑" panose="020B0503020204020204" charset="-122"/>
                <a:sym typeface="+mn-ea"/>
              </a:rPr>
              <a:t>实体案例</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custDataLst>
              <p:tags r:id="rId4"/>
            </p:custDataLst>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custDataLst>
              <p:tags r:id="rId5"/>
            </p:custDataLst>
          </p:nvPr>
        </p:nvPicPr>
        <p:blipFill>
          <a:blip r:embed="rId6"/>
          <a:stretch>
            <a:fillRect/>
          </a:stretch>
        </p:blipFill>
        <p:spPr>
          <a:xfrm>
            <a:off x="8388350" y="14605"/>
            <a:ext cx="602615" cy="599440"/>
          </a:xfrm>
          <a:prstGeom prst="rect">
            <a:avLst/>
          </a:prstGeom>
        </p:spPr>
      </p:pic>
      <p:sp>
        <p:nvSpPr>
          <p:cNvPr id="5" name="文本框 4"/>
          <p:cNvSpPr txBox="1"/>
          <p:nvPr>
            <p:custDataLst>
              <p:tags r:id="rId7"/>
            </p:custDataLst>
          </p:nvPr>
        </p:nvSpPr>
        <p:spPr>
          <a:xfrm>
            <a:off x="611505" y="772160"/>
            <a:ext cx="3175635" cy="368300"/>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wrap="square" rtlCol="0" anchor="t">
            <a:spAutoFit/>
          </a:bodyPr>
          <a:p>
            <a:r>
              <a:rPr lang="zh-CN" altLang="en-US"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南通瑞隆蔬菜加工厂</a:t>
            </a:r>
            <a:r>
              <a:rPr lang="zh-CN" altLang="en-US" b="1" dirty="0">
                <a:latin typeface="微软雅黑" panose="020B0503020204020204" charset="-122"/>
                <a:ea typeface="微软雅黑" panose="020B0503020204020204" charset="-122"/>
                <a:sym typeface="+mn-ea"/>
              </a:rPr>
              <a:t>项目概述</a:t>
            </a:r>
            <a:endParaRPr lang="zh-CN" altLang="en-US" b="1" dirty="0">
              <a:latin typeface="微软雅黑" panose="020B0503020204020204" charset="-122"/>
              <a:ea typeface="微软雅黑" panose="020B0503020204020204" charset="-122"/>
              <a:sym typeface="+mn-ea"/>
            </a:endParaRPr>
          </a:p>
        </p:txBody>
      </p:sp>
      <p:sp>
        <p:nvSpPr>
          <p:cNvPr id="6" name="文本框 5"/>
          <p:cNvSpPr txBox="1"/>
          <p:nvPr/>
        </p:nvSpPr>
        <p:spPr>
          <a:xfrm>
            <a:off x="611505" y="1140460"/>
            <a:ext cx="6159500" cy="3866515"/>
          </a:xfrm>
          <a:prstGeom prst="rect">
            <a:avLst/>
          </a:prstGeom>
          <a:noFill/>
        </p:spPr>
        <p:txBody>
          <a:bodyPr wrap="square" rtlCol="0">
            <a:noAutofit/>
          </a:bodyPr>
          <a:p>
            <a:pPr marL="0" lvl="0" indent="0" eaLnBrk="1" hangingPunct="1">
              <a:lnSpc>
                <a:spcPct val="150000"/>
              </a:lnSpc>
              <a:spcBef>
                <a:spcPct val="0"/>
              </a:spcBef>
              <a:buFontTx/>
              <a:buNone/>
            </a:pPr>
            <a:r>
              <a:rPr lang="zh-CN" altLang="en-US" b="1" dirty="0">
                <a:solidFill>
                  <a:srgbClr val="000000"/>
                </a:solidFill>
                <a:latin typeface="微软雅黑" panose="020B0503020204020204" charset="-122"/>
                <a:ea typeface="微软雅黑" panose="020B0503020204020204" charset="-122"/>
                <a:sym typeface="+mn-ea"/>
              </a:rPr>
              <a:t>项目名称：</a:t>
            </a:r>
            <a:r>
              <a:rPr lang="zh-CN" altLang="en-US" dirty="0">
                <a:solidFill>
                  <a:srgbClr val="000000"/>
                </a:solidFill>
                <a:latin typeface="微软雅黑" panose="020B0503020204020204" charset="-122"/>
                <a:ea typeface="微软雅黑" panose="020B0503020204020204" charset="-122"/>
                <a:sym typeface="+mn-ea"/>
              </a:rPr>
              <a:t>工令</a:t>
            </a:r>
            <a:r>
              <a:rPr lang="zh-CN" altLang="en-US" dirty="0" smtClean="0">
                <a:solidFill>
                  <a:srgbClr val="000000"/>
                </a:solidFill>
                <a:latin typeface="微软雅黑" panose="020B0503020204020204" charset="-122"/>
                <a:ea typeface="微软雅黑" panose="020B0503020204020204" charset="-122"/>
                <a:sym typeface="+mn-ea"/>
              </a:rPr>
              <a:t>软件系统 </a:t>
            </a:r>
            <a:endParaRPr lang="zh-CN" altLang="en-US"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zh-CN" altLang="en-US" b="1" dirty="0">
                <a:solidFill>
                  <a:srgbClr val="000000"/>
                </a:solidFill>
                <a:latin typeface="微软雅黑" panose="020B0503020204020204" charset="-122"/>
                <a:ea typeface="微软雅黑" panose="020B0503020204020204" charset="-122"/>
                <a:sym typeface="+mn-ea"/>
              </a:rPr>
              <a:t>收益部门：</a:t>
            </a:r>
            <a:r>
              <a:rPr lang="zh-CN" altLang="en-US" dirty="0">
                <a:solidFill>
                  <a:srgbClr val="000000"/>
                </a:solidFill>
                <a:latin typeface="微软雅黑" panose="020B0503020204020204" charset="-122"/>
                <a:ea typeface="微软雅黑" panose="020B0503020204020204" charset="-122"/>
                <a:sym typeface="+mn-ea"/>
              </a:rPr>
              <a:t>南通瑞隆蔬菜加工厂 </a:t>
            </a:r>
            <a:endParaRPr lang="zh-CN" altLang="en-US"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zh-CN" altLang="en-US" b="1" dirty="0">
                <a:solidFill>
                  <a:srgbClr val="000000"/>
                </a:solidFill>
                <a:latin typeface="微软雅黑" panose="020B0503020204020204" charset="-122"/>
                <a:ea typeface="微软雅黑" panose="020B0503020204020204" charset="-122"/>
                <a:sym typeface="+mn-ea"/>
              </a:rPr>
              <a:t>投资目的： </a:t>
            </a:r>
            <a:endParaRPr lang="zh-CN" altLang="en-US" b="1"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dirty="0">
                <a:solidFill>
                  <a:srgbClr val="000000"/>
                </a:solidFill>
                <a:latin typeface="微软雅黑" panose="020B0503020204020204" charset="-122"/>
                <a:ea typeface="微软雅黑" panose="020B0503020204020204" charset="-122"/>
                <a:sym typeface="+mn-ea"/>
              </a:rPr>
              <a:t>1.</a:t>
            </a:r>
            <a:r>
              <a:rPr lang="zh-CN" altLang="en-US" dirty="0">
                <a:solidFill>
                  <a:srgbClr val="000000"/>
                </a:solidFill>
                <a:latin typeface="微软雅黑" panose="020B0503020204020204" charset="-122"/>
                <a:ea typeface="微软雅黑" panose="020B0503020204020204" charset="-122"/>
                <a:sym typeface="+mn-ea"/>
              </a:rPr>
              <a:t>节约人力成本，提高管理精准度；</a:t>
            </a:r>
            <a:endParaRPr lang="zh-CN" altLang="en-US"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dirty="0">
                <a:solidFill>
                  <a:srgbClr val="000000"/>
                </a:solidFill>
                <a:latin typeface="微软雅黑" panose="020B0503020204020204" charset="-122"/>
                <a:ea typeface="微软雅黑" panose="020B0503020204020204" charset="-122"/>
                <a:sym typeface="+mn-ea"/>
              </a:rPr>
              <a:t>2.</a:t>
            </a:r>
            <a:r>
              <a:rPr lang="zh-CN" altLang="en-US" dirty="0">
                <a:solidFill>
                  <a:srgbClr val="000000"/>
                </a:solidFill>
                <a:latin typeface="微软雅黑" panose="020B0503020204020204" charset="-122"/>
                <a:ea typeface="微软雅黑" panose="020B0503020204020204" charset="-122"/>
                <a:sym typeface="+mn-ea"/>
              </a:rPr>
              <a:t>提高数据的流转效率和准确度，间接提升效率；</a:t>
            </a:r>
            <a:endParaRPr lang="en-US" altLang="zh-CN" dirty="0">
              <a:solidFill>
                <a:srgbClr val="000000"/>
              </a:solidFill>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zh-CN" altLang="en-US" b="1" dirty="0">
                <a:solidFill>
                  <a:srgbClr val="000000"/>
                </a:solidFill>
                <a:latin typeface="微软雅黑" panose="020B0503020204020204" charset="-122"/>
                <a:ea typeface="微软雅黑" panose="020B0503020204020204" charset="-122"/>
                <a:sym typeface="+mn-ea"/>
              </a:rPr>
              <a:t>投资及预期收益：</a:t>
            </a:r>
            <a:endParaRPr lang="zh-CN" altLang="en-US"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dirty="0">
                <a:solidFill>
                  <a:srgbClr val="000000"/>
                </a:solidFill>
                <a:latin typeface="微软雅黑" panose="020B0503020204020204" charset="-122"/>
                <a:ea typeface="微软雅黑" panose="020B0503020204020204" charset="-122"/>
                <a:sym typeface="+mn-ea"/>
              </a:rPr>
              <a:t>1.</a:t>
            </a:r>
            <a:r>
              <a:rPr lang="zh-CN" altLang="en-US" dirty="0">
                <a:solidFill>
                  <a:srgbClr val="000000"/>
                </a:solidFill>
                <a:latin typeface="微软雅黑" panose="020B0503020204020204" charset="-122"/>
                <a:ea typeface="微软雅黑" panose="020B0503020204020204" charset="-122"/>
                <a:sym typeface="+mn-ea"/>
              </a:rPr>
              <a:t>投资额：</a:t>
            </a:r>
            <a:r>
              <a:rPr lang="en-US" altLang="zh-CN" dirty="0">
                <a:solidFill>
                  <a:srgbClr val="000000"/>
                </a:solidFill>
                <a:latin typeface="微软雅黑" panose="020B0503020204020204" charset="-122"/>
                <a:ea typeface="微软雅黑" panose="020B0503020204020204" charset="-122"/>
                <a:sym typeface="+mn-ea"/>
              </a:rPr>
              <a:t>23.5</a:t>
            </a:r>
            <a:r>
              <a:rPr lang="zh-CN" altLang="en-US" dirty="0">
                <a:solidFill>
                  <a:srgbClr val="FF0000"/>
                </a:solidFill>
                <a:latin typeface="微软雅黑" panose="020B0503020204020204" charset="-122"/>
                <a:ea typeface="微软雅黑" panose="020B0503020204020204" charset="-122"/>
                <a:sym typeface="+mn-ea"/>
              </a:rPr>
              <a:t>万元；</a:t>
            </a:r>
            <a:endParaRPr lang="en-US" altLang="zh-CN" dirty="0">
              <a:solidFill>
                <a:srgbClr val="FF0000"/>
              </a:solidFill>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dirty="0">
                <a:latin typeface="微软雅黑" panose="020B0503020204020204" charset="-122"/>
                <a:ea typeface="微软雅黑" panose="020B0503020204020204" charset="-122"/>
                <a:sym typeface="+mn-ea"/>
              </a:rPr>
              <a:t>2.</a:t>
            </a:r>
            <a:r>
              <a:rPr lang="zh-CN" altLang="en-US" dirty="0">
                <a:solidFill>
                  <a:srgbClr val="000000"/>
                </a:solidFill>
                <a:latin typeface="微软雅黑" panose="020B0503020204020204" charset="-122"/>
                <a:ea typeface="微软雅黑" panose="020B0503020204020204" charset="-122"/>
                <a:sym typeface="+mn-ea"/>
              </a:rPr>
              <a:t>预期降费：</a:t>
            </a:r>
            <a:r>
              <a:rPr lang="zh-CN" altLang="en-US" dirty="0">
                <a:solidFill>
                  <a:srgbClr val="FF0000"/>
                </a:solidFill>
                <a:latin typeface="微软雅黑" panose="020B0503020204020204" charset="-122"/>
                <a:ea typeface="微软雅黑" panose="020B0503020204020204" charset="-122"/>
                <a:sym typeface="+mn-ea"/>
              </a:rPr>
              <a:t>月降费</a:t>
            </a:r>
            <a:r>
              <a:rPr lang="en-US" altLang="zh-CN" dirty="0">
                <a:solidFill>
                  <a:srgbClr val="FF0000"/>
                </a:solidFill>
                <a:latin typeface="微软雅黑" panose="020B0503020204020204" charset="-122"/>
                <a:ea typeface="微软雅黑" panose="020B0503020204020204" charset="-122"/>
                <a:sym typeface="+mn-ea"/>
              </a:rPr>
              <a:t>11.1</a:t>
            </a:r>
            <a:r>
              <a:rPr lang="zh-CN" altLang="en-US" dirty="0">
                <a:solidFill>
                  <a:srgbClr val="FF0000"/>
                </a:solidFill>
                <a:latin typeface="微软雅黑" panose="020B0503020204020204" charset="-122"/>
                <a:ea typeface="微软雅黑" panose="020B0503020204020204" charset="-122"/>
                <a:sym typeface="+mn-ea"/>
              </a:rPr>
              <a:t>万元，年降费</a:t>
            </a:r>
            <a:r>
              <a:rPr lang="en-US" altLang="zh-CN" dirty="0">
                <a:solidFill>
                  <a:srgbClr val="FF0000"/>
                </a:solidFill>
                <a:latin typeface="微软雅黑" panose="020B0503020204020204" charset="-122"/>
                <a:ea typeface="微软雅黑" panose="020B0503020204020204" charset="-122"/>
                <a:sym typeface="+mn-ea"/>
              </a:rPr>
              <a:t>133.2</a:t>
            </a:r>
            <a:r>
              <a:rPr lang="zh-CN" altLang="en-US" dirty="0">
                <a:solidFill>
                  <a:srgbClr val="FF0000"/>
                </a:solidFill>
                <a:latin typeface="微软雅黑" panose="020B0503020204020204" charset="-122"/>
                <a:ea typeface="微软雅黑" panose="020B0503020204020204" charset="-122"/>
                <a:sym typeface="+mn-ea"/>
              </a:rPr>
              <a:t>万元；</a:t>
            </a:r>
            <a:endParaRPr lang="en-US" altLang="zh-CN" dirty="0">
              <a:solidFill>
                <a:srgbClr val="FF0000"/>
              </a:solidFill>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dirty="0">
                <a:solidFill>
                  <a:srgbClr val="000000"/>
                </a:solidFill>
                <a:latin typeface="微软雅黑" panose="020B0503020204020204" charset="-122"/>
                <a:ea typeface="微软雅黑" panose="020B0503020204020204" charset="-122"/>
                <a:sym typeface="+mn-ea"/>
              </a:rPr>
              <a:t>3.</a:t>
            </a:r>
            <a:r>
              <a:rPr lang="zh-CN" altLang="en-US" dirty="0">
                <a:solidFill>
                  <a:srgbClr val="000000"/>
                </a:solidFill>
                <a:latin typeface="微软雅黑" panose="020B0503020204020204" charset="-122"/>
                <a:ea typeface="微软雅黑" panose="020B0503020204020204" charset="-122"/>
                <a:sym typeface="+mn-ea"/>
              </a:rPr>
              <a:t>预期减员：</a:t>
            </a:r>
            <a:r>
              <a:rPr lang="en-US" altLang="zh-CN" dirty="0">
                <a:solidFill>
                  <a:srgbClr val="FF0000"/>
                </a:solidFill>
                <a:latin typeface="微软雅黑" panose="020B0503020204020204" charset="-122"/>
                <a:ea typeface="微软雅黑" panose="020B0503020204020204" charset="-122"/>
                <a:sym typeface="+mn-ea"/>
              </a:rPr>
              <a:t>19</a:t>
            </a:r>
            <a:r>
              <a:rPr lang="zh-CN" altLang="en-US" dirty="0">
                <a:solidFill>
                  <a:srgbClr val="FF0000"/>
                </a:solidFill>
                <a:latin typeface="微软雅黑" panose="020B0503020204020204" charset="-122"/>
                <a:ea typeface="微软雅黑" panose="020B0503020204020204" charset="-122"/>
                <a:sym typeface="+mn-ea"/>
              </a:rPr>
              <a:t>人；</a:t>
            </a:r>
            <a:endParaRPr lang="zh-CN" altLang="en-US" dirty="0">
              <a:solidFill>
                <a:srgbClr val="FF0000"/>
              </a:solidFill>
              <a:latin typeface="微软雅黑" panose="020B0503020204020204" charset="-122"/>
              <a:ea typeface="微软雅黑" panose="020B0503020204020204"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cxnSp>
        <p:nvCxnSpPr>
          <p:cNvPr id="13" name="直接连接符 12"/>
          <p:cNvCxnSpPr/>
          <p:nvPr>
            <p:custDataLst>
              <p:tags r:id="rId1"/>
            </p:custDataLst>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grpSp>
        <p:nvGrpSpPr>
          <p:cNvPr id="9" name="组合 8"/>
          <p:cNvGrpSpPr/>
          <p:nvPr/>
        </p:nvGrpSpPr>
        <p:grpSpPr>
          <a:xfrm>
            <a:off x="8890" y="-4445"/>
            <a:ext cx="5236845" cy="613410"/>
            <a:chOff x="0" y="288813"/>
            <a:chExt cx="3370216" cy="493479"/>
          </a:xfrm>
          <a:solidFill>
            <a:schemeClr val="bg1">
              <a:lumMod val="85000"/>
            </a:schemeClr>
          </a:solidFill>
        </p:grpSpPr>
        <p:sp>
          <p:nvSpPr>
            <p:cNvPr id="10" name="矩形 9"/>
            <p:cNvSpPr/>
            <p:nvPr>
              <p:custDataLst>
                <p:tags r:id="rId2"/>
              </p:custDataLst>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custDataLst>
                <p:tags r:id="rId3"/>
              </p:custDataLst>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custDataLst>
              <p:tags r:id="rId4"/>
            </p:custDataLst>
          </p:nvPr>
        </p:nvSpPr>
        <p:spPr bwMode="auto">
          <a:xfrm>
            <a:off x="179705" y="51435"/>
            <a:ext cx="4732655" cy="977265"/>
          </a:xfrm>
          <a:prstGeom prst="rect">
            <a:avLst/>
          </a:prstGeom>
          <a:noFill/>
          <a:ln w="9525">
            <a:noFill/>
            <a:miter lim="800000"/>
          </a:ln>
        </p:spPr>
        <p:txBody>
          <a:bodyPr wrap="square">
            <a:spAutoFit/>
          </a:bodyPr>
          <a:p>
            <a:pPr marL="0" marR="0" lvl="0" indent="0" defTabSz="914400" rtl="0" eaLnBrk="1" fontAlgn="auto" latinLnBrk="0" hangingPunct="1">
              <a:lnSpc>
                <a:spcPct val="120000"/>
              </a:lnSpc>
              <a:spcBef>
                <a:spcPts val="0"/>
              </a:spcBef>
              <a:spcAft>
                <a:spcPts val="0"/>
              </a:spcAft>
              <a:buClrTx/>
              <a:buSzTx/>
              <a:buFontTx/>
              <a:buNone/>
              <a:defRPr/>
            </a:pPr>
            <a:r>
              <a:rPr lang="zh-CN" sz="2400" b="1">
                <a:solidFill>
                  <a:schemeClr val="tx1"/>
                </a:solidFill>
                <a:latin typeface="Arial" panose="020B0604020202020204" pitchFamily="34" charset="0"/>
                <a:ea typeface="微软雅黑" panose="020B0503020204020204" charset="-122"/>
                <a:sym typeface="+mn-ea"/>
              </a:rPr>
              <a:t>南通通州食品厂数字化升级预算</a:t>
            </a:r>
            <a:endParaRPr lang="zh-CN" sz="2400" b="1" dirty="0">
              <a:solidFill>
                <a:schemeClr val="tx1"/>
              </a:solidFill>
              <a:latin typeface="微软雅黑" panose="020B0503020204020204" charset="-122"/>
              <a:ea typeface="微软雅黑" panose="020B0503020204020204" charset="-122"/>
            </a:endParaRPr>
          </a:p>
          <a:p>
            <a:pPr marL="0" marR="0" lvl="0" indent="0" defTabSz="914400" rtl="0" eaLnBrk="1" fontAlgn="auto" latinLnBrk="0" hangingPunct="1">
              <a:lnSpc>
                <a:spcPct val="12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pic>
        <p:nvPicPr>
          <p:cNvPr id="956" name="图片 955" descr="微信图片_20221117105959"/>
          <p:cNvPicPr>
            <a:picLocks noChangeAspect="1"/>
          </p:cNvPicPr>
          <p:nvPr>
            <p:custDataLst>
              <p:tags r:id="rId5"/>
            </p:custDataLst>
          </p:nvPr>
        </p:nvPicPr>
        <p:blipFill>
          <a:blip r:embed="rId6"/>
          <a:stretch>
            <a:fillRect/>
          </a:stretch>
        </p:blipFill>
        <p:spPr>
          <a:xfrm>
            <a:off x="8388350" y="14605"/>
            <a:ext cx="602615" cy="599440"/>
          </a:xfrm>
          <a:prstGeom prst="rect">
            <a:avLst/>
          </a:prstGeom>
        </p:spPr>
      </p:pic>
      <p:pic>
        <p:nvPicPr>
          <p:cNvPr id="17" name="图片 16"/>
          <p:cNvPicPr>
            <a:picLocks noChangeAspect="1"/>
          </p:cNvPicPr>
          <p:nvPr>
            <p:custDataLst>
              <p:tags r:id="rId7"/>
            </p:custDataLst>
          </p:nvPr>
        </p:nvPicPr>
        <p:blipFill>
          <a:blip r:embed="rId8"/>
          <a:stretch>
            <a:fillRect/>
          </a:stretch>
        </p:blipFill>
        <p:spPr>
          <a:xfrm>
            <a:off x="539750" y="915670"/>
            <a:ext cx="8216900" cy="332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cxnSp>
        <p:nvCxnSpPr>
          <p:cNvPr id="13" name="直接连接符 12"/>
          <p:cNvCxnSpPr/>
          <p:nvPr>
            <p:custDataLst>
              <p:tags r:id="rId1"/>
            </p:custDataLst>
          </p:nvPr>
        </p:nvCxnSpPr>
        <p:spPr>
          <a:xfrm flipV="1">
            <a:off x="8573" y="64420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custDataLst>
              <p:tags r:id="rId2"/>
            </p:custDataLst>
          </p:nvPr>
        </p:nvPicPr>
        <p:blipFill>
          <a:blip r:embed="rId3"/>
          <a:stretch>
            <a:fillRect/>
          </a:stretch>
        </p:blipFill>
        <p:spPr>
          <a:xfrm>
            <a:off x="8388350" y="14605"/>
            <a:ext cx="602615" cy="599440"/>
          </a:xfrm>
          <a:prstGeom prst="rect">
            <a:avLst/>
          </a:prstGeom>
        </p:spPr>
      </p:pic>
      <p:sp>
        <p:nvSpPr>
          <p:cNvPr id="4" name="文本框 3"/>
          <p:cNvSpPr txBox="1"/>
          <p:nvPr/>
        </p:nvSpPr>
        <p:spPr>
          <a:xfrm>
            <a:off x="467995" y="771525"/>
            <a:ext cx="8011795" cy="3791585"/>
          </a:xfrm>
          <a:prstGeom prst="rect">
            <a:avLst/>
          </a:prstGeom>
          <a:noFill/>
        </p:spPr>
        <p:txBody>
          <a:bodyPr wrap="square" rtlCol="0">
            <a:noAutofit/>
          </a:bodyPr>
          <a:p>
            <a:pPr eaLnBrk="1" hangingPunct="1">
              <a:lnSpc>
                <a:spcPct val="150000"/>
              </a:lnSpc>
              <a:buNone/>
            </a:pPr>
            <a:r>
              <a:rPr lang="zh-CN" altLang="en-US" sz="1600" b="1" dirty="0">
                <a:solidFill>
                  <a:srgbClr val="000000"/>
                </a:solidFill>
                <a:latin typeface="微软雅黑" panose="020B0503020204020204" charset="-122"/>
                <a:ea typeface="微软雅黑" panose="020B0503020204020204" charset="-122"/>
                <a:sym typeface="+mn-ea"/>
              </a:rPr>
              <a:t>项目总投资：</a:t>
            </a:r>
            <a:r>
              <a:rPr lang="en-US" altLang="zh-CN" sz="1600" b="1" dirty="0">
                <a:solidFill>
                  <a:srgbClr val="000000"/>
                </a:solidFill>
                <a:latin typeface="微软雅黑" panose="020B0503020204020204" charset="-122"/>
                <a:ea typeface="微软雅黑" panose="020B0503020204020204" charset="-122"/>
                <a:sym typeface="+mn-ea"/>
              </a:rPr>
              <a:t>23.5</a:t>
            </a:r>
            <a:r>
              <a:rPr lang="zh-CN" altLang="en-US" sz="1600" b="1" dirty="0">
                <a:solidFill>
                  <a:srgbClr val="000000"/>
                </a:solidFill>
                <a:latin typeface="微软雅黑" panose="020B0503020204020204" charset="-122"/>
                <a:ea typeface="微软雅黑" panose="020B0503020204020204" charset="-122"/>
                <a:sym typeface="+mn-ea"/>
              </a:rPr>
              <a:t>万元 </a:t>
            </a:r>
            <a:endParaRPr lang="zh-CN" altLang="en-US" sz="1600" dirty="0">
              <a:latin typeface="微软雅黑" panose="020B0503020204020204" charset="-122"/>
              <a:ea typeface="微软雅黑" panose="020B0503020204020204" charset="-122"/>
            </a:endParaRPr>
          </a:p>
          <a:p>
            <a:pPr eaLnBrk="1" hangingPunct="1">
              <a:lnSpc>
                <a:spcPct val="150000"/>
              </a:lnSpc>
              <a:buNone/>
            </a:pPr>
            <a:r>
              <a:rPr lang="zh-CN" altLang="en-US" sz="1600" b="1" dirty="0">
                <a:solidFill>
                  <a:srgbClr val="000000"/>
                </a:solidFill>
                <a:latin typeface="微软雅黑" panose="020B0503020204020204" charset="-122"/>
                <a:ea typeface="微软雅黑" panose="020B0503020204020204" charset="-122"/>
                <a:sym typeface="+mn-ea"/>
              </a:rPr>
              <a:t>投资收益</a:t>
            </a:r>
            <a:r>
              <a:rPr lang="zh-CN" altLang="en-US" sz="1600" b="1" dirty="0">
                <a:solidFill>
                  <a:srgbClr val="000000"/>
                </a:solidFill>
                <a:latin typeface="微软雅黑" panose="020B0503020204020204" charset="-122"/>
                <a:ea typeface="微软雅黑" panose="020B0503020204020204" charset="-122"/>
                <a:sym typeface="+mn-ea"/>
              </a:rPr>
              <a:t>：</a:t>
            </a:r>
            <a:r>
              <a:rPr lang="zh-CN" altLang="en-US" sz="1600" b="1" dirty="0">
                <a:solidFill>
                  <a:srgbClr val="FF0000"/>
                </a:solidFill>
                <a:latin typeface="微软雅黑" panose="020B0503020204020204" charset="-122"/>
                <a:ea typeface="微软雅黑" panose="020B0503020204020204" charset="-122"/>
                <a:sym typeface="+mn-ea"/>
              </a:rPr>
              <a:t>月降费</a:t>
            </a:r>
            <a:r>
              <a:rPr lang="en-US" altLang="zh-CN" sz="1600" b="1" dirty="0">
                <a:solidFill>
                  <a:srgbClr val="FF0000"/>
                </a:solidFill>
                <a:latin typeface="微软雅黑" panose="020B0503020204020204" charset="-122"/>
                <a:ea typeface="微软雅黑" panose="020B0503020204020204" charset="-122"/>
                <a:sym typeface="+mn-ea"/>
              </a:rPr>
              <a:t>11.1</a:t>
            </a:r>
            <a:r>
              <a:rPr lang="zh-CN" altLang="en-US" sz="1600" b="1" dirty="0">
                <a:solidFill>
                  <a:srgbClr val="FF0000"/>
                </a:solidFill>
                <a:latin typeface="微软雅黑" panose="020B0503020204020204" charset="-122"/>
                <a:ea typeface="微软雅黑" panose="020B0503020204020204" charset="-122"/>
                <a:sym typeface="+mn-ea"/>
              </a:rPr>
              <a:t>万元</a:t>
            </a:r>
            <a:r>
              <a:rPr lang="zh-CN" altLang="en-US" sz="1600" b="1" dirty="0">
                <a:solidFill>
                  <a:srgbClr val="000000"/>
                </a:solidFill>
                <a:latin typeface="微软雅黑" panose="020B0503020204020204" charset="-122"/>
                <a:ea typeface="微软雅黑" panose="020B0503020204020204" charset="-122"/>
                <a:sym typeface="+mn-ea"/>
              </a:rPr>
              <a:t>，</a:t>
            </a:r>
            <a:r>
              <a:rPr lang="zh-CN" altLang="en-US" sz="1600" b="1" dirty="0">
                <a:solidFill>
                  <a:srgbClr val="FF0000"/>
                </a:solidFill>
                <a:latin typeface="微软雅黑" panose="020B0503020204020204" charset="-122"/>
                <a:ea typeface="微软雅黑" panose="020B0503020204020204" charset="-122"/>
                <a:sym typeface="+mn-ea"/>
              </a:rPr>
              <a:t>年降费</a:t>
            </a:r>
            <a:r>
              <a:rPr lang="en-US" altLang="zh-CN" sz="1600" b="1" dirty="0">
                <a:solidFill>
                  <a:srgbClr val="FF0000"/>
                </a:solidFill>
                <a:latin typeface="微软雅黑" panose="020B0503020204020204" charset="-122"/>
                <a:ea typeface="微软雅黑" panose="020B0503020204020204" charset="-122"/>
                <a:sym typeface="+mn-ea"/>
              </a:rPr>
              <a:t>133.2</a:t>
            </a:r>
            <a:r>
              <a:rPr lang="zh-CN" altLang="en-US" sz="1600" b="1" dirty="0">
                <a:solidFill>
                  <a:srgbClr val="FF0000"/>
                </a:solidFill>
                <a:latin typeface="微软雅黑" panose="020B0503020204020204" charset="-122"/>
                <a:ea typeface="微软雅黑" panose="020B0503020204020204" charset="-122"/>
                <a:sym typeface="+mn-ea"/>
              </a:rPr>
              <a:t>万元</a:t>
            </a:r>
            <a:r>
              <a:rPr lang="zh-CN" altLang="en-US" sz="1600" b="1" dirty="0">
                <a:solidFill>
                  <a:srgbClr val="000000"/>
                </a:solidFill>
                <a:latin typeface="微软雅黑" panose="020B0503020204020204" charset="-122"/>
                <a:ea typeface="微软雅黑" panose="020B0503020204020204" charset="-122"/>
                <a:sym typeface="+mn-ea"/>
              </a:rPr>
              <a:t>。</a:t>
            </a:r>
            <a:endParaRPr lang="zh-CN" altLang="en-US" sz="1600" dirty="0">
              <a:latin typeface="微软雅黑" panose="020B0503020204020204" charset="-122"/>
              <a:ea typeface="微软雅黑" panose="020B0503020204020204" charset="-122"/>
            </a:endParaRPr>
          </a:p>
          <a:p>
            <a:pPr eaLnBrk="1" hangingPunct="1">
              <a:lnSpc>
                <a:spcPct val="150000"/>
              </a:lnSpc>
              <a:buNone/>
            </a:pPr>
            <a:r>
              <a:rPr lang="zh-CN" altLang="en-US" sz="1600" dirty="0">
                <a:solidFill>
                  <a:srgbClr val="000000"/>
                </a:solidFill>
                <a:latin typeface="微软雅黑" panose="020B0503020204020204" charset="-122"/>
                <a:ea typeface="微软雅黑" panose="020B0503020204020204" charset="-122"/>
                <a:sym typeface="+mn-ea"/>
              </a:rPr>
              <a:t>投资回报：</a:t>
            </a:r>
            <a:endParaRPr lang="en-US" altLang="zh-CN" sz="1600" dirty="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600" dirty="0">
                <a:solidFill>
                  <a:srgbClr val="000000"/>
                </a:solidFill>
                <a:latin typeface="微软雅黑" panose="020B0503020204020204" charset="-122"/>
                <a:ea typeface="微软雅黑" panose="020B0503020204020204" charset="-122"/>
                <a:sym typeface="+mn-ea"/>
              </a:rPr>
              <a:t>              1</a:t>
            </a:r>
            <a:r>
              <a:rPr lang="zh-CN" altLang="en-US" sz="1600" dirty="0">
                <a:solidFill>
                  <a:srgbClr val="000000"/>
                </a:solidFill>
                <a:latin typeface="微软雅黑" panose="020B0503020204020204" charset="-122"/>
                <a:ea typeface="微软雅黑" panose="020B0503020204020204" charset="-122"/>
                <a:sym typeface="+mn-ea"/>
              </a:rPr>
              <a:t>）工令软件系统投资</a:t>
            </a:r>
            <a:r>
              <a:rPr lang="en-US" altLang="zh-CN" sz="1600" dirty="0">
                <a:solidFill>
                  <a:srgbClr val="000000"/>
                </a:solidFill>
                <a:latin typeface="微软雅黑" panose="020B0503020204020204" charset="-122"/>
                <a:ea typeface="微软雅黑" panose="020B0503020204020204" charset="-122"/>
                <a:sym typeface="+mn-ea"/>
              </a:rPr>
              <a:t>23.5</a:t>
            </a:r>
            <a:r>
              <a:rPr lang="zh-CN" altLang="en-US" sz="1600" dirty="0">
                <a:solidFill>
                  <a:srgbClr val="FF0000"/>
                </a:solidFill>
                <a:latin typeface="微软雅黑" panose="020B0503020204020204" charset="-122"/>
                <a:ea typeface="微软雅黑" panose="020B0503020204020204" charset="-122"/>
                <a:sym typeface="+mn-ea"/>
              </a:rPr>
              <a:t>万</a:t>
            </a:r>
            <a:r>
              <a:rPr lang="zh-CN" altLang="en-US" sz="1600" dirty="0" smtClean="0">
                <a:solidFill>
                  <a:srgbClr val="000000"/>
                </a:solidFill>
                <a:latin typeface="微软雅黑" panose="020B0503020204020204" charset="-122"/>
                <a:ea typeface="微软雅黑" panose="020B0503020204020204" charset="-122"/>
                <a:sym typeface="+mn-ea"/>
              </a:rPr>
              <a:t>，</a:t>
            </a:r>
            <a:r>
              <a:rPr lang="en-US" altLang="zh-CN" sz="1600" dirty="0">
                <a:solidFill>
                  <a:srgbClr val="FF0000"/>
                </a:solidFill>
                <a:latin typeface="微软雅黑" panose="020B0503020204020204" charset="-122"/>
                <a:ea typeface="微软雅黑" panose="020B0503020204020204" charset="-122"/>
                <a:sym typeface="+mn-ea"/>
              </a:rPr>
              <a:t>1</a:t>
            </a:r>
            <a:r>
              <a:rPr lang="zh-CN" altLang="en-US" sz="1600" dirty="0" smtClean="0">
                <a:solidFill>
                  <a:srgbClr val="FF0000"/>
                </a:solidFill>
                <a:latin typeface="微软雅黑" panose="020B0503020204020204" charset="-122"/>
                <a:ea typeface="微软雅黑" panose="020B0503020204020204" charset="-122"/>
                <a:sym typeface="+mn-ea"/>
              </a:rPr>
              <a:t>年</a:t>
            </a:r>
            <a:r>
              <a:rPr lang="zh-CN" altLang="en-US" sz="1600" dirty="0">
                <a:solidFill>
                  <a:srgbClr val="000000"/>
                </a:solidFill>
                <a:latin typeface="微软雅黑" panose="020B0503020204020204" charset="-122"/>
                <a:ea typeface="微软雅黑" panose="020B0503020204020204" charset="-122"/>
                <a:sym typeface="+mn-ea"/>
              </a:rPr>
              <a:t>可收回成本</a:t>
            </a:r>
            <a:r>
              <a:rPr lang="zh-CN" altLang="en-US" sz="1600" dirty="0" smtClean="0">
                <a:solidFill>
                  <a:srgbClr val="000000"/>
                </a:solidFill>
                <a:latin typeface="微软雅黑" panose="020B0503020204020204" charset="-122"/>
                <a:ea typeface="微软雅黑" panose="020B0503020204020204" charset="-122"/>
                <a:sym typeface="+mn-ea"/>
              </a:rPr>
              <a:t>；</a:t>
            </a:r>
            <a:endParaRPr lang="en-US" altLang="zh-CN" sz="1600" dirty="0" smtClean="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600" dirty="0">
                <a:solidFill>
                  <a:srgbClr val="000000"/>
                </a:solidFill>
                <a:latin typeface="微软雅黑" panose="020B0503020204020204" charset="-122"/>
                <a:ea typeface="微软雅黑" panose="020B0503020204020204" charset="-122"/>
                <a:sym typeface="+mn-ea"/>
              </a:rPr>
              <a:t> </a:t>
            </a:r>
            <a:r>
              <a:rPr lang="en-US" altLang="zh-CN" sz="1600" dirty="0" smtClean="0">
                <a:solidFill>
                  <a:srgbClr val="000000"/>
                </a:solidFill>
                <a:latin typeface="微软雅黑" panose="020B0503020204020204" charset="-122"/>
                <a:ea typeface="微软雅黑" panose="020B0503020204020204" charset="-122"/>
                <a:sym typeface="+mn-ea"/>
              </a:rPr>
              <a:t>             2</a:t>
            </a:r>
            <a:r>
              <a:rPr lang="zh-CN" altLang="en-US" sz="1600" dirty="0" smtClean="0">
                <a:solidFill>
                  <a:srgbClr val="000000"/>
                </a:solidFill>
                <a:latin typeface="微软雅黑" panose="020B0503020204020204" charset="-122"/>
                <a:ea typeface="微软雅黑" panose="020B0503020204020204" charset="-122"/>
                <a:sym typeface="+mn-ea"/>
              </a:rPr>
              <a:t>）有形收益：避免重复工作，由系统代替数据统计工作，无需每次人工汇总；</a:t>
            </a:r>
            <a:r>
              <a:rPr lang="en-US" altLang="zh-CN" sz="1600" dirty="0" smtClean="0">
                <a:solidFill>
                  <a:srgbClr val="000000"/>
                </a:solidFill>
                <a:latin typeface="微软雅黑" panose="020B0503020204020204" charset="-122"/>
                <a:ea typeface="微软雅黑" panose="020B0503020204020204" charset="-122"/>
                <a:sym typeface="+mn-ea"/>
              </a:rPr>
              <a:t>                       </a:t>
            </a:r>
            <a:br>
              <a:rPr lang="en-US" altLang="zh-CN" sz="1600" dirty="0" smtClean="0">
                <a:solidFill>
                  <a:srgbClr val="000000"/>
                </a:solidFill>
                <a:latin typeface="微软雅黑" panose="020B0503020204020204" charset="-122"/>
                <a:ea typeface="微软雅黑" panose="020B0503020204020204" charset="-122"/>
                <a:sym typeface="+mn-ea"/>
              </a:rPr>
            </a:br>
            <a:r>
              <a:rPr lang="en-US" altLang="zh-CN" sz="1600" dirty="0" smtClean="0">
                <a:solidFill>
                  <a:srgbClr val="000000"/>
                </a:solidFill>
                <a:latin typeface="微软雅黑" panose="020B0503020204020204" charset="-122"/>
                <a:ea typeface="微软雅黑" panose="020B0503020204020204" charset="-122"/>
                <a:sym typeface="+mn-ea"/>
              </a:rPr>
              <a:t>                   </a:t>
            </a:r>
            <a:r>
              <a:rPr lang="zh-CN" altLang="en-US" sz="1600" dirty="0">
                <a:solidFill>
                  <a:srgbClr val="000000"/>
                </a:solidFill>
                <a:latin typeface="微软雅黑" panose="020B0503020204020204" charset="-122"/>
                <a:ea typeface="微软雅黑" panose="020B0503020204020204" charset="-122"/>
                <a:sym typeface="+mn-ea"/>
              </a:rPr>
              <a:t> </a:t>
            </a:r>
            <a:r>
              <a:rPr lang="zh-CN" altLang="en-US" sz="1600" dirty="0" smtClean="0">
                <a:solidFill>
                  <a:srgbClr val="000000"/>
                </a:solidFill>
                <a:latin typeface="微软雅黑" panose="020B0503020204020204" charset="-122"/>
                <a:ea typeface="微软雅黑" panose="020B0503020204020204" charset="-122"/>
                <a:sym typeface="+mn-ea"/>
              </a:rPr>
              <a:t>                部门之间协同办公效率提高，信息共享，传递效率高；</a:t>
            </a:r>
            <a:endParaRPr lang="en-US" altLang="zh-CN" sz="1600" dirty="0" smtClean="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600" dirty="0">
                <a:solidFill>
                  <a:srgbClr val="000000"/>
                </a:solidFill>
                <a:latin typeface="微软雅黑" panose="020B0503020204020204" charset="-122"/>
                <a:ea typeface="微软雅黑" panose="020B0503020204020204" charset="-122"/>
                <a:sym typeface="+mn-ea"/>
              </a:rPr>
              <a:t> </a:t>
            </a:r>
            <a:r>
              <a:rPr lang="en-US" altLang="zh-CN" sz="1600" dirty="0" smtClean="0">
                <a:solidFill>
                  <a:srgbClr val="000000"/>
                </a:solidFill>
                <a:latin typeface="微软雅黑" panose="020B0503020204020204" charset="-122"/>
                <a:ea typeface="微软雅黑" panose="020B0503020204020204" charset="-122"/>
                <a:sym typeface="+mn-ea"/>
              </a:rPr>
              <a:t>                                   </a:t>
            </a:r>
            <a:r>
              <a:rPr lang="zh-CN" altLang="en-US" sz="1600" smtClean="0">
                <a:solidFill>
                  <a:srgbClr val="000000"/>
                </a:solidFill>
                <a:latin typeface="微软雅黑" panose="020B0503020204020204" charset="-122"/>
                <a:ea typeface="微软雅黑" panose="020B0503020204020204" charset="-122"/>
                <a:sym typeface="+mn-ea"/>
              </a:rPr>
              <a:t>投料比例更准确，降低材料损耗和浪费；</a:t>
            </a:r>
            <a:endParaRPr lang="en-US" altLang="zh-CN" sz="1600" dirty="0" smtClean="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600" dirty="0">
                <a:solidFill>
                  <a:srgbClr val="000000"/>
                </a:solidFill>
                <a:latin typeface="微软雅黑" panose="020B0503020204020204" charset="-122"/>
                <a:ea typeface="微软雅黑" panose="020B0503020204020204" charset="-122"/>
                <a:sym typeface="+mn-ea"/>
              </a:rPr>
              <a:t> </a:t>
            </a:r>
            <a:r>
              <a:rPr lang="en-US" altLang="zh-CN" sz="1600" dirty="0" smtClean="0">
                <a:solidFill>
                  <a:srgbClr val="000000"/>
                </a:solidFill>
                <a:latin typeface="微软雅黑" panose="020B0503020204020204" charset="-122"/>
                <a:ea typeface="微软雅黑" panose="020B0503020204020204" charset="-122"/>
                <a:sym typeface="+mn-ea"/>
              </a:rPr>
              <a:t>                               </a:t>
            </a:r>
            <a:r>
              <a:rPr lang="zh-CN" altLang="en-US" sz="1600" dirty="0">
                <a:solidFill>
                  <a:srgbClr val="000000"/>
                </a:solidFill>
                <a:latin typeface="微软雅黑" panose="020B0503020204020204" charset="-122"/>
                <a:ea typeface="微软雅黑" panose="020B0503020204020204" charset="-122"/>
                <a:sym typeface="+mn-ea"/>
              </a:rPr>
              <a:t> </a:t>
            </a:r>
            <a:r>
              <a:rPr lang="zh-CN" altLang="en-US" sz="1600" dirty="0" smtClean="0">
                <a:solidFill>
                  <a:srgbClr val="000000"/>
                </a:solidFill>
                <a:latin typeface="微软雅黑" panose="020B0503020204020204" charset="-122"/>
                <a:ea typeface="微软雅黑" panose="020B0503020204020204" charset="-122"/>
                <a:sym typeface="+mn-ea"/>
              </a:rPr>
              <a:t>   实现降本增效的效果；（部分见收益预测表）</a:t>
            </a:r>
            <a:endParaRPr lang="en-US" altLang="zh-CN" sz="1600" dirty="0" smtClean="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600" dirty="0" smtClean="0">
                <a:solidFill>
                  <a:srgbClr val="000000"/>
                </a:solidFill>
                <a:latin typeface="微软雅黑" panose="020B0503020204020204" charset="-122"/>
                <a:ea typeface="微软雅黑" panose="020B0503020204020204" charset="-122"/>
                <a:sym typeface="+mn-ea"/>
              </a:rPr>
              <a:t>              3</a:t>
            </a:r>
            <a:r>
              <a:rPr lang="zh-CN" altLang="en-US" sz="1600" dirty="0" smtClean="0">
                <a:solidFill>
                  <a:srgbClr val="000000"/>
                </a:solidFill>
                <a:latin typeface="微软雅黑" panose="020B0503020204020204" charset="-122"/>
                <a:ea typeface="微软雅黑" panose="020B0503020204020204" charset="-122"/>
                <a:sym typeface="+mn-ea"/>
              </a:rPr>
              <a:t>）无形收益：企业管理从</a:t>
            </a:r>
            <a:r>
              <a:rPr lang="en-US" altLang="zh-CN" sz="1600" dirty="0" smtClean="0">
                <a:solidFill>
                  <a:srgbClr val="000000"/>
                </a:solidFill>
                <a:latin typeface="微软雅黑" panose="020B0503020204020204" charset="-122"/>
                <a:ea typeface="微软雅黑" panose="020B0503020204020204" charset="-122"/>
                <a:sym typeface="+mn-ea"/>
              </a:rPr>
              <a:t>0</a:t>
            </a:r>
            <a:r>
              <a:rPr lang="zh-CN" altLang="en-US" sz="1600" dirty="0" smtClean="0">
                <a:solidFill>
                  <a:srgbClr val="000000"/>
                </a:solidFill>
                <a:latin typeface="微软雅黑" panose="020B0503020204020204" charset="-122"/>
                <a:ea typeface="微软雅黑" panose="020B0503020204020204" charset="-122"/>
                <a:sym typeface="+mn-ea"/>
              </a:rPr>
              <a:t>到</a:t>
            </a:r>
            <a:r>
              <a:rPr lang="en-US" altLang="zh-CN" sz="1600" dirty="0" smtClean="0">
                <a:solidFill>
                  <a:srgbClr val="000000"/>
                </a:solidFill>
                <a:latin typeface="微软雅黑" panose="020B0503020204020204" charset="-122"/>
                <a:ea typeface="微软雅黑" panose="020B0503020204020204" charset="-122"/>
                <a:sym typeface="+mn-ea"/>
              </a:rPr>
              <a:t>1</a:t>
            </a:r>
            <a:r>
              <a:rPr lang="zh-CN" altLang="en-US" sz="1600" dirty="0" smtClean="0">
                <a:solidFill>
                  <a:srgbClr val="000000"/>
                </a:solidFill>
                <a:latin typeface="微软雅黑" panose="020B0503020204020204" charset="-122"/>
                <a:ea typeface="微软雅黑" panose="020B0503020204020204" charset="-122"/>
                <a:sym typeface="+mn-ea"/>
              </a:rPr>
              <a:t>的突破，实现数据系统化、业务流程闭环作业；</a:t>
            </a:r>
            <a:br>
              <a:rPr lang="en-US" altLang="zh-CN" sz="1600" dirty="0" smtClean="0">
                <a:solidFill>
                  <a:srgbClr val="000000"/>
                </a:solidFill>
                <a:latin typeface="微软雅黑" panose="020B0503020204020204" charset="-122"/>
                <a:ea typeface="微软雅黑" panose="020B0503020204020204" charset="-122"/>
                <a:sym typeface="+mn-ea"/>
              </a:rPr>
            </a:br>
            <a:r>
              <a:rPr lang="en-US" altLang="zh-CN" sz="1600" dirty="0" smtClean="0">
                <a:solidFill>
                  <a:srgbClr val="000000"/>
                </a:solidFill>
                <a:latin typeface="微软雅黑" panose="020B0503020204020204" charset="-122"/>
                <a:ea typeface="微软雅黑" panose="020B0503020204020204" charset="-122"/>
                <a:sym typeface="+mn-ea"/>
              </a:rPr>
              <a:t>                                    </a:t>
            </a:r>
            <a:r>
              <a:rPr lang="zh-CN" altLang="en-US" sz="1600" dirty="0" smtClean="0">
                <a:solidFill>
                  <a:srgbClr val="000000"/>
                </a:solidFill>
                <a:latin typeface="微软雅黑" panose="020B0503020204020204" charset="-122"/>
                <a:ea typeface="微软雅黑" panose="020B0503020204020204" charset="-122"/>
                <a:sym typeface="+mn-ea"/>
              </a:rPr>
              <a:t>生产过程可追溯；生产全局和工段局部都可进行细化管控；</a:t>
            </a:r>
            <a:endParaRPr lang="zh-CN" altLang="en-US" sz="1600" dirty="0">
              <a:latin typeface="微软雅黑" panose="020B0503020204020204" charset="-122"/>
              <a:ea typeface="微软雅黑" panose="020B0503020204020204" charset="-122"/>
            </a:endParaRPr>
          </a:p>
          <a:p>
            <a:endParaRPr lang="zh-CN" altLang="en-US" sz="1600"/>
          </a:p>
        </p:txBody>
      </p:sp>
      <p:grpSp>
        <p:nvGrpSpPr>
          <p:cNvPr id="6" name="组合 5"/>
          <p:cNvGrpSpPr/>
          <p:nvPr/>
        </p:nvGrpSpPr>
        <p:grpSpPr>
          <a:xfrm>
            <a:off x="8890" y="-4445"/>
            <a:ext cx="4399280" cy="613410"/>
            <a:chOff x="0" y="288813"/>
            <a:chExt cx="3370216" cy="493479"/>
          </a:xfrm>
          <a:solidFill>
            <a:schemeClr val="bg1">
              <a:lumMod val="85000"/>
            </a:schemeClr>
          </a:solidFill>
        </p:grpSpPr>
        <p:sp>
          <p:nvSpPr>
            <p:cNvPr id="7" name="矩形 6"/>
            <p:cNvSpPr/>
            <p:nvPr>
              <p:custDataLst>
                <p:tags r:id="rId4"/>
              </p:custDataLst>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8" name="直角三角形 7"/>
            <p:cNvSpPr/>
            <p:nvPr>
              <p:custDataLst>
                <p:tags r:id="rId5"/>
              </p:custDataLst>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5" name="Rectangle 12"/>
          <p:cNvSpPr>
            <a:spLocks noChangeArrowheads="1"/>
          </p:cNvSpPr>
          <p:nvPr>
            <p:custDataLst>
              <p:tags r:id="rId6"/>
            </p:custDataLst>
          </p:nvPr>
        </p:nvSpPr>
        <p:spPr bwMode="auto">
          <a:xfrm>
            <a:off x="179705" y="51435"/>
            <a:ext cx="4732655" cy="977265"/>
          </a:xfrm>
          <a:prstGeom prst="rect">
            <a:avLst/>
          </a:prstGeom>
          <a:noFill/>
          <a:ln w="9525">
            <a:noFill/>
            <a:miter lim="800000"/>
          </a:ln>
        </p:spPr>
        <p:txBody>
          <a:bodyPr wrap="square">
            <a:spAutoFit/>
          </a:bodyPr>
          <a:p>
            <a:pPr marL="0" marR="0" lvl="0" indent="0" defTabSz="914400" rtl="0" eaLnBrk="1" fontAlgn="auto" latinLnBrk="0" hangingPunct="1">
              <a:lnSpc>
                <a:spcPct val="120000"/>
              </a:lnSpc>
              <a:spcBef>
                <a:spcPts val="0"/>
              </a:spcBef>
              <a:spcAft>
                <a:spcPts val="0"/>
              </a:spcAft>
              <a:buClrTx/>
              <a:buSzTx/>
              <a:buFontTx/>
              <a:buNone/>
              <a:defRPr/>
            </a:pPr>
            <a:r>
              <a:rPr lang="zh-CN" sz="2400" b="1">
                <a:solidFill>
                  <a:schemeClr val="tx1"/>
                </a:solidFill>
                <a:latin typeface="Arial" panose="020B0604020202020204" pitchFamily="34" charset="0"/>
                <a:ea typeface="微软雅黑" panose="020B0503020204020204" charset="-122"/>
                <a:sym typeface="+mn-ea"/>
              </a:rPr>
              <a:t>南通通州食品厂</a:t>
            </a:r>
            <a:r>
              <a:rPr lang="zh-CN" altLang="en-US" sz="2400" b="1" dirty="0">
                <a:solidFill>
                  <a:srgbClr val="000000"/>
                </a:solidFill>
                <a:latin typeface="微软雅黑" panose="020B0503020204020204" charset="-122"/>
                <a:ea typeface="微软雅黑" panose="020B0503020204020204" charset="-122"/>
                <a:sym typeface="+mn-ea"/>
              </a:rPr>
              <a:t>投资收益</a:t>
            </a:r>
            <a:endParaRPr lang="zh-CN" sz="2400" b="1" dirty="0">
              <a:solidFill>
                <a:schemeClr val="tx1"/>
              </a:solidFill>
              <a:latin typeface="微软雅黑" panose="020B0503020204020204" charset="-122"/>
              <a:ea typeface="微软雅黑" panose="020B0503020204020204" charset="-122"/>
            </a:endParaRPr>
          </a:p>
          <a:p>
            <a:pPr marL="0" marR="0" lvl="0" indent="0" defTabSz="914400" rtl="0" eaLnBrk="1" fontAlgn="auto" latinLnBrk="0" hangingPunct="1">
              <a:lnSpc>
                <a:spcPct val="12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标题 1"/>
          <p:cNvSpPr txBox="1"/>
          <p:nvPr/>
        </p:nvSpPr>
        <p:spPr>
          <a:xfrm>
            <a:off x="635" y="3846830"/>
            <a:ext cx="9143365" cy="1289050"/>
          </a:xfrm>
          <a:prstGeom prst="rect">
            <a:avLst/>
          </a:prstGeom>
          <a:solidFill>
            <a:schemeClr val="tx2">
              <a:lumMod val="60000"/>
              <a:lumOff val="40000"/>
            </a:schemeClr>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Font typeface="Arial" panose="020B0604020202020204" pitchFamily="34" charset="0"/>
              <a:buNone/>
            </a:pPr>
            <a:r>
              <a:rPr lang="zh-CN" altLang="en-US" sz="6000" b="1" dirty="0" smtClean="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charset="-122"/>
                <a:ea typeface="微软雅黑" panose="020B0503020204020204" charset="-122"/>
                <a:cs typeface="+mn-cs"/>
              </a:rPr>
              <a:t>携手同行，共创未来</a:t>
            </a:r>
            <a:endParaRPr lang="zh-CN" altLang="en-US" sz="6000" b="1" dirty="0" smtClean="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charset="-122"/>
              <a:ea typeface="微软雅黑" panose="020B0503020204020204" charset="-122"/>
              <a:cs typeface="+mn-cs"/>
            </a:endParaRPr>
          </a:p>
        </p:txBody>
      </p:sp>
      <p:sp>
        <p:nvSpPr>
          <p:cNvPr id="6" name="文本框 5"/>
          <p:cNvSpPr txBox="1"/>
          <p:nvPr/>
        </p:nvSpPr>
        <p:spPr>
          <a:xfrm>
            <a:off x="5509260" y="485775"/>
            <a:ext cx="1558925" cy="603885"/>
          </a:xfrm>
          <a:prstGeom prst="rect">
            <a:avLst/>
          </a:prstGeom>
          <a:noFill/>
        </p:spPr>
        <p:txBody>
          <a:bodyPr wrap="square" rtlCol="0" anchor="t">
            <a:spAutoFit/>
          </a:bodyPr>
          <a:p>
            <a:pPr marL="0" lvl="0" indent="0" algn="ctr" eaLnBrk="1" hangingPunct="1">
              <a:lnSpc>
                <a:spcPts val="4000"/>
              </a:lnSpc>
              <a:spcBef>
                <a:spcPct val="20000"/>
              </a:spcBef>
              <a:buFontTx/>
              <a:buNone/>
            </a:pPr>
            <a:r>
              <a:rPr lang="zh-CN" altLang="en-US" sz="2100" b="1" dirty="0">
                <a:latin typeface="微软雅黑" panose="020B0503020204020204" charset="-122"/>
                <a:ea typeface="微软雅黑" panose="020B0503020204020204" charset="-122"/>
                <a:sym typeface="+mn-ea"/>
              </a:rPr>
              <a:t>项目联系</a:t>
            </a:r>
            <a:r>
              <a:rPr lang="zh-CN" altLang="en-US" sz="2100" b="1" dirty="0">
                <a:latin typeface="微软雅黑" panose="020B0503020204020204" charset="-122"/>
                <a:ea typeface="微软雅黑" panose="020B0503020204020204" charset="-122"/>
                <a:sym typeface="+mn-ea"/>
              </a:rPr>
              <a:t>人</a:t>
            </a:r>
            <a:endParaRPr lang="en-US" altLang="zh-CN" sz="2100" b="1" dirty="0">
              <a:latin typeface="微软雅黑" panose="020B0503020204020204" charset="-122"/>
              <a:ea typeface="微软雅黑" panose="020B0503020204020204" charset="-122"/>
              <a:sym typeface="+mn-ea"/>
            </a:endParaRPr>
          </a:p>
        </p:txBody>
      </p:sp>
      <p:sp>
        <p:nvSpPr>
          <p:cNvPr id="7" name="文本框 6"/>
          <p:cNvSpPr txBox="1"/>
          <p:nvPr/>
        </p:nvSpPr>
        <p:spPr>
          <a:xfrm>
            <a:off x="5437505" y="1204595"/>
            <a:ext cx="3150870" cy="603885"/>
          </a:xfrm>
          <a:prstGeom prst="rect">
            <a:avLst/>
          </a:prstGeom>
          <a:noFill/>
        </p:spPr>
        <p:txBody>
          <a:bodyPr wrap="square" rtlCol="0" anchor="t">
            <a:spAutoFit/>
          </a:bodyPr>
          <a:p>
            <a:pPr marL="0" lvl="0" indent="0" algn="ctr" eaLnBrk="1" hangingPunct="1">
              <a:lnSpc>
                <a:spcPts val="4000"/>
              </a:lnSpc>
              <a:spcBef>
                <a:spcPct val="20000"/>
              </a:spcBef>
              <a:buFontTx/>
              <a:buNone/>
            </a:pPr>
            <a:r>
              <a:rPr lang="zh-CN" altLang="en-US" sz="2100" b="1" dirty="0">
                <a:latin typeface="微软雅黑" panose="020B0503020204020204" charset="-122"/>
                <a:ea typeface="微软雅黑" panose="020B0503020204020204" charset="-122"/>
                <a:sym typeface="+mn-ea"/>
              </a:rPr>
              <a:t>王洪君：</a:t>
            </a:r>
            <a:r>
              <a:rPr lang="en-US" altLang="zh-CN" sz="2100" b="1" dirty="0">
                <a:latin typeface="微软雅黑" panose="020B0503020204020204" charset="-122"/>
                <a:ea typeface="微软雅黑" panose="020B0503020204020204" charset="-122"/>
                <a:sym typeface="+mn-ea"/>
              </a:rPr>
              <a:t>18663577719</a:t>
            </a:r>
            <a:endParaRPr lang="en-US" altLang="zh-CN" sz="2100" b="1" dirty="0">
              <a:latin typeface="微软雅黑" panose="020B0503020204020204" charset="-122"/>
              <a:ea typeface="微软雅黑" panose="020B0503020204020204" charset="-122"/>
              <a:sym typeface="+mn-ea"/>
            </a:endParaRPr>
          </a:p>
        </p:txBody>
      </p:sp>
      <p:pic>
        <p:nvPicPr>
          <p:cNvPr id="4" name="图片 3" descr="东晟云公众号"/>
          <p:cNvPicPr>
            <a:picLocks noChangeAspect="1"/>
          </p:cNvPicPr>
          <p:nvPr>
            <p:custDataLst>
              <p:tags r:id="rId1"/>
            </p:custDataLst>
          </p:nvPr>
        </p:nvPicPr>
        <p:blipFill>
          <a:blip r:embed="rId2"/>
          <a:stretch>
            <a:fillRect/>
          </a:stretch>
        </p:blipFill>
        <p:spPr>
          <a:xfrm>
            <a:off x="995680" y="143510"/>
            <a:ext cx="3616325" cy="3616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1673225" y="581025"/>
            <a:ext cx="173990" cy="270891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828745" y="580801"/>
            <a:ext cx="0" cy="436753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Grp="1"/>
          </p:cNvSpPr>
          <p:nvPr>
            <p:ph type="ctrTitle"/>
          </p:nvPr>
        </p:nvSpPr>
        <p:spPr>
          <a:xfrm>
            <a:off x="768350" y="1852295"/>
            <a:ext cx="796925" cy="1276350"/>
          </a:xfrm>
        </p:spPr>
        <p:txBody>
          <a:bodyPr vert="horz" wrap="square" lIns="91440" tIns="45720" rIns="91440" bIns="45720" anchor="b">
            <a:normAutofit fontScale="90000"/>
          </a:bodyPr>
          <a:lstStyle/>
          <a:p>
            <a:pPr algn="l" eaLnBrk="1" hangingPunct="1"/>
            <a:r>
              <a:rPr lang="zh-CN" altLang="en-US" sz="2800" kern="1200" dirty="0" smtClean="0">
                <a:latin typeface="+mj-lt"/>
                <a:ea typeface="黑体" panose="02010609060101010101" pitchFamily="49" charset="-122"/>
                <a:cs typeface="+mj-cs"/>
              </a:rPr>
              <a:t>目 </a:t>
            </a:r>
            <a:br>
              <a:rPr lang="zh-CN" altLang="en-US" sz="2800" kern="1200" dirty="0" smtClean="0">
                <a:latin typeface="+mj-lt"/>
                <a:ea typeface="黑体" panose="02010609060101010101" pitchFamily="49" charset="-122"/>
                <a:cs typeface="+mj-cs"/>
              </a:rPr>
            </a:br>
            <a:br>
              <a:rPr lang="zh-CN" altLang="en-US" sz="2800" kern="1200" dirty="0" smtClean="0">
                <a:latin typeface="+mj-lt"/>
                <a:ea typeface="黑体" panose="02010609060101010101" pitchFamily="49" charset="-122"/>
                <a:cs typeface="+mj-cs"/>
              </a:rPr>
            </a:br>
            <a:r>
              <a:rPr lang="zh-CN" altLang="en-US" sz="2800" kern="1200" dirty="0" smtClean="0">
                <a:latin typeface="+mj-lt"/>
                <a:ea typeface="黑体" panose="02010609060101010101" pitchFamily="49" charset="-122"/>
                <a:cs typeface="+mj-cs"/>
              </a:rPr>
              <a:t>录</a:t>
            </a:r>
            <a:endParaRPr lang="zh-CN" sz="2800" kern="1200" dirty="0">
              <a:latin typeface="+mj-lt"/>
              <a:ea typeface="黑体" panose="02010609060101010101" pitchFamily="49" charset="-122"/>
              <a:cs typeface="+mj-cs"/>
            </a:endParaRPr>
          </a:p>
        </p:txBody>
      </p:sp>
      <p:sp>
        <p:nvSpPr>
          <p:cNvPr id="18" name="任意多边形 17"/>
          <p:cNvSpPr/>
          <p:nvPr/>
        </p:nvSpPr>
        <p:spPr>
          <a:xfrm>
            <a:off x="2840990" y="220980"/>
            <a:ext cx="553720" cy="6489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1</a:t>
            </a:r>
            <a:endParaRPr lang="zh-CN" altLang="en-US" sz="2000" kern="1200" dirty="0"/>
          </a:p>
        </p:txBody>
      </p:sp>
      <p:sp>
        <p:nvSpPr>
          <p:cNvPr id="19" name="任意多边形 18"/>
          <p:cNvSpPr/>
          <p:nvPr/>
        </p:nvSpPr>
        <p:spPr>
          <a:xfrm>
            <a:off x="3394710" y="220980"/>
            <a:ext cx="4511675"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dirty="0" smtClean="0"/>
              <a:t>企业基本</a:t>
            </a:r>
            <a:r>
              <a:rPr lang="zh-CN" altLang="en-US" sz="2000" dirty="0" smtClean="0"/>
              <a:t>情况</a:t>
            </a:r>
            <a:endParaRPr lang="zh-CN" altLang="en-US" sz="2000" dirty="0" smtClean="0"/>
          </a:p>
        </p:txBody>
      </p:sp>
      <p:sp>
        <p:nvSpPr>
          <p:cNvPr id="20" name="任意多边形 19"/>
          <p:cNvSpPr/>
          <p:nvPr/>
        </p:nvSpPr>
        <p:spPr>
          <a:xfrm>
            <a:off x="2840990" y="721995"/>
            <a:ext cx="553720" cy="6407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2</a:t>
            </a:r>
            <a:endParaRPr lang="zh-CN" altLang="en-US" sz="2000" kern="1200" dirty="0"/>
          </a:p>
        </p:txBody>
      </p:sp>
      <p:sp>
        <p:nvSpPr>
          <p:cNvPr id="27" name="任意多边形 26"/>
          <p:cNvSpPr/>
          <p:nvPr/>
        </p:nvSpPr>
        <p:spPr>
          <a:xfrm>
            <a:off x="3394710" y="721995"/>
            <a:ext cx="4511040" cy="43243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核心技术</a:t>
            </a:r>
            <a:endParaRPr lang="zh-CN" altLang="en-US" sz="2000" kern="1200" dirty="0" smtClean="0"/>
          </a:p>
        </p:txBody>
      </p:sp>
      <p:sp>
        <p:nvSpPr>
          <p:cNvPr id="28" name="任意多边形 27"/>
          <p:cNvSpPr/>
          <p:nvPr/>
        </p:nvSpPr>
        <p:spPr>
          <a:xfrm>
            <a:off x="2840990" y="1263015"/>
            <a:ext cx="553720" cy="63690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3</a:t>
            </a:r>
            <a:endParaRPr lang="zh-CN" altLang="en-US" sz="2000" kern="1200" dirty="0"/>
          </a:p>
        </p:txBody>
      </p:sp>
      <p:sp>
        <p:nvSpPr>
          <p:cNvPr id="29" name="任意多边形 28"/>
          <p:cNvSpPr/>
          <p:nvPr/>
        </p:nvSpPr>
        <p:spPr>
          <a:xfrm>
            <a:off x="3394710" y="1263015"/>
            <a:ext cx="4511040" cy="4229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数字中国发展</a:t>
            </a:r>
            <a:r>
              <a:rPr lang="zh-CN" altLang="en-US" sz="2000" kern="1200" dirty="0" smtClean="0"/>
              <a:t>趋势</a:t>
            </a:r>
            <a:endParaRPr lang="zh-CN" altLang="en-US" sz="2000" kern="1200" dirty="0" smtClean="0"/>
          </a:p>
        </p:txBody>
      </p:sp>
      <p:sp>
        <p:nvSpPr>
          <p:cNvPr id="30" name="任意多边形 29"/>
          <p:cNvSpPr/>
          <p:nvPr/>
        </p:nvSpPr>
        <p:spPr>
          <a:xfrm>
            <a:off x="2840990" y="1771650"/>
            <a:ext cx="553720" cy="66167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6"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4</a:t>
            </a:r>
            <a:endParaRPr lang="zh-CN" altLang="en-US" sz="2000" kern="1200" dirty="0"/>
          </a:p>
        </p:txBody>
      </p:sp>
      <p:sp>
        <p:nvSpPr>
          <p:cNvPr id="31" name="任意多边形 30"/>
          <p:cNvSpPr/>
          <p:nvPr/>
        </p:nvSpPr>
        <p:spPr>
          <a:xfrm>
            <a:off x="3394710" y="1775460"/>
            <a:ext cx="4511675" cy="4343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dirty="0" smtClean="0"/>
              <a:t>工厂布局MES系统</a:t>
            </a:r>
            <a:r>
              <a:rPr lang="zh-CN" altLang="en-US" dirty="0" smtClean="0"/>
              <a:t>益处</a:t>
            </a:r>
            <a:endParaRPr lang="zh-CN" altLang="en-US" dirty="0" smtClean="0"/>
          </a:p>
        </p:txBody>
      </p:sp>
      <p:sp>
        <p:nvSpPr>
          <p:cNvPr id="32" name="任意多边形 31"/>
          <p:cNvSpPr/>
          <p:nvPr/>
        </p:nvSpPr>
        <p:spPr>
          <a:xfrm>
            <a:off x="2840990" y="2290445"/>
            <a:ext cx="553720" cy="6756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5</a:t>
            </a:r>
            <a:endParaRPr lang="zh-CN" altLang="en-US" sz="2000" kern="1200" dirty="0"/>
          </a:p>
        </p:txBody>
      </p:sp>
      <p:sp>
        <p:nvSpPr>
          <p:cNvPr id="33" name="任意多边形 32"/>
          <p:cNvSpPr/>
          <p:nvPr/>
        </p:nvSpPr>
        <p:spPr>
          <a:xfrm>
            <a:off x="3394710" y="2308225"/>
            <a:ext cx="4511040" cy="41021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6"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合作平台</a:t>
            </a:r>
            <a:r>
              <a:rPr lang="zh-CN" altLang="en-US" sz="2000" kern="1200" dirty="0" smtClean="0"/>
              <a:t>情况</a:t>
            </a:r>
            <a:endParaRPr lang="zh-CN" altLang="en-US" sz="2000" kern="1200" dirty="0" smtClean="0"/>
          </a:p>
        </p:txBody>
      </p:sp>
      <p:sp>
        <p:nvSpPr>
          <p:cNvPr id="34" name="任意多边形 33"/>
          <p:cNvSpPr/>
          <p:nvPr/>
        </p:nvSpPr>
        <p:spPr>
          <a:xfrm>
            <a:off x="2840990" y="2813050"/>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lstStyle/>
          <a:p>
            <a:pPr lvl="0" algn="ctr" defTabSz="889000">
              <a:lnSpc>
                <a:spcPct val="90000"/>
              </a:lnSpc>
              <a:spcBef>
                <a:spcPct val="0"/>
              </a:spcBef>
              <a:spcAft>
                <a:spcPct val="35000"/>
              </a:spcAft>
            </a:pPr>
            <a:r>
              <a:rPr lang="en-US" altLang="zh-CN" sz="2000" kern="1200" dirty="0" smtClean="0"/>
              <a:t>6</a:t>
            </a:r>
            <a:endParaRPr lang="zh-CN" altLang="en-US" sz="2000" kern="1200" dirty="0"/>
          </a:p>
        </p:txBody>
      </p:sp>
      <p:sp>
        <p:nvSpPr>
          <p:cNvPr id="35" name="任意多边形 34"/>
          <p:cNvSpPr/>
          <p:nvPr/>
        </p:nvSpPr>
        <p:spPr>
          <a:xfrm>
            <a:off x="3394710" y="2813050"/>
            <a:ext cx="4511040" cy="42164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智能装备</a:t>
            </a:r>
            <a:endParaRPr lang="zh-CN" altLang="en-US" sz="2000" kern="1200" dirty="0" smtClean="0"/>
          </a:p>
        </p:txBody>
      </p:sp>
      <p:pic>
        <p:nvPicPr>
          <p:cNvPr id="956" name="图片 955" descr="微信图片_20221117105959"/>
          <p:cNvPicPr>
            <a:picLocks noChangeAspect="1"/>
          </p:cNvPicPr>
          <p:nvPr>
            <p:custDataLst>
              <p:tags r:id="rId1"/>
            </p:custDataLst>
          </p:nvPr>
        </p:nvPicPr>
        <p:blipFill>
          <a:blip r:embed="rId2"/>
          <a:stretch>
            <a:fillRect/>
          </a:stretch>
        </p:blipFill>
        <p:spPr>
          <a:xfrm>
            <a:off x="538480" y="628650"/>
            <a:ext cx="967740" cy="963295"/>
          </a:xfrm>
          <a:prstGeom prst="rect">
            <a:avLst/>
          </a:prstGeom>
        </p:spPr>
      </p:pic>
      <p:sp>
        <p:nvSpPr>
          <p:cNvPr id="2" name="任意多边形 1"/>
          <p:cNvSpPr/>
          <p:nvPr>
            <p:custDataLst>
              <p:tags r:id="rId3"/>
            </p:custDataLst>
          </p:nvPr>
        </p:nvSpPr>
        <p:spPr>
          <a:xfrm>
            <a:off x="2842260" y="3353435"/>
            <a:ext cx="553720" cy="63754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6">
              <a:lumMod val="75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a:t>7</a:t>
            </a:r>
            <a:endParaRPr lang="en-US" altLang="zh-CN" sz="2000" kern="1200" dirty="0"/>
          </a:p>
        </p:txBody>
      </p:sp>
      <p:sp>
        <p:nvSpPr>
          <p:cNvPr id="3" name="任意多边形 2"/>
          <p:cNvSpPr/>
          <p:nvPr>
            <p:custDataLst>
              <p:tags r:id="rId4"/>
            </p:custDataLst>
          </p:nvPr>
        </p:nvSpPr>
        <p:spPr>
          <a:xfrm>
            <a:off x="3406140" y="3335020"/>
            <a:ext cx="4498975" cy="424180"/>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p>
            <a:pPr marL="228600" lvl="1" indent="-228600" algn="l" defTabSz="889000">
              <a:lnSpc>
                <a:spcPct val="90000"/>
              </a:lnSpc>
              <a:spcBef>
                <a:spcPct val="0"/>
              </a:spcBef>
              <a:spcAft>
                <a:spcPct val="15000"/>
              </a:spcAft>
              <a:buChar char="•"/>
            </a:pPr>
            <a:r>
              <a:rPr lang="zh-CN" altLang="en-US" sz="2000" kern="1200" dirty="0"/>
              <a:t>数字孪生智能轴承内外圈</a:t>
            </a:r>
            <a:r>
              <a:rPr lang="zh-CN" altLang="en-US" sz="2000" kern="1200" dirty="0"/>
              <a:t>项目</a:t>
            </a:r>
            <a:endParaRPr lang="zh-CN" altLang="en-US" sz="2000" kern="1200" dirty="0"/>
          </a:p>
        </p:txBody>
      </p:sp>
      <p:sp>
        <p:nvSpPr>
          <p:cNvPr id="4" name="任意多边形 3"/>
          <p:cNvSpPr/>
          <p:nvPr>
            <p:custDataLst>
              <p:tags r:id="rId5"/>
            </p:custDataLst>
          </p:nvPr>
        </p:nvSpPr>
        <p:spPr>
          <a:xfrm>
            <a:off x="3413760" y="3865245"/>
            <a:ext cx="4484370" cy="41846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a:t>轴承行业工业互联网</a:t>
            </a:r>
            <a:r>
              <a:rPr lang="zh-CN" altLang="en-US" sz="2000" kern="1200" dirty="0"/>
              <a:t>平台</a:t>
            </a:r>
            <a:endParaRPr lang="zh-CN" altLang="en-US" sz="2000" kern="1200" dirty="0"/>
          </a:p>
        </p:txBody>
      </p:sp>
      <p:sp>
        <p:nvSpPr>
          <p:cNvPr id="8" name="任意多边形 7"/>
          <p:cNvSpPr/>
          <p:nvPr>
            <p:custDataLst>
              <p:tags r:id="rId6"/>
            </p:custDataLst>
          </p:nvPr>
        </p:nvSpPr>
        <p:spPr>
          <a:xfrm>
            <a:off x="3394710" y="4402455"/>
            <a:ext cx="4511675" cy="414655"/>
          </a:xfrm>
          <a:custGeom>
            <a:avLst/>
            <a:gdLst>
              <a:gd name="connsiteX0" fmla="*/ 112655 w 675917"/>
              <a:gd name="connsiteY0" fmla="*/ 0 h 4957873"/>
              <a:gd name="connsiteX1" fmla="*/ 563262 w 675917"/>
              <a:gd name="connsiteY1" fmla="*/ 0 h 4957873"/>
              <a:gd name="connsiteX2" fmla="*/ 675917 w 675917"/>
              <a:gd name="connsiteY2" fmla="*/ 112655 h 4957873"/>
              <a:gd name="connsiteX3" fmla="*/ 675917 w 675917"/>
              <a:gd name="connsiteY3" fmla="*/ 4957873 h 4957873"/>
              <a:gd name="connsiteX4" fmla="*/ 675917 w 675917"/>
              <a:gd name="connsiteY4" fmla="*/ 4957873 h 4957873"/>
              <a:gd name="connsiteX5" fmla="*/ 0 w 675917"/>
              <a:gd name="connsiteY5" fmla="*/ 4957873 h 4957873"/>
              <a:gd name="connsiteX6" fmla="*/ 0 w 675917"/>
              <a:gd name="connsiteY6" fmla="*/ 4957873 h 4957873"/>
              <a:gd name="connsiteX7" fmla="*/ 0 w 675917"/>
              <a:gd name="connsiteY7" fmla="*/ 112655 h 4957873"/>
              <a:gd name="connsiteX8" fmla="*/ 112655 w 675917"/>
              <a:gd name="connsiteY8" fmla="*/ 0 h 49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17" h="4957873">
                <a:moveTo>
                  <a:pt x="675917" y="826331"/>
                </a:moveTo>
                <a:lnTo>
                  <a:pt x="675917" y="4131542"/>
                </a:lnTo>
                <a:cubicBezTo>
                  <a:pt x="675917" y="4587913"/>
                  <a:pt x="669041" y="4957869"/>
                  <a:pt x="660559" y="4957869"/>
                </a:cubicBezTo>
                <a:lnTo>
                  <a:pt x="0" y="4957869"/>
                </a:lnTo>
                <a:lnTo>
                  <a:pt x="0" y="4957869"/>
                </a:lnTo>
                <a:lnTo>
                  <a:pt x="0" y="4"/>
                </a:lnTo>
                <a:lnTo>
                  <a:pt x="0" y="4"/>
                </a:lnTo>
                <a:lnTo>
                  <a:pt x="660559" y="4"/>
                </a:lnTo>
                <a:cubicBezTo>
                  <a:pt x="669041" y="4"/>
                  <a:pt x="675917" y="369960"/>
                  <a:pt x="675917" y="826331"/>
                </a:cubicBezTo>
                <a:close/>
              </a:path>
            </a:pathLst>
          </a:cu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5696" rIns="45696" bIns="45697"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实体</a:t>
            </a:r>
            <a:r>
              <a:rPr lang="zh-CN" altLang="en-US" sz="2000" kern="1200" dirty="0" smtClean="0"/>
              <a:t>案例</a:t>
            </a:r>
            <a:endParaRPr lang="zh-CN" altLang="en-US" sz="2000" kern="1200" dirty="0" smtClean="0"/>
          </a:p>
        </p:txBody>
      </p:sp>
      <p:sp>
        <p:nvSpPr>
          <p:cNvPr id="9" name="任意多边形 8"/>
          <p:cNvSpPr/>
          <p:nvPr>
            <p:custDataLst>
              <p:tags r:id="rId7"/>
            </p:custDataLst>
          </p:nvPr>
        </p:nvSpPr>
        <p:spPr>
          <a:xfrm>
            <a:off x="2844800" y="3862705"/>
            <a:ext cx="553720" cy="666115"/>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solidFill>
            <a:schemeClr val="accent2">
              <a:lumMod val="40000"/>
              <a:lumOff val="6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8</a:t>
            </a:r>
            <a:endParaRPr lang="zh-CN" altLang="en-US" sz="2000" kern="1200" dirty="0"/>
          </a:p>
        </p:txBody>
      </p:sp>
      <p:sp>
        <p:nvSpPr>
          <p:cNvPr id="10" name="任意多边形 9"/>
          <p:cNvSpPr/>
          <p:nvPr>
            <p:custDataLst>
              <p:tags r:id="rId8"/>
            </p:custDataLst>
          </p:nvPr>
        </p:nvSpPr>
        <p:spPr>
          <a:xfrm>
            <a:off x="2844800" y="4396105"/>
            <a:ext cx="553720" cy="645160"/>
          </a:xfrm>
          <a:custGeom>
            <a:avLst/>
            <a:gdLst>
              <a:gd name="connsiteX0" fmla="*/ 0 w 1039872"/>
              <a:gd name="connsiteY0" fmla="*/ 0 h 727910"/>
              <a:gd name="connsiteX1" fmla="*/ 675917 w 1039872"/>
              <a:gd name="connsiteY1" fmla="*/ 0 h 727910"/>
              <a:gd name="connsiteX2" fmla="*/ 1039872 w 1039872"/>
              <a:gd name="connsiteY2" fmla="*/ 363955 h 727910"/>
              <a:gd name="connsiteX3" fmla="*/ 675917 w 1039872"/>
              <a:gd name="connsiteY3" fmla="*/ 727910 h 727910"/>
              <a:gd name="connsiteX4" fmla="*/ 0 w 1039872"/>
              <a:gd name="connsiteY4" fmla="*/ 727910 h 727910"/>
              <a:gd name="connsiteX5" fmla="*/ 363955 w 1039872"/>
              <a:gd name="connsiteY5" fmla="*/ 363955 h 727910"/>
              <a:gd name="connsiteX6" fmla="*/ 0 w 1039872"/>
              <a:gd name="connsiteY6" fmla="*/ 0 h 7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872" h="727910">
                <a:moveTo>
                  <a:pt x="1039871" y="0"/>
                </a:moveTo>
                <a:lnTo>
                  <a:pt x="1039871" y="473142"/>
                </a:lnTo>
                <a:lnTo>
                  <a:pt x="519936" y="727910"/>
                </a:lnTo>
                <a:lnTo>
                  <a:pt x="1" y="473142"/>
                </a:lnTo>
                <a:lnTo>
                  <a:pt x="1" y="0"/>
                </a:lnTo>
                <a:lnTo>
                  <a:pt x="519936" y="254768"/>
                </a:lnTo>
                <a:lnTo>
                  <a:pt x="1039871" y="0"/>
                </a:lnTo>
                <a:close/>
              </a:path>
            </a:pathLst>
          </a:custGeom>
          <a:gradFill>
            <a:gsLst>
              <a:gs pos="0">
                <a:srgbClr val="7B32B2"/>
              </a:gs>
              <a:gs pos="100000">
                <a:srgbClr val="401A5D"/>
              </a:gs>
            </a:gsLst>
            <a:lin ang="5400000" scaled="0"/>
          </a:gra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376655" rIns="12700" bIns="376655" numCol="1" spcCol="1270" anchor="ctr" anchorCtr="0">
            <a:noAutofit/>
          </a:bodyPr>
          <a:p>
            <a:pPr lvl="0" algn="ctr" defTabSz="889000">
              <a:lnSpc>
                <a:spcPct val="90000"/>
              </a:lnSpc>
              <a:spcBef>
                <a:spcPct val="0"/>
              </a:spcBef>
              <a:spcAft>
                <a:spcPct val="35000"/>
              </a:spcAft>
            </a:pPr>
            <a:r>
              <a:rPr lang="en-US" altLang="zh-CN" sz="2000" kern="1200" dirty="0" smtClean="0"/>
              <a:t>9</a:t>
            </a:r>
            <a:endParaRPr lang="zh-CN" altLang="en-US" sz="2000" kern="1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18" grpId="0" bldLvl="0" animBg="1"/>
      <p:bldP spid="19" grpId="0" bldLvl="0" animBg="1"/>
      <p:bldP spid="20"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2" grpId="0" bldLvl="0" animBg="1"/>
      <p:bldP spid="3" grpId="0" bldLvl="0" animBg="1"/>
      <p:bldP spid="4" grpId="0" bldLvl="0" animBg="1"/>
      <p:bldP spid="8" grpId="0" bldLvl="0" animBg="1"/>
      <p:bldP spid="9" grpId="0" bldLvl="0" animBg="1"/>
      <p:bldP spid="1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二、核心</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技术</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sp>
        <p:nvSpPr>
          <p:cNvPr id="763" name="文本框 762"/>
          <p:cNvSpPr txBox="1"/>
          <p:nvPr/>
        </p:nvSpPr>
        <p:spPr>
          <a:xfrm>
            <a:off x="682625" y="907415"/>
            <a:ext cx="1116330" cy="368300"/>
          </a:xfrm>
          <a:prstGeom prst="rect">
            <a:avLst/>
          </a:prstGeom>
          <a:solidFill>
            <a:srgbClr val="DC4435"/>
          </a:solidFill>
          <a:ln>
            <a:noFill/>
          </a:ln>
        </p:spPr>
        <p:style>
          <a:lnRef idx="1">
            <a:schemeClr val="accent1"/>
          </a:lnRef>
          <a:fillRef idx="3">
            <a:schemeClr val="accent1"/>
          </a:fillRef>
          <a:effectRef idx="2">
            <a:schemeClr val="accent1"/>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核心</a:t>
            </a:r>
            <a:r>
              <a:rPr lang="zh-CN" altLang="en-US" b="1">
                <a:latin typeface="微软雅黑" panose="020B0503020204020204" charset="-122"/>
                <a:ea typeface="微软雅黑" panose="020B0503020204020204" charset="-122"/>
              </a:rPr>
              <a:t>技术</a:t>
            </a:r>
            <a:endParaRPr lang="zh-CN" altLang="en-US" b="1">
              <a:latin typeface="微软雅黑" panose="020B0503020204020204" charset="-122"/>
              <a:ea typeface="微软雅黑" panose="020B0503020204020204" charset="-122"/>
            </a:endParaRPr>
          </a:p>
        </p:txBody>
      </p:sp>
      <p:sp>
        <p:nvSpPr>
          <p:cNvPr id="100" name="文本框 99"/>
          <p:cNvSpPr txBox="1"/>
          <p:nvPr/>
        </p:nvSpPr>
        <p:spPr>
          <a:xfrm>
            <a:off x="179705" y="1276350"/>
            <a:ext cx="4044315" cy="3878580"/>
          </a:xfrm>
          <a:prstGeom prst="rect">
            <a:avLst/>
          </a:prstGeom>
          <a:noFill/>
          <a:ln w="9525">
            <a:noFill/>
          </a:ln>
        </p:spPr>
        <p:txBody>
          <a:bodyPr wrap="square">
            <a:spAutoFit/>
          </a:bodyPr>
          <a:p>
            <a:pPr indent="0">
              <a:lnSpc>
                <a:spcPct val="140000"/>
              </a:lnSpc>
            </a:pPr>
            <a:r>
              <a:rPr lang="en-US" altLang="zh-CN" sz="1600" b="0">
                <a:latin typeface="微软雅黑" panose="020B0503020204020204" charset="-122"/>
                <a:ea typeface="微软雅黑" panose="020B0503020204020204" charset="-122"/>
              </a:rPr>
              <a:t>       </a:t>
            </a:r>
            <a:r>
              <a:rPr lang="zh-CN" sz="1600" b="0">
                <a:latin typeface="微软雅黑" panose="020B0503020204020204" charset="-122"/>
                <a:ea typeface="微软雅黑" panose="020B0503020204020204" charset="-122"/>
              </a:rPr>
              <a:t>通过与中科院沈阳计算技术研究所、山东未来网络研究院、山东大学、聊城大学等科研院校的产学研合作，聚焦设计、生产、管理、服务等制造全过程，面向装备、单元、车间、工厂等制造载体，构建制造装备、生产过程相关数据字典和信息模型，开发生产过程通用数据集成和跨平台、跨领域业务互联技术。面向轴承产业链供应链，开发跨企业多源信息交互和全链条协同优化技术。面向制造全过程，开发智能制造系统规划设计、建模仿真、分析优化等技术。</a:t>
            </a:r>
            <a:endParaRPr lang="zh-CN" altLang="en-US" sz="1600" b="0">
              <a:latin typeface="微软雅黑" panose="020B0503020204020204" charset="-122"/>
              <a:ea typeface="微软雅黑" panose="020B0503020204020204" charset="-122"/>
            </a:endParaRPr>
          </a:p>
        </p:txBody>
      </p: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pic>
        <p:nvPicPr>
          <p:cNvPr id="2" name="图片 1" descr="W020210603554939025106"/>
          <p:cNvPicPr>
            <a:picLocks noChangeAspect="1"/>
          </p:cNvPicPr>
          <p:nvPr/>
        </p:nvPicPr>
        <p:blipFill>
          <a:blip r:embed="rId2"/>
          <a:stretch>
            <a:fillRect/>
          </a:stretch>
        </p:blipFill>
        <p:spPr>
          <a:xfrm>
            <a:off x="4374515" y="1091565"/>
            <a:ext cx="4585335" cy="38747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二、核心</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技术</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59" name="文本框 1858"/>
          <p:cNvSpPr txBox="1"/>
          <p:nvPr>
            <p:custDataLst>
              <p:tags r:id="rId2"/>
            </p:custDataLst>
          </p:nvPr>
        </p:nvSpPr>
        <p:spPr>
          <a:xfrm>
            <a:off x="2857563" y="706212"/>
            <a:ext cx="4878939" cy="1230272"/>
          </a:xfrm>
          <a:prstGeom prst="rect">
            <a:avLst/>
          </a:prstGeom>
          <a:noFill/>
        </p:spPr>
        <p:txBody>
          <a:bodyPr wrap="square" rtlCol="0" anchor="ctr" anchorCtr="0">
            <a:normAutofit/>
          </a:bodyPr>
          <a:p>
            <a:pPr marL="0" lvl="0" indent="0" algn="l">
              <a:lnSpc>
                <a:spcPct val="130000"/>
              </a:lnSpc>
              <a:spcBef>
                <a:spcPts val="0"/>
              </a:spcBef>
              <a:spcAft>
                <a:spcPts val="0"/>
              </a:spcAft>
              <a:buSzPct val="100000"/>
            </a:pPr>
            <a:r>
              <a:rPr lang="zh-CN" sz="1400" spc="150">
                <a:solidFill>
                  <a:schemeClr val="tx1">
                    <a:lumMod val="85000"/>
                    <a:lumOff val="15000"/>
                  </a:schemeClr>
                </a:solidFill>
                <a:latin typeface="Arial" panose="020B0604020202020204" pitchFamily="34" charset="0"/>
                <a:ea typeface="微软雅黑" panose="020B0503020204020204" charset="-122"/>
              </a:rPr>
              <a:t>突破了产品优化设计与全流程仿真、基于机理和数据驱动的混合建模、多目标协同优化等基础技术；</a:t>
            </a:r>
            <a:endParaRPr lang="zh-CN" sz="1400" spc="150">
              <a:solidFill>
                <a:schemeClr val="tx1">
                  <a:lumMod val="85000"/>
                  <a:lumOff val="15000"/>
                </a:schemeClr>
              </a:solidFill>
              <a:latin typeface="Arial" panose="020B0604020202020204" pitchFamily="34" charset="0"/>
              <a:ea typeface="微软雅黑" panose="020B0503020204020204" charset="-122"/>
            </a:endParaRPr>
          </a:p>
        </p:txBody>
      </p:sp>
      <p:sp>
        <p:nvSpPr>
          <p:cNvPr id="1860" name="矩形 1859"/>
          <p:cNvSpPr/>
          <p:nvPr>
            <p:custDataLst>
              <p:tags r:id="rId3"/>
            </p:custDataLst>
          </p:nvPr>
        </p:nvSpPr>
        <p:spPr>
          <a:xfrm>
            <a:off x="2398997" y="1164116"/>
            <a:ext cx="284441" cy="837874"/>
          </a:xfrm>
          <a:prstGeom prst="rect">
            <a:avLst/>
          </a:prstGeom>
          <a:gradFill>
            <a:gsLst>
              <a:gs pos="0">
                <a:schemeClr val="bg1">
                  <a:alpha val="0"/>
                </a:schemeClr>
              </a:gs>
              <a:gs pos="10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sz="1350"/>
          </a:p>
        </p:txBody>
      </p:sp>
      <p:sp>
        <p:nvSpPr>
          <p:cNvPr id="1861" name="流程图: 决策 1860"/>
          <p:cNvSpPr/>
          <p:nvPr>
            <p:custDataLst>
              <p:tags r:id="rId4"/>
            </p:custDataLst>
          </p:nvPr>
        </p:nvSpPr>
        <p:spPr>
          <a:xfrm>
            <a:off x="2318277" y="913524"/>
            <a:ext cx="445881" cy="445842"/>
          </a:xfrm>
          <a:prstGeom prst="flowChartDecision">
            <a:avLst/>
          </a:prstGeom>
          <a:solidFill>
            <a:schemeClr val="accent1"/>
          </a:solidFill>
          <a:ln>
            <a:noFill/>
          </a:ln>
          <a:effectLst>
            <a:outerShdw blurRad="254000" dist="76200" dir="5400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862" name="文本框 1861"/>
          <p:cNvSpPr txBox="1"/>
          <p:nvPr>
            <p:custDataLst>
              <p:tags r:id="rId5"/>
            </p:custDataLst>
          </p:nvPr>
        </p:nvSpPr>
        <p:spPr>
          <a:xfrm>
            <a:off x="2402370" y="934597"/>
            <a:ext cx="213331" cy="345348"/>
          </a:xfrm>
          <a:prstGeom prst="rect">
            <a:avLst/>
          </a:prstGeom>
          <a:noFill/>
        </p:spPr>
        <p:txBody>
          <a:bodyPr wrap="square" rtlCol="0" anchor="ctr" anchorCtr="0"/>
          <a:p>
            <a:r>
              <a:rPr lang="en-US" altLang="zh-CN" sz="1400" b="1" dirty="0">
                <a:solidFill>
                  <a:schemeClr val="bg1"/>
                </a:solidFill>
              </a:rPr>
              <a:t>1</a:t>
            </a:r>
            <a:endParaRPr lang="en-US" altLang="zh-CN" sz="1400" b="1" dirty="0">
              <a:solidFill>
                <a:schemeClr val="bg1"/>
              </a:solidFill>
            </a:endParaRPr>
          </a:p>
        </p:txBody>
      </p:sp>
      <p:sp>
        <p:nvSpPr>
          <p:cNvPr id="1863" name="文本框 1862"/>
          <p:cNvSpPr txBox="1"/>
          <p:nvPr>
            <p:custDataLst>
              <p:tags r:id="rId6"/>
            </p:custDataLst>
          </p:nvPr>
        </p:nvSpPr>
        <p:spPr>
          <a:xfrm>
            <a:off x="2857500" y="2106930"/>
            <a:ext cx="4878705" cy="1404620"/>
          </a:xfrm>
          <a:prstGeom prst="rect">
            <a:avLst/>
          </a:prstGeom>
          <a:noFill/>
        </p:spPr>
        <p:txBody>
          <a:bodyPr wrap="square" rtlCol="0" anchor="ctr" anchorCtr="0">
            <a:noAutofit/>
          </a:bodyPr>
          <a:p>
            <a:pPr marL="0" lvl="0" indent="0" algn="l">
              <a:lnSpc>
                <a:spcPct val="130000"/>
              </a:lnSpc>
              <a:spcBef>
                <a:spcPts val="0"/>
              </a:spcBef>
              <a:spcAft>
                <a:spcPts val="0"/>
              </a:spcAft>
              <a:buSzPct val="100000"/>
            </a:pPr>
            <a:r>
              <a:rPr lang="zh-CN" sz="1400" spc="150">
                <a:solidFill>
                  <a:schemeClr val="tx1">
                    <a:lumMod val="85000"/>
                    <a:lumOff val="15000"/>
                  </a:schemeClr>
                </a:solidFill>
                <a:latin typeface="Arial" panose="020B0604020202020204" pitchFamily="34" charset="0"/>
                <a:ea typeface="微软雅黑" panose="020B0503020204020204" charset="-122"/>
              </a:rPr>
              <a:t>工业现场多维智能感知、基于人机协作的生产过程优化、装备与生产过程数字孪生、质量在线精密检测、生产过程精益管控、装备故障诊断与预测性维护、复杂环境动态生产计划与调度、生产全流程智能决策、供应链协同优化等共性技术；</a:t>
            </a:r>
            <a:endParaRPr lang="zh-CN" sz="1400" spc="150">
              <a:solidFill>
                <a:schemeClr val="tx1">
                  <a:lumMod val="85000"/>
                  <a:lumOff val="15000"/>
                </a:schemeClr>
              </a:solidFill>
              <a:latin typeface="Arial" panose="020B0604020202020204" pitchFamily="34" charset="0"/>
              <a:ea typeface="微软雅黑" panose="020B0503020204020204" charset="-122"/>
            </a:endParaRPr>
          </a:p>
        </p:txBody>
      </p:sp>
      <p:sp>
        <p:nvSpPr>
          <p:cNvPr id="1864" name="矩形 1863"/>
          <p:cNvSpPr/>
          <p:nvPr>
            <p:custDataLst>
              <p:tags r:id="rId7"/>
            </p:custDataLst>
          </p:nvPr>
        </p:nvSpPr>
        <p:spPr>
          <a:xfrm>
            <a:off x="2398997" y="2592288"/>
            <a:ext cx="284441" cy="837874"/>
          </a:xfrm>
          <a:prstGeom prst="rect">
            <a:avLst/>
          </a:prstGeom>
          <a:gradFill>
            <a:gsLst>
              <a:gs pos="0">
                <a:schemeClr val="bg1">
                  <a:alpha val="0"/>
                </a:schemeClr>
              </a:gs>
              <a:gs pos="100000">
                <a:schemeClr val="accent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sz="1350"/>
          </a:p>
        </p:txBody>
      </p:sp>
      <p:sp>
        <p:nvSpPr>
          <p:cNvPr id="1865" name="流程图: 决策 1864"/>
          <p:cNvSpPr/>
          <p:nvPr>
            <p:custDataLst>
              <p:tags r:id="rId8"/>
            </p:custDataLst>
          </p:nvPr>
        </p:nvSpPr>
        <p:spPr>
          <a:xfrm>
            <a:off x="2318277" y="2341694"/>
            <a:ext cx="445881" cy="445842"/>
          </a:xfrm>
          <a:prstGeom prst="flowChartDecision">
            <a:avLst/>
          </a:prstGeom>
          <a:solidFill>
            <a:schemeClr val="accent2"/>
          </a:solidFill>
          <a:ln>
            <a:noFill/>
          </a:ln>
          <a:effectLst>
            <a:outerShdw blurRad="254000" dist="76200" dir="5400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866" name="文本框 1865"/>
          <p:cNvSpPr txBox="1"/>
          <p:nvPr>
            <p:custDataLst>
              <p:tags r:id="rId9"/>
            </p:custDataLst>
          </p:nvPr>
        </p:nvSpPr>
        <p:spPr>
          <a:xfrm>
            <a:off x="2410144" y="2370540"/>
            <a:ext cx="213331" cy="345348"/>
          </a:xfrm>
          <a:prstGeom prst="rect">
            <a:avLst/>
          </a:prstGeom>
          <a:noFill/>
        </p:spPr>
        <p:txBody>
          <a:bodyPr wrap="square" rtlCol="0" anchor="ctr" anchorCtr="0"/>
          <a:p>
            <a:r>
              <a:rPr lang="en-US" altLang="zh-CN" sz="1400" b="1" dirty="0">
                <a:solidFill>
                  <a:schemeClr val="bg1"/>
                </a:solidFill>
              </a:rPr>
              <a:t>2</a:t>
            </a:r>
            <a:endParaRPr lang="en-US" altLang="zh-CN" sz="1400" b="1" dirty="0">
              <a:solidFill>
                <a:schemeClr val="bg1"/>
              </a:solidFill>
            </a:endParaRPr>
          </a:p>
        </p:txBody>
      </p:sp>
      <p:sp>
        <p:nvSpPr>
          <p:cNvPr id="1867" name="文本框 1866"/>
          <p:cNvSpPr txBox="1"/>
          <p:nvPr>
            <p:custDataLst>
              <p:tags r:id="rId10"/>
            </p:custDataLst>
          </p:nvPr>
        </p:nvSpPr>
        <p:spPr>
          <a:xfrm>
            <a:off x="2857563" y="3857261"/>
            <a:ext cx="4878939" cy="1230272"/>
          </a:xfrm>
          <a:prstGeom prst="rect">
            <a:avLst/>
          </a:prstGeom>
          <a:noFill/>
        </p:spPr>
        <p:txBody>
          <a:bodyPr wrap="square" rtlCol="0" anchor="ctr" anchorCtr="0">
            <a:normAutofit/>
          </a:bodyPr>
          <a:p>
            <a:pPr marL="0" lvl="0" indent="0" algn="l">
              <a:lnSpc>
                <a:spcPct val="130000"/>
              </a:lnSpc>
              <a:spcBef>
                <a:spcPts val="0"/>
              </a:spcBef>
              <a:spcAft>
                <a:spcPts val="0"/>
              </a:spcAft>
              <a:buSzPct val="100000"/>
            </a:pPr>
            <a:r>
              <a:rPr lang="zh-CN" sz="1400" spc="150">
                <a:solidFill>
                  <a:schemeClr val="tx1">
                    <a:lumMod val="85000"/>
                    <a:lumOff val="15000"/>
                  </a:schemeClr>
                </a:solidFill>
                <a:latin typeface="Arial" panose="020B0604020202020204" pitchFamily="34" charset="0"/>
                <a:ea typeface="微软雅黑" panose="020B0503020204020204" charset="-122"/>
              </a:rPr>
              <a:t>人工智能、大数据、边缘计算等新技术在轴承等典型行业质量检测、过程控制、工艺优化、计划调度、设备运维、管理决策等方面的适用性技术。</a:t>
            </a:r>
            <a:endParaRPr lang="zh-CN" sz="1400" spc="150">
              <a:solidFill>
                <a:schemeClr val="tx1">
                  <a:lumMod val="85000"/>
                  <a:lumOff val="15000"/>
                </a:schemeClr>
              </a:solidFill>
              <a:latin typeface="Arial" panose="020B0604020202020204" pitchFamily="34" charset="0"/>
              <a:ea typeface="微软雅黑" panose="020B0503020204020204" charset="-122"/>
            </a:endParaRPr>
          </a:p>
        </p:txBody>
      </p:sp>
      <p:sp>
        <p:nvSpPr>
          <p:cNvPr id="1868" name="矩形 1867"/>
          <p:cNvSpPr/>
          <p:nvPr>
            <p:custDataLst>
              <p:tags r:id="rId11"/>
            </p:custDataLst>
          </p:nvPr>
        </p:nvSpPr>
        <p:spPr>
          <a:xfrm>
            <a:off x="2398997" y="4167813"/>
            <a:ext cx="284441" cy="837874"/>
          </a:xfrm>
          <a:prstGeom prst="rect">
            <a:avLst/>
          </a:prstGeom>
          <a:gradFill>
            <a:gsLst>
              <a:gs pos="0">
                <a:schemeClr val="bg1">
                  <a:alpha val="0"/>
                </a:schemeClr>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869" name="流程图: 决策 1868"/>
          <p:cNvSpPr/>
          <p:nvPr>
            <p:custDataLst>
              <p:tags r:id="rId12"/>
            </p:custDataLst>
          </p:nvPr>
        </p:nvSpPr>
        <p:spPr>
          <a:xfrm>
            <a:off x="2318277" y="3917219"/>
            <a:ext cx="445881" cy="445842"/>
          </a:xfrm>
          <a:prstGeom prst="flowChartDecision">
            <a:avLst/>
          </a:prstGeom>
          <a:solidFill>
            <a:schemeClr val="accent3"/>
          </a:solidFill>
          <a:ln>
            <a:noFill/>
          </a:ln>
          <a:effectLst>
            <a:outerShdw blurRad="254000" dist="76200" dir="5400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870" name="文本框 1869"/>
          <p:cNvSpPr txBox="1"/>
          <p:nvPr>
            <p:custDataLst>
              <p:tags r:id="rId13"/>
            </p:custDataLst>
          </p:nvPr>
        </p:nvSpPr>
        <p:spPr>
          <a:xfrm>
            <a:off x="2410144" y="3946066"/>
            <a:ext cx="213331" cy="345348"/>
          </a:xfrm>
          <a:prstGeom prst="rect">
            <a:avLst/>
          </a:prstGeom>
          <a:noFill/>
        </p:spPr>
        <p:txBody>
          <a:bodyPr wrap="square" rtlCol="0" anchor="ctr" anchorCtr="0"/>
          <a:p>
            <a:r>
              <a:rPr lang="en-US" altLang="zh-CN" sz="1400" b="1" dirty="0">
                <a:solidFill>
                  <a:schemeClr val="bg1"/>
                </a:solidFill>
              </a:rPr>
              <a:t>3</a:t>
            </a:r>
            <a:endParaRPr lang="en-US" altLang="zh-CN" sz="1400" b="1" dirty="0">
              <a:solidFill>
                <a:schemeClr val="bg1"/>
              </a:solidFill>
            </a:endParaRPr>
          </a:p>
        </p:txBody>
      </p:sp>
      <p:sp>
        <p:nvSpPr>
          <p:cNvPr id="1871" name="文本框 1870"/>
          <p:cNvSpPr txBox="1"/>
          <p:nvPr/>
        </p:nvSpPr>
        <p:spPr>
          <a:xfrm>
            <a:off x="826135" y="1781175"/>
            <a:ext cx="451485" cy="1753235"/>
          </a:xfrm>
          <a:prstGeom prst="rect">
            <a:avLst/>
          </a:prstGeom>
          <a:solidFill>
            <a:srgbClr val="DC4435"/>
          </a:solidFill>
          <a:ln>
            <a:noFill/>
          </a:ln>
        </p:spPr>
        <p:style>
          <a:lnRef idx="1">
            <a:schemeClr val="accent1"/>
          </a:lnRef>
          <a:fillRef idx="3">
            <a:schemeClr val="accent1"/>
          </a:fillRef>
          <a:effectRef idx="2">
            <a:schemeClr val="accent1"/>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关键核心</a:t>
            </a:r>
            <a:r>
              <a:rPr lang="zh-CN" altLang="en-US" b="1">
                <a:latin typeface="微软雅黑" panose="020B0503020204020204" charset="-122"/>
                <a:ea typeface="微软雅黑" panose="020B0503020204020204" charset="-122"/>
              </a:rPr>
              <a:t>技术</a:t>
            </a:r>
            <a:endParaRPr lang="zh-CN" altLang="en-US" b="1">
              <a:latin typeface="微软雅黑" panose="020B0503020204020204" charset="-122"/>
              <a:ea typeface="微软雅黑" panose="020B050302020402020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组合 8"/>
          <p:cNvGrpSpPr/>
          <p:nvPr/>
        </p:nvGrpSpPr>
        <p:grpSpPr>
          <a:xfrm>
            <a:off x="8890" y="-4445"/>
            <a:ext cx="3646170" cy="648970"/>
            <a:chOff x="0" y="288813"/>
            <a:chExt cx="3370216" cy="493479"/>
          </a:xfrm>
          <a:solidFill>
            <a:schemeClr val="bg1">
              <a:lumMod val="85000"/>
            </a:schemeClr>
          </a:solidFill>
        </p:grpSpPr>
        <p:sp>
          <p:nvSpPr>
            <p:cNvPr id="10" name="矩形 9"/>
            <p:cNvSpPr/>
            <p:nvPr/>
          </p:nvSpPr>
          <p:spPr>
            <a:xfrm>
              <a:off x="0" y="288813"/>
              <a:ext cx="3052812" cy="493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2800" dirty="0">
                  <a:solidFill>
                    <a:prstClr val="white"/>
                  </a:solidFill>
                  <a:latin typeface="黑体" panose="02010609060101010101" pitchFamily="49" charset="-122"/>
                  <a:ea typeface="黑体" panose="02010609060101010101" pitchFamily="49" charset="-122"/>
                </a:rPr>
                <a:t> </a:t>
              </a:r>
              <a:endParaRPr lang="zh-CN" altLang="en-US" sz="2800" dirty="0">
                <a:solidFill>
                  <a:prstClr val="white"/>
                </a:solidFill>
                <a:latin typeface="黑体" panose="02010609060101010101" pitchFamily="49" charset="-122"/>
                <a:ea typeface="黑体" panose="02010609060101010101" pitchFamily="49" charset="-122"/>
              </a:endParaRPr>
            </a:p>
          </p:txBody>
        </p:sp>
        <p:sp>
          <p:nvSpPr>
            <p:cNvPr id="11" name="直角三角形 10"/>
            <p:cNvSpPr/>
            <p:nvPr/>
          </p:nvSpPr>
          <p:spPr>
            <a:xfrm>
              <a:off x="3052811" y="292635"/>
              <a:ext cx="317405" cy="4896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grpSp>
      <p:sp>
        <p:nvSpPr>
          <p:cNvPr id="12" name="Rectangle 12"/>
          <p:cNvSpPr>
            <a:spLocks noChangeArrowheads="1"/>
          </p:cNvSpPr>
          <p:nvPr/>
        </p:nvSpPr>
        <p:spPr bwMode="auto">
          <a:xfrm>
            <a:off x="139700" y="22225"/>
            <a:ext cx="2741295" cy="534035"/>
          </a:xfrm>
          <a:prstGeom prst="rect">
            <a:avLst/>
          </a:prstGeom>
          <a:noFill/>
          <a:ln w="9525">
            <a:noFill/>
            <a:miter lim="800000"/>
          </a:ln>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二、核心</a:t>
            </a:r>
            <a:r>
              <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技术</a:t>
            </a:r>
            <a:endParaRPr kumimoji="0" lang="zh-CN"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cxnSp>
        <p:nvCxnSpPr>
          <p:cNvPr id="13" name="直接连接符 12"/>
          <p:cNvCxnSpPr/>
          <p:nvPr/>
        </p:nvCxnSpPr>
        <p:spPr>
          <a:xfrm flipV="1">
            <a:off x="8573" y="661988"/>
            <a:ext cx="9144000" cy="27940"/>
          </a:xfrm>
          <a:prstGeom prst="line">
            <a:avLst/>
          </a:prstGeom>
          <a:ln w="73025">
            <a:solidFill>
              <a:srgbClr val="17909F"/>
            </a:solidFill>
          </a:ln>
        </p:spPr>
        <p:style>
          <a:lnRef idx="3">
            <a:schemeClr val="dk1"/>
          </a:lnRef>
          <a:fillRef idx="0">
            <a:schemeClr val="dk1"/>
          </a:fillRef>
          <a:effectRef idx="2">
            <a:schemeClr val="dk1"/>
          </a:effectRef>
          <a:fontRef idx="minor">
            <a:schemeClr val="tx1"/>
          </a:fontRef>
        </p:style>
      </p:cxnSp>
      <p:pic>
        <p:nvPicPr>
          <p:cNvPr id="956" name="图片 955" descr="微信图片_20221117105959"/>
          <p:cNvPicPr>
            <a:picLocks noChangeAspect="1"/>
          </p:cNvPicPr>
          <p:nvPr/>
        </p:nvPicPr>
        <p:blipFill>
          <a:blip r:embed="rId1"/>
          <a:stretch>
            <a:fillRect/>
          </a:stretch>
        </p:blipFill>
        <p:spPr>
          <a:xfrm>
            <a:off x="8388350" y="14605"/>
            <a:ext cx="602615" cy="599440"/>
          </a:xfrm>
          <a:prstGeom prst="rect">
            <a:avLst/>
          </a:prstGeom>
        </p:spPr>
      </p:pic>
      <p:sp>
        <p:nvSpPr>
          <p:cNvPr id="1871" name="文本框 1870"/>
          <p:cNvSpPr txBox="1"/>
          <p:nvPr/>
        </p:nvSpPr>
        <p:spPr>
          <a:xfrm>
            <a:off x="539115" y="1637665"/>
            <a:ext cx="451485" cy="1753235"/>
          </a:xfrm>
          <a:prstGeom prst="rect">
            <a:avLst/>
          </a:prstGeom>
          <a:solidFill>
            <a:srgbClr val="DC4435"/>
          </a:solidFill>
          <a:ln>
            <a:noFill/>
          </a:ln>
        </p:spPr>
        <p:style>
          <a:lnRef idx="1">
            <a:schemeClr val="accent2"/>
          </a:lnRef>
          <a:fillRef idx="3">
            <a:schemeClr val="accent2"/>
          </a:fillRef>
          <a:effectRef idx="2">
            <a:schemeClr val="accent2"/>
          </a:effectRef>
          <a:fontRef idx="minor">
            <a:schemeClr val="lt1"/>
          </a:fontRef>
        </p:style>
        <p:txBody>
          <a:bodyPr wrap="square">
            <a:spAutoFit/>
          </a:bodyPr>
          <a:p>
            <a:pPr indent="0" algn="ctr"/>
            <a:r>
              <a:rPr lang="zh-CN" altLang="en-US" b="1">
                <a:latin typeface="微软雅黑" panose="020B0503020204020204" charset="-122"/>
                <a:ea typeface="微软雅黑" panose="020B0503020204020204" charset="-122"/>
              </a:rPr>
              <a:t>系统</a:t>
            </a:r>
            <a:r>
              <a:rPr lang="zh-CN" altLang="en-US" b="1">
                <a:latin typeface="微软雅黑" panose="020B0503020204020204" charset="-122"/>
                <a:ea typeface="微软雅黑" panose="020B0503020204020204" charset="-122"/>
              </a:rPr>
              <a:t>集成技术</a:t>
            </a:r>
            <a:endParaRPr lang="zh-CN" altLang="en-US" b="1">
              <a:latin typeface="微软雅黑" panose="020B0503020204020204" charset="-122"/>
              <a:ea typeface="微软雅黑" panose="020B0503020204020204" charset="-122"/>
            </a:endParaRPr>
          </a:p>
        </p:txBody>
      </p:sp>
      <p:sp>
        <p:nvSpPr>
          <p:cNvPr id="296" name="Title 6"/>
          <p:cNvSpPr txBox="1"/>
          <p:nvPr>
            <p:custDataLst>
              <p:tags r:id="rId2"/>
            </p:custDataLst>
          </p:nvPr>
        </p:nvSpPr>
        <p:spPr>
          <a:xfrm>
            <a:off x="1099185" y="1413510"/>
            <a:ext cx="3988435" cy="3199130"/>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355600" lvl="0" indent="-355600" algn="l" fontAlgn="ctr">
              <a:lnSpc>
                <a:spcPct val="130000"/>
              </a:lnSpc>
              <a:spcBef>
                <a:spcPts val="1200"/>
              </a:spcBef>
              <a:spcAft>
                <a:spcPts val="0"/>
              </a:spcAft>
              <a:buSzPct val="100000"/>
              <a:buFont typeface="Wingdings" panose="05000000000000000000" charset="0"/>
              <a:buChar char="m"/>
            </a:pPr>
            <a:r>
              <a:rPr lang="zh-CN" altLang="en-US" sz="1600" spc="160" dirty="0">
                <a:solidFill>
                  <a:schemeClr val="tx1">
                    <a:lumMod val="75000"/>
                    <a:lumOff val="25000"/>
                  </a:schemeClr>
                </a:solidFill>
                <a:uFillTx/>
                <a:latin typeface="微软雅黑" panose="020B0503020204020204" charset="-122"/>
                <a:ea typeface="微软雅黑" panose="020B0503020204020204" charset="-122"/>
                <a:sym typeface="+mn-ea"/>
              </a:rPr>
              <a:t>开发基于信息模型和标准接口的可复用数据集成技术；制造装备、产品设计软件、管控软件、业务管理软件等之间的业务互联技术；面向轴承产业链供应链协同的包含订单、质量、生产实绩等内容的企业信息交互技术；涵盖设计、生产、管理、服务等制造全过程的复杂系统建模技术；基于模型的价值流分析和优化技术。</a:t>
            </a:r>
            <a:endParaRPr lang="zh-CN" altLang="en-US" sz="1600" spc="160" dirty="0">
              <a:solidFill>
                <a:schemeClr val="tx1">
                  <a:lumMod val="75000"/>
                  <a:lumOff val="25000"/>
                </a:schemeClr>
              </a:solidFill>
              <a:uFillTx/>
              <a:latin typeface="微软雅黑" panose="020B0503020204020204" charset="-122"/>
              <a:ea typeface="微软雅黑" panose="020B0503020204020204" charset="-122"/>
              <a:sym typeface="+mn-ea"/>
            </a:endParaRPr>
          </a:p>
        </p:txBody>
      </p:sp>
      <p:pic>
        <p:nvPicPr>
          <p:cNvPr id="2" name="图片 1" descr="u=1739226656,184390583&amp;fm=30&amp;app=106&amp;f=JPEG"/>
          <p:cNvPicPr>
            <a:picLocks noChangeAspect="1"/>
          </p:cNvPicPr>
          <p:nvPr/>
        </p:nvPicPr>
        <p:blipFill>
          <a:blip r:embed="rId3"/>
          <a:stretch>
            <a:fillRect/>
          </a:stretch>
        </p:blipFill>
        <p:spPr>
          <a:xfrm>
            <a:off x="5087620" y="1905635"/>
            <a:ext cx="3826510" cy="23615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513,&quot;width&quot;:1523}"/>
</p:tagLst>
</file>

<file path=ppt/tags/tag10.xml><?xml version="1.0" encoding="utf-8"?>
<p:tagLst xmlns:p="http://schemas.openxmlformats.org/presentationml/2006/main">
  <p:tag name="KSO_WM_UNIT_PLACING_PICTURE_USER_VIEWPORT" val="{&quot;height&quot;:8099,&quot;width&quot;:1139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778_3*l_h_i*1_1_3"/>
  <p:tag name="KSO_WM_TEMPLATE_CATEGORY" val="diagram"/>
  <p:tag name="KSO_WM_TEMPLATE_INDEX" val="20205778"/>
  <p:tag name="KSO_WM_UNIT_LAYERLEVEL" val="1_1_1"/>
  <p:tag name="KSO_WM_TAG_VERSION" val="1.0"/>
  <p:tag name="KSO_WM_BEAUTIFY_FLAG" val="#wm#"/>
  <p:tag name="KSO_WM_UNIT_USESOURCEFORMAT_APPLY" val="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5778_3*l_h_i*1_1_4"/>
  <p:tag name="KSO_WM_TEMPLATE_CATEGORY" val="diagram"/>
  <p:tag name="KSO_WM_TEMPLATE_INDEX" val="20205778"/>
  <p:tag name="KSO_WM_UNIT_LAYERLEVEL" val="1_1_1"/>
  <p:tag name="KSO_WM_TAG_VERSION" val="1.0"/>
  <p:tag name="KSO_WM_BEAUTIFY_FLAG" val="#wm#"/>
  <p:tag name="KSO_WM_UNIT_TEXT_FILL_FORE_SCHEMECOLOR_INDEX" val="2"/>
  <p:tag name="KSO_WM_UNIT_TEXT_FILL_TYPE" val="1"/>
  <p:tag name="KSO_WM_UNIT_USESOURCEFORMAT_APPLY" val="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778_3*l_h_i*1_2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778_3*l_h_i*1_2_3"/>
  <p:tag name="KSO_WM_TEMPLATE_CATEGORY" val="diagram"/>
  <p:tag name="KSO_WM_TEMPLATE_INDEX" val="20205778"/>
  <p:tag name="KSO_WM_UNIT_LAYERLEVEL" val="1_1_1"/>
  <p:tag name="KSO_WM_TAG_VERSION" val="1.0"/>
  <p:tag name="KSO_WM_BEAUTIFY_FLAG" val="#wm#"/>
  <p:tag name="KSO_WM_UNIT_USESOURCEFORMAT_APPLY" val="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5778_3*l_h_i*1_2_4"/>
  <p:tag name="KSO_WM_TEMPLATE_CATEGORY" val="diagram"/>
  <p:tag name="KSO_WM_TEMPLATE_INDEX" val="20205778"/>
  <p:tag name="KSO_WM_UNIT_LAYERLEVEL" val="1_1_1"/>
  <p:tag name="KSO_WM_TAG_VERSION" val="1.0"/>
  <p:tag name="KSO_WM_BEAUTIFY_FLAG" val="#wm#"/>
  <p:tag name="KSO_WM_UNIT_TEXT_FILL_FORE_SCHEMECOLOR_INDEX" val="2"/>
  <p:tag name="KSO_WM_UNIT_TEXT_FILL_TYPE" val="1"/>
  <p:tag name="KSO_WM_UNIT_USESOURCEFORMAT_APPLY" val="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05778_3*l_h_i*1_2_2"/>
  <p:tag name="KSO_WM_TEMPLATE_CATEGORY" val="diagram"/>
  <p:tag name="KSO_WM_TEMPLATE_INDEX" val="2020577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778_3*l_h_i*1_3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05778_3*l_h_i*1_3_2"/>
  <p:tag name="KSO_WM_TEMPLATE_CATEGORY" val="diagram"/>
  <p:tag name="KSO_WM_TEMPLATE_INDEX" val="2020577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778_3*l_h_i*1_3_3"/>
  <p:tag name="KSO_WM_TEMPLATE_CATEGORY" val="diagram"/>
  <p:tag name="KSO_WM_TEMPLATE_INDEX" val="20205778"/>
  <p:tag name="KSO_WM_UNIT_LAYERLEVEL" val="1_1_1"/>
  <p:tag name="KSO_WM_TAG_VERSION" val="1.0"/>
  <p:tag name="KSO_WM_BEAUTIFY_FLAG" val="#wm#"/>
  <p:tag name="KSO_WM_UNIT_USESOURCEFORMAT_APPLY" val="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05778_3*l_h_i*1_3_4"/>
  <p:tag name="KSO_WM_TEMPLATE_CATEGORY" val="diagram"/>
  <p:tag name="KSO_WM_TEMPLATE_INDEX" val="20205778"/>
  <p:tag name="KSO_WM_UNIT_LAYERLEVEL" val="1_1_1"/>
  <p:tag name="KSO_WM_TAG_VERSION" val="1.0"/>
  <p:tag name="KSO_WM_BEAUTIFY_FLAG" val="#wm#"/>
  <p:tag name="KSO_WM_UNIT_TEXT_FILL_FORE_SCHEMECOLOR_INDEX" val="2"/>
  <p:tag name="KSO_WM_UNIT_TEXT_FILL_TYPE" val="1"/>
  <p:tag name="KSO_WM_UNIT_USESOURCEFORMAT_APPLY" val="0"/>
</p:tagLst>
</file>

<file path=ppt/tags/tag11.xml><?xml version="1.0" encoding="utf-8"?>
<p:tagLst xmlns:p="http://schemas.openxmlformats.org/presentationml/2006/main">
  <p:tag name="KSO_WM_SLIDE_ITEM_CNT" val="3"/>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05778_3*l_h_i*1_4_4"/>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05778_3*l_h_i*1_4_1"/>
  <p:tag name="KSO_WM_TEMPLATE_CATEGORY" val="diagram"/>
  <p:tag name="KSO_WM_TEMPLATE_INDEX" val="20205778"/>
  <p:tag name="KSO_WM_UNIT_LAYERLEVEL" val="1_1_1"/>
  <p:tag name="KSO_WM_TAG_VERSION" val="1.0"/>
  <p:tag name="KSO_WM_BEAUTIFY_FLAG" val="#wm#"/>
  <p:tag name="KSO_WM_UNIT_USESOURCEFORMAT_APPLY" val="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05778_3*l_h_i*1_4_3"/>
  <p:tag name="KSO_WM_TEMPLATE_CATEGORY" val="diagram"/>
  <p:tag name="KSO_WM_TEMPLATE_INDEX" val="20205778"/>
  <p:tag name="KSO_WM_UNIT_LAYERLEVEL" val="1_1_1"/>
  <p:tag name="KSO_WM_TAG_VERSION" val="1.0"/>
  <p:tag name="KSO_WM_BEAUTIFY_FLAG" val="#wm#"/>
  <p:tag name="KSO_WM_UNIT_TEXT_FILL_FORE_SCHEMECOLOR_INDEX" val="2"/>
  <p:tag name="KSO_WM_UNIT_TEXT_FILL_TYPE" val="1"/>
  <p:tag name="KSO_WM_UNIT_USESOURCEFORMAT_APPLY" val="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05778_3*l_h_i*1_4_2"/>
  <p:tag name="KSO_WM_TEMPLATE_CATEGORY" val="diagram"/>
  <p:tag name="KSO_WM_TEMPLATE_INDEX" val="2020577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05778_3*l_i*1_2"/>
  <p:tag name="KSO_WM_TEMPLATE_CATEGORY" val="diagram"/>
  <p:tag name="KSO_WM_TEMPLATE_INDEX" val="20205778"/>
  <p:tag name="KSO_WM_UNIT_LAYERLEVEL" val="1_1"/>
  <p:tag name="KSO_WM_TAG_VERSION" val="1.0"/>
  <p:tag name="KSO_WM_BEAUTIFY_FLAG" val="#wm#"/>
  <p:tag name="KSO_WM_UNIT_TEXT_FILL_FORE_SCHEMECOLOR_INDEX" val="2"/>
  <p:tag name="KSO_WM_UNIT_TEXT_FILL_TYPE" val="1"/>
  <p:tag name="KSO_WM_UNIT_USESOURCEFORMAT_APPLY" val="0"/>
</p:tagLst>
</file>

<file path=ppt/tags/tag115.xml><?xml version="1.0" encoding="utf-8"?>
<p:tagLst xmlns:p="http://schemas.openxmlformats.org/presentationml/2006/main">
  <p:tag name="KSO_WM_UNIT_SUBTYPE" val="a"/>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778_3*l_h_f*1_1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16.xml><?xml version="1.0" encoding="utf-8"?>
<p:tagLst xmlns:p="http://schemas.openxmlformats.org/presentationml/2006/main">
  <p:tag name="KSO_WM_UNIT_SUBTYPE" val="a"/>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778_3*l_h_f*1_3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17.xml><?xml version="1.0" encoding="utf-8"?>
<p:tagLst xmlns:p="http://schemas.openxmlformats.org/presentationml/2006/main">
  <p:tag name="KSO_WM_UNIT_SUBTYPE" val="a"/>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778_3*l_h_f*1_2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18.xml><?xml version="1.0" encoding="utf-8"?>
<p:tagLst xmlns:p="http://schemas.openxmlformats.org/presentationml/2006/main">
  <p:tag name="KSO_WM_UNIT_SUBTYPE" val="a"/>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5778_3*l_h_f*1_4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19.xml><?xml version="1.0" encoding="utf-8"?>
<p:tagLst xmlns:p="http://schemas.openxmlformats.org/presentationml/2006/main">
  <p:tag name="KSO_WM_SLIDE_ITEM_CNT" val="4"/>
</p:tagLst>
</file>

<file path=ppt/tags/tag12.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7_263*f*1"/>
  <p:tag name="KSO_WM_TEMPLATE_CATEGORY" val="mixed"/>
  <p:tag name="KSO_WM_TEMPLATE_INDEX" val="20201947"/>
  <p:tag name="KSO_WM_UNIT_LAYERLEVEL" val="1"/>
  <p:tag name="KSO_WM_TAG_VERSION" val="1.0"/>
  <p:tag name="KSO_WM_BEAUTIFY_FLAG" val="#wm#"/>
  <p:tag name="KSO_WM_UNIT_TEXTBOXSTYLE_GUID" val="{b5288550-3436-46b8-9063-38792ada78d9}"/>
  <p:tag name="KSO_WM_UNIT_TEXTBOXSTYLE_TEMPLATEID" val="3132835"/>
  <p:tag name="KSO_WM_UNIT_TEXTBOXSTYLE_TYPE" val="8"/>
  <p:tag name="KSO_WM_UNIT_PLACING_PICTURE_USER_VIEWPORT" val="{&quot;height&quot;:5615,&quot;width&quot;:526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z"/>
  <p:tag name="KSO_WM_UNIT_INDEX" val="1_1"/>
  <p:tag name="KSO_WM_UNIT_ID" val="diagram20206371_1*m_z*1_1"/>
  <p:tag name="KSO_WM_TEMPLATE_CATEGORY" val="diagram"/>
  <p:tag name="KSO_WM_TEMPLATE_INDEX" val="20206371"/>
  <p:tag name="KSO_WM_UNIT_LAYERLEVEL" val="1_1"/>
  <p:tag name="KSO_WM_TAG_VERSION" val="1.0"/>
  <p:tag name="KSO_WM_BEAUTIFY_FLAG" val="#wm#"/>
  <p:tag name="KSO_WM_UNIT_LINE_FORE_SCHEMECOLOR_INDEX" val="5"/>
  <p:tag name="KSO_WM_UNIT_LINE_FILL_TYPE" val="2"/>
  <p:tag name="KSO_WM_UNIT_USESOURCEFORMAT_APPLY" val="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06371_1*i*1"/>
  <p:tag name="KSO_WM_TEMPLATE_CATEGORY" val="diagram"/>
  <p:tag name="KSO_WM_TEMPLATE_INDEX" val="20206371"/>
  <p:tag name="KSO_WM_UNIT_LAYERLEVEL" val="1"/>
  <p:tag name="KSO_WM_TAG_VERSION" val="1.0"/>
  <p:tag name="KSO_WM_BEAUTIFY_FLAG" val="#wm#"/>
  <p:tag name="KSO_WM_UNIT_TEXT_FILL_FORE_SCHEMECOLOR_INDEX" val="13"/>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6371_1*m_h_i*1_1_3"/>
  <p:tag name="KSO_WM_TEMPLATE_CATEGORY" val="diagram"/>
  <p:tag name="KSO_WM_TEMPLATE_INDEX" val="20206371"/>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3.xml><?xml version="1.0" encoding="utf-8"?>
<p:tagLst xmlns:p="http://schemas.openxmlformats.org/presentationml/2006/main">
  <p:tag name="KSO_WM_UNIT_PLACING_PICTURE_USER_VIEWPORT" val="{&quot;height&quot;:5492,&quot;width&quot;:9026}"/>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6371_1*m_h_i*1_1_2"/>
  <p:tag name="KSO_WM_TEMPLATE_CATEGORY" val="diagram"/>
  <p:tag name="KSO_WM_TEMPLATE_INDEX" val="2020637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6371_1*m_h_i*1_1_4"/>
  <p:tag name="KSO_WM_TEMPLATE_CATEGORY" val="diagram"/>
  <p:tag name="KSO_WM_TEMPLATE_INDEX" val="2020637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6371_1*m_h_i*1_1_5"/>
  <p:tag name="KSO_WM_TEMPLATE_CATEGORY" val="diagram"/>
  <p:tag name="KSO_WM_TEMPLATE_INDEX" val="2020637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6371_1*m_h_i*1_1_6"/>
  <p:tag name="KSO_WM_TEMPLATE_CATEGORY" val="diagram"/>
  <p:tag name="KSO_WM_TEMPLATE_INDEX" val="20206371"/>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134.xml><?xml version="1.0" encoding="utf-8"?>
<p:tagLst xmlns:p="http://schemas.openxmlformats.org/presentationml/2006/main">
  <p:tag name="KSO_WM_UNIT_SUBTYPE" val="a"/>
  <p:tag name="KSO_WM_UNIT_NOCLEAR" val="0"/>
  <p:tag name="KSO_WM_UNIT_VALUE" val="12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6371_1*m_h_f*1_1_1"/>
  <p:tag name="KSO_WM_TEMPLATE_CATEGORY" val="diagram"/>
  <p:tag name="KSO_WM_TEMPLATE_INDEX" val="2020637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就是您思想的提炼"/>
  <p:tag name="KSO_WM_UNIT_TEXT_FILL_FORE_SCHEMECOLOR_INDEX" val="13"/>
  <p:tag name="KSO_WM_UNIT_TEXT_FILL_TYPE" val="1"/>
  <p:tag name="KSO_WM_UNIT_USESOURCEFORMAT_APPLY" val="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6371_1*m_h_i*1_1_1"/>
  <p:tag name="KSO_WM_TEMPLATE_CATEGORY" val="diagram"/>
  <p:tag name="KSO_WM_TEMPLATE_INDEX" val="20206371"/>
  <p:tag name="KSO_WM_UNIT_LAYERLEVEL" val="1_1_1"/>
  <p:tag name="KSO_WM_TAG_VERSION" val="1.0"/>
  <p:tag name="KSO_WM_BEAUTIFY_FLAG" val="#wm#"/>
  <p:tag name="KSO_WM_UNIT_TEXT_FILL_FORE_SCHEMECOLOR_INDEX" val="5"/>
  <p:tag name="KSO_WM_UNIT_TEXT_FILL_TYPE" val="1"/>
  <p:tag name="KSO_WM_UNIT_USESOURCEFORMAT_APPLY" val="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6371_1*m_h_i*1_1_7"/>
  <p:tag name="KSO_WM_TEMPLATE_CATEGORY" val="diagram"/>
  <p:tag name="KSO_WM_TEMPLATE_INDEX" val="20206371"/>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 name="KSO_WM_UNIT_USESOURCEFORMAT_APPLY" val="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6371_1*m_h_i*1_2_2"/>
  <p:tag name="KSO_WM_TEMPLATE_CATEGORY" val="diagram"/>
  <p:tag name="KSO_WM_TEMPLATE_INDEX" val="20206371"/>
  <p:tag name="KSO_WM_UNIT_LAYERLEVEL" val="1_1_1"/>
  <p:tag name="KSO_WM_TAG_VERSION" val="1.0"/>
  <p:tag name="KSO_WM_BEAUTIFY_FLAG" val="#wm#"/>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 name="KSO_WM_UNIT_USESOURCEFORMAT_APPLY" val="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206371_1*i*2"/>
  <p:tag name="KSO_WM_TEMPLATE_CATEGORY" val="diagram"/>
  <p:tag name="KSO_WM_TEMPLATE_INDEX" val="20206371"/>
  <p:tag name="KSO_WM_UNIT_LAYERLEVEL" val="1"/>
  <p:tag name="KSO_WM_TAG_VERSION" val="1.0"/>
  <p:tag name="KSO_WM_BEAUTIFY_FLAG" val="#wm#"/>
  <p:tag name="KSO_WM_UNIT_TEXT_FILL_FORE_SCHEMECOLOR_INDEX" val="13"/>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6371_1*m_h_i*1_2_4"/>
  <p:tag name="KSO_WM_TEMPLATE_CATEGORY" val="diagram"/>
  <p:tag name="KSO_WM_TEMPLATE_INDEX" val="20206371"/>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4.xml><?xml version="1.0" encoding="utf-8"?>
<p:tagLst xmlns:p="http://schemas.openxmlformats.org/presentationml/2006/main">
  <p:tag name="KSO_WM_TAG_VERSION" val="1.0"/>
  <p:tag name="KSO_WM_BEAUTIFY_FLAG" val="#wm#"/>
  <p:tag name="KSO_WM_UNIT_TYPE" val="i"/>
  <p:tag name="KSO_WM_UNIT_ID" val="diagram160278_6*i*1"/>
  <p:tag name="KSO_WM_TEMPLATE_CATEGORY" val="diagram"/>
  <p:tag name="KSO_WM_TEMPLATE_INDEX" val="160278"/>
  <p:tag name="KSO_WM_UNIT_INDEX"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6371_1*m_h_i*1_2_3"/>
  <p:tag name="KSO_WM_TEMPLATE_CATEGORY" val="diagram"/>
  <p:tag name="KSO_WM_TEMPLATE_INDEX" val="20206371"/>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6371_1*m_h_i*1_2_5"/>
  <p:tag name="KSO_WM_TEMPLATE_CATEGORY" val="diagram"/>
  <p:tag name="KSO_WM_TEMPLATE_INDEX" val="2020637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6371_1*m_h_i*1_2_6"/>
  <p:tag name="KSO_WM_TEMPLATE_CATEGORY" val="diagram"/>
  <p:tag name="KSO_WM_TEMPLATE_INDEX" val="20206371"/>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143.xml><?xml version="1.0" encoding="utf-8"?>
<p:tagLst xmlns:p="http://schemas.openxmlformats.org/presentationml/2006/main">
  <p:tag name="KSO_WM_UNIT_SUBTYPE" val="a"/>
  <p:tag name="KSO_WM_UNIT_NOCLEAR" val="0"/>
  <p:tag name="KSO_WM_UNIT_VALUE" val="121"/>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6371_1*m_h_f*1_2_1"/>
  <p:tag name="KSO_WM_TEMPLATE_CATEGORY" val="diagram"/>
  <p:tag name="KSO_WM_TEMPLATE_INDEX" val="2020637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就是您思想的提炼"/>
  <p:tag name="KSO_WM_UNIT_TEXT_FILL_FORE_SCHEMECOLOR_INDEX" val="13"/>
  <p:tag name="KSO_WM_UNIT_TEXT_FILL_TYPE" val="1"/>
  <p:tag name="KSO_WM_UNIT_USESOURCEFORMAT_APPLY"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06371_1*m_h_i*1_2_1"/>
  <p:tag name="KSO_WM_TEMPLATE_CATEGORY" val="diagram"/>
  <p:tag name="KSO_WM_TEMPLATE_INDEX" val="20206371"/>
  <p:tag name="KSO_WM_UNIT_LAYERLEVEL" val="1_1_1"/>
  <p:tag name="KSO_WM_TAG_VERSION" val="1.0"/>
  <p:tag name="KSO_WM_BEAUTIFY_FLAG" val="#wm#"/>
  <p:tag name="KSO_WM_UNIT_TEXT_FILL_FORE_SCHEMECOLOR_INDEX" val="9"/>
  <p:tag name="KSO_WM_UNIT_TEXT_FILL_TYPE" val="1"/>
  <p:tag name="KSO_WM_UNIT_USESOURCEFORMAT_APPLY" val="0"/>
</p:tagLst>
</file>

<file path=ppt/tags/tag145.xml><?xml version="1.0" encoding="utf-8"?>
<p:tagLst xmlns:p="http://schemas.openxmlformats.org/presentationml/2006/main">
  <p:tag name="KSO_WM_SLIDE_ITEM_CNT" val="2"/>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1"/>
  <p:tag name="KSO_WM_UNIT_ID" val="diagram160278_6*l_i*1_1"/>
  <p:tag name="KSO_WM_UNIT_CLEAR" val="1"/>
  <p:tag name="KSO_WM_UNIT_LAYERLEVEL" val="1_1"/>
  <p:tag name="KSO_WM_BEAUTIFY_FLAG" val="#wm#"/>
  <p:tag name="KSO_WM_DIAGRAM_GROUP_CODE" val="l1-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SLIDE_ITEM_CNT" val="2"/>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2"/>
  <p:tag name="KSO_WM_UNIT_ID" val="diagram160278_6*l_i*1_2"/>
  <p:tag name="KSO_WM_UNIT_CLEAR" val="1"/>
  <p:tag name="KSO_WM_UNIT_LAYERLEVEL" val="1_1"/>
  <p:tag name="KSO_WM_BEAUTIFY_FLAG" val="#wm#"/>
  <p:tag name="KSO_WM_DIAGRAM_GROUP_CODE" val="l1-1"/>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SLIDE_ITEM_CNT" val="3"/>
</p:tagLst>
</file>

<file path=ppt/tags/tag166.xml><?xml version="1.0" encoding="utf-8"?>
<p:tagLst xmlns:p="http://schemas.openxmlformats.org/presentationml/2006/main">
  <p:tag name="KSO_WM_SLIDE_ITEM_CNT" val="3"/>
</p:tagLst>
</file>

<file path=ppt/tags/tag1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6932_1*l_h_f*1_1_1"/>
  <p:tag name="KSO_WM_TEMPLATE_CATEGORY" val="diagram"/>
  <p:tag name="KSO_WM_TEMPLATE_INDEX" val="20206932"/>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 val="13"/>
  <p:tag name="KSO_WM_UNIT_TEXT_FILL_TYPE" val="1"/>
  <p:tag name="KSO_WM_UNIT_USESOURCEFORMAT_APPLY" val="0"/>
</p:tagLst>
</file>

<file path=ppt/tags/tag16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6932_1*l_h_f*1_2_1"/>
  <p:tag name="KSO_WM_TEMPLATE_CATEGORY" val="diagram"/>
  <p:tag name="KSO_WM_TEMPLATE_INDEX" val="20206932"/>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 val="13"/>
  <p:tag name="KSO_WM_UNIT_TEXT_FILL_TYPE" val="1"/>
  <p:tag name="KSO_WM_UNIT_USESOURCEFORMAT_APPLY" val="0"/>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6932_1*l_h_i*1_2_1"/>
  <p:tag name="KSO_WM_TEMPLATE_CATEGORY" val="diagram"/>
  <p:tag name="KSO_WM_TEMPLATE_INDEX" val="20206932"/>
  <p:tag name="KSO_WM_UNIT_LAYERLEVEL" val="1_1_1"/>
  <p:tag name="KSO_WM_TAG_VERSION" val="1.0"/>
  <p:tag name="KSO_WM_BEAUTIFY_FLAG" val="#wm#"/>
  <p:tag name="KSO_WM_UNIT_USESOURCEFORMAT_APPLY" val="0"/>
</p:tagLst>
</file>

<file path=ppt/tags/tag17.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3"/>
  <p:tag name="KSO_WM_UNIT_ID" val="diagram160278_6*l_i*1_3"/>
  <p:tag name="KSO_WM_UNIT_CLEAR" val="1"/>
  <p:tag name="KSO_WM_UNIT_LAYERLEVEL" val="1_1"/>
  <p:tag name="KSO_WM_BEAUTIFY_FLAG" val="#wm#"/>
  <p:tag name="KSO_WM_DIAGRAM_GROUP_CODE" val="l1-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6932_1*l_i*1_1"/>
  <p:tag name="KSO_WM_TEMPLATE_CATEGORY" val="diagram"/>
  <p:tag name="KSO_WM_TEMPLATE_INDEX" val="20206932"/>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6932_1*l_h_i*1_1_1"/>
  <p:tag name="KSO_WM_TEMPLATE_CATEGORY" val="diagram"/>
  <p:tag name="KSO_WM_TEMPLATE_INDEX" val="20206932"/>
  <p:tag name="KSO_WM_UNIT_LAYERLEVEL" val="1_1_1"/>
  <p:tag name="KSO_WM_TAG_VERSION" val="1.0"/>
  <p:tag name="KSO_WM_BEAUTIFY_FLAG" val="#wm#"/>
  <p:tag name="KSO_WM_UNIT_USESOURCEFORMAT_APPLY" val="0"/>
</p:tagLst>
</file>

<file path=ppt/tags/tag172.xml><?xml version="1.0" encoding="utf-8"?>
<p:tagLst xmlns:p="http://schemas.openxmlformats.org/presentationml/2006/main">
  <p:tag name="KSO_WM_BEAUTIFY_FLAG" val=""/>
  <p:tag name="KSO_WM_UNIT_PLACING_PICTURE_USER_VIEWPORT" val="{&quot;height&quot;:2647,&quot;width&quot;:3749}"/>
</p:tagLst>
</file>

<file path=ppt/tags/tag173.xml><?xml version="1.0" encoding="utf-8"?>
<p:tagLst xmlns:p="http://schemas.openxmlformats.org/presentationml/2006/main">
  <p:tag name="KSO_WM_SLIDE_ITEM_CNT" val="2"/>
</p:tagLst>
</file>

<file path=ppt/tags/tag174.xml><?xml version="1.0" encoding="utf-8"?>
<p:tagLst xmlns:p="http://schemas.openxmlformats.org/presentationml/2006/main">
  <p:tag name="KSO_WM_SLIDE_ITEM_CNT" val="2"/>
</p:tagLst>
</file>

<file path=ppt/tags/tag175.xml><?xml version="1.0" encoding="utf-8"?>
<p:tagLst xmlns:p="http://schemas.openxmlformats.org/presentationml/2006/main">
  <p:tag name="KSO_WM_SLIDE_ITEM_CNT" val="2"/>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4"/>
  <p:tag name="KSO_WM_UNIT_ID" val="diagram160278_6*l_i*1_4"/>
  <p:tag name="KSO_WM_UNIT_CLEAR" val="1"/>
  <p:tag name="KSO_WM_UNIT_LAYERLEVEL" val="1_1"/>
  <p:tag name="KSO_WM_BEAUTIFY_FLAG" val="#wm#"/>
  <p:tag name="KSO_WM_DIAGRAM_GROUP_CODE" val="l1-1"/>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SLIDE_ITEM_CNT" val="2"/>
</p:tagLst>
</file>

<file path=ppt/tags/tag186.xml><?xml version="1.0" encoding="utf-8"?>
<p:tagLst xmlns:p="http://schemas.openxmlformats.org/presentationml/2006/main">
  <p:tag name="KSO_WM_UNIT_PLACING_PICTURE_USER_VIEWPORT" val="{&quot;height&quot;:5973,&quot;width&quot;:7965}"/>
</p:tagLst>
</file>

<file path=ppt/tags/tag187.xml><?xml version="1.0" encoding="utf-8"?>
<p:tagLst xmlns:p="http://schemas.openxmlformats.org/presentationml/2006/main">
  <p:tag name="KSO_WM_SLIDE_ITEM_CNT" val="2"/>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SLIDE_ITEM_CNT" val="3"/>
</p:tagLst>
</file>

<file path=ppt/tags/tag190.xml><?xml version="1.0" encoding="utf-8"?>
<p:tagLst xmlns:p="http://schemas.openxmlformats.org/presentationml/2006/main">
  <p:tag name="KSO_WM_SLIDE_ITEM_CNT" val="2"/>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LIDE_ITEM_CNT" val="2"/>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1"/>
  <p:tag name="KSO_WM_UNIT_ID" val="diagram160278_6*l_i*1_1"/>
  <p:tag name="KSO_WM_UNIT_CLEAR" val="1"/>
  <p:tag name="KSO_WM_UNIT_LAYERLEVEL" val="1_1"/>
  <p:tag name="KSO_WM_BEAUTIFY_FLAG" val="#wm#"/>
  <p:tag name="KSO_WM_DIAGRAM_GROUP_CODE" val="l1-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6879_1*l_i*1_1"/>
  <p:tag name="KSO_WM_TEMPLATE_CATEGORY" val="diagram"/>
  <p:tag name="KSO_WM_TEMPLATE_INDEX" val="20206879"/>
  <p:tag name="KSO_WM_UNIT_LAYERLEVEL" val="1_1"/>
  <p:tag name="KSO_WM_TAG_VERSION" val="1.0"/>
  <p:tag name="KSO_WM_BEAUTIFY_FLAG" val="#wm#"/>
  <p:tag name="KSO_WM_UNIT_LINE_FORE_SCHEMECOLOR_INDEX" val="13"/>
  <p:tag name="KSO_WM_UNIT_LINE_FILL_TYPE" val="2"/>
  <p:tag name="KSO_WM_UNIT_USESOURCEFORMAT_APPLY" val="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6879_1*l_h_i*1_1_1"/>
  <p:tag name="KSO_WM_TEMPLATE_CATEGORY" val="diagram"/>
  <p:tag name="KSO_WM_TEMPLATE_INDEX" val="20206879"/>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6879_1*l_h_i*1_1_2"/>
  <p:tag name="KSO_WM_TEMPLATE_CATEGORY" val="diagram"/>
  <p:tag name="KSO_WM_TEMPLATE_INDEX" val="20206879"/>
  <p:tag name="KSO_WM_UNIT_LAYERLEVEL" val="1_1_1"/>
  <p:tag name="KSO_WM_TAG_VERSION" val="1.0"/>
  <p:tag name="KSO_WM_BEAUTIFY_FLAG" val="#wm#"/>
  <p:tag name="KSO_WM_UNIT_LINE_FORE_SCHEMECOLOR_INDEX" val="13"/>
  <p:tag name="KSO_WM_UNIT_LINE_FILL_TYPE" val="2"/>
  <p:tag name="KSO_WM_UNIT_USESOURCEFORMAT_APPLY" val="0"/>
</p:tagLst>
</file>

<file path=ppt/tags/tag20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6879_1*l_h_f*1_1_1"/>
  <p:tag name="KSO_WM_TEMPLATE_CATEGORY" val="diagram"/>
  <p:tag name="KSO_WM_TEMPLATE_INDEX" val="20206879"/>
  <p:tag name="KSO_WM_UNIT_LAYERLEVEL" val="1_1_1"/>
  <p:tag name="KSO_WM_TAG_VERSION" val="1.0"/>
  <p:tag name="KSO_WM_BEAUTIFY_FLAG" val="#wm#"/>
  <p:tag name="KSO_WM_UNIT_PRESET_TEXT" val="单击此处输入你的正文，文字是您思想的提炼&#13;为了最终演示发布的良好效果，请尽量言简意赅"/>
  <p:tag name="KSO_WM_UNIT_TEXT_FILL_FORE_SCHEMECOLOR_INDEX" val="13"/>
  <p:tag name="KSO_WM_UNIT_TEXT_FILL_TYPE" val="1"/>
  <p:tag name="KSO_WM_UNIT_USESOURCEFORMAT_APPLY" val="0"/>
</p:tagLst>
</file>

<file path=ppt/tags/tag20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点击此处添加正文，文字是您思想的提炼，为了演示发布的良好效果，请言简意赅的阐述您的观点。"/>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7_79*f*1"/>
  <p:tag name="KSO_WM_TEMPLATE_CATEGORY" val="mixed"/>
  <p:tag name="KSO_WM_TEMPLATE_INDEX" val="20201947"/>
  <p:tag name="KSO_WM_UNIT_LAYERLEVEL" val="1"/>
  <p:tag name="KSO_WM_TAG_VERSION" val="1.0"/>
  <p:tag name="KSO_WM_BEAUTIFY_FLAG" val="#wm#"/>
  <p:tag name="KSO_WM_UNIT_TEXTBOXSTYLE_GUID" val="{e68b4d07-863e-4518-81fe-ad32f4cb1598}"/>
  <p:tag name="KSO_WM_UNIT_TEXTBOXSTYLE_TEMPLATEID" val="3132651"/>
  <p:tag name="KSO_WM_UNIT_TEXTBOXSTYLE_TYPE" val="8"/>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6879_1*l_h_i*1_2_1"/>
  <p:tag name="KSO_WM_TEMPLATE_CATEGORY" val="diagram"/>
  <p:tag name="KSO_WM_TEMPLATE_INDEX" val="20206879"/>
  <p:tag name="KSO_WM_UNIT_LAYERLEVEL" val="1_1_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6879_1*l_h_i*1_2_2"/>
  <p:tag name="KSO_WM_TEMPLATE_CATEGORY" val="diagram"/>
  <p:tag name="KSO_WM_TEMPLATE_INDEX" val="20206879"/>
  <p:tag name="KSO_WM_UNIT_LAYERLEVEL" val="1_1_1"/>
  <p:tag name="KSO_WM_TAG_VERSION" val="1.0"/>
  <p:tag name="KSO_WM_BEAUTIFY_FLAG" val="#wm#"/>
  <p:tag name="KSO_WM_UNIT_LINE_FORE_SCHEMECOLOR_INDEX" val="13"/>
  <p:tag name="KSO_WM_UNIT_LINE_FILL_TYPE" val="2"/>
  <p:tag name="KSO_WM_UNIT_USESOURCEFORMAT_APPLY" val="0"/>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6879_1*l_h_i*1_1_3"/>
  <p:tag name="KSO_WM_TEMPLATE_CATEGORY" val="diagram"/>
  <p:tag name="KSO_WM_TEMPLATE_INDEX" val="20206879"/>
  <p:tag name="KSO_WM_UNIT_LAYERLEVEL" val="1_1_1"/>
  <p:tag name="KSO_WM_TAG_VERSION" val="1.0"/>
  <p:tag name="KSO_WM_BEAUTIFY_FLAG" val="#wm#"/>
  <p:tag name="KSO_WM_UNIT_USESOURCEFORMAT_APPLY" val="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4"/>
  <p:tag name="KSO_WM_UNIT_ID" val="diagram20206879_1*l_h_i*1_1_4"/>
  <p:tag name="KSO_WM_TEMPLATE_CATEGORY" val="diagram"/>
  <p:tag name="KSO_WM_TEMPLATE_INDEX" val="2020687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21.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2"/>
  <p:tag name="KSO_WM_UNIT_ID" val="diagram160278_6*l_i*1_2"/>
  <p:tag name="KSO_WM_UNIT_CLEAR" val="1"/>
  <p:tag name="KSO_WM_UNIT_LAYERLEVEL" val="1_1"/>
  <p:tag name="KSO_WM_BEAUTIFY_FLAG" val="#wm#"/>
  <p:tag name="KSO_WM_DIAGRAM_GROUP_CODE" val="l1-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6879_1*l_h_i*1_2_3"/>
  <p:tag name="KSO_WM_TEMPLATE_CATEGORY" val="diagram"/>
  <p:tag name="KSO_WM_TEMPLATE_INDEX" val="20206879"/>
  <p:tag name="KSO_WM_UNIT_LAYERLEVEL" val="1_1_1"/>
  <p:tag name="KSO_WM_TAG_VERSION" val="1.0"/>
  <p:tag name="KSO_WM_BEAUTIFY_FLAG" val="#wm#"/>
  <p:tag name="KSO_WM_UNIT_USESOURCEFORMAT_APPLY" val="0"/>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4"/>
  <p:tag name="KSO_WM_UNIT_ID" val="diagram20206879_1*l_h_i*1_2_4"/>
  <p:tag name="KSO_WM_TEMPLATE_CATEGORY" val="diagram"/>
  <p:tag name="KSO_WM_TEMPLATE_INDEX" val="2020687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212.xml><?xml version="1.0" encoding="utf-8"?>
<p:tagLst xmlns:p="http://schemas.openxmlformats.org/presentationml/2006/main">
  <p:tag name="KSO_WM_SLIDE_ITEM_CNT" val="2"/>
</p:tagLst>
</file>

<file path=ppt/tags/tag213.xml><?xml version="1.0" encoding="utf-8"?>
<p:tagLst xmlns:p="http://schemas.openxmlformats.org/presentationml/2006/main">
  <p:tag name="KSO_WM_SLIDE_ITEM_CN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z*1_3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3_1"/>
  <p:tag name="KSO_WM_UNIT_FILL_FORE_SCHEMECOLOR_INDEX" val="6"/>
  <p:tag name="KSO_WM_UNIT_FILL_TYPE" val="1"/>
  <p:tag name="KSO_WM_UNIT_TEXT_FILL_FORE_SCHEMECOLOR_INDEX" val="13"/>
  <p:tag name="KSO_WM_UNIT_TEXT_FILL_TYPE" val="1"/>
  <p:tag name="KSO_WM_UNIT_USESOURCEFORMAT_APPLY" val="0"/>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i*1_2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2_1"/>
  <p:tag name="KSO_WM_UNIT_LINE_FORE_SCHEMECOLOR_INDEX" val="15"/>
  <p:tag name="KSO_WM_UNIT_LINE_FILL_TYPE" val="2"/>
  <p:tag name="KSO_WM_UNIT_TEXT_FILL_FORE_SCHEMECOLOR_INDEX" val="13"/>
  <p:tag name="KSO_WM_UNIT_TEXT_FILL_TYPE" val="1"/>
  <p:tag name="KSO_WM_UNIT_USESOURCEFORMAT_APPLY" val="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i*1_2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2_2"/>
  <p:tag name="KSO_WM_UNIT_FILL_FORE_SCHEMECOLOR_INDEX" val="6"/>
  <p:tag name="KSO_WM_UNIT_FILL_TYPE" val="1"/>
  <p:tag name="KSO_WM_UNIT_TEXT_FILL_FORE_SCHEMECOLOR_INDEX" val="14"/>
  <p:tag name="KSO_WM_UNIT_TEXT_FILL_TYPE" val="1"/>
  <p:tag name="KSO_WM_UNIT_USESOURCEFORMAT_APPLY" val="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i*1_3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3_1"/>
  <p:tag name="KSO_WM_UNIT_LINE_FORE_SCHEMECOLOR_INDEX" val="15"/>
  <p:tag name="KSO_WM_UNIT_LINE_FILL_TYPE" val="2"/>
  <p:tag name="KSO_WM_UNIT_TEXT_FILL_FORE_SCHEMECOLOR_INDEX" val="13"/>
  <p:tag name="KSO_WM_UNIT_TEXT_FILL_TYPE" val="1"/>
  <p:tag name="KSO_WM_UNIT_USESOURCEFORMAT_APPLY" val="0"/>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i*1_3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3_2"/>
  <p:tag name="KSO_WM_UNIT_FILL_FORE_SCHEMECOLOR_INDEX" val="7"/>
  <p:tag name="KSO_WM_UNIT_FILL_TYPE" val="1"/>
  <p:tag name="KSO_WM_UNIT_TEXT_FILL_FORE_SCHEMECOLOR_INDEX" val="14"/>
  <p:tag name="KSO_WM_UNIT_TEXT_FILL_TYPE" val="1"/>
  <p:tag name="KSO_WM_UNIT_USESOURCEFORMAT_APPLY" val="0"/>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z*1_2_1"/>
  <p:tag name="KSO_WM_TEMPLATE_CATEGORY" val="diagram"/>
  <p:tag name="KSO_WM_TEMPLATE_INDEX" val="20200106"/>
  <p:tag name="KSO_WM_UNIT_LAYERLEVEL" val="1_1_1"/>
  <p:tag name="KSO_WM_TAG_VERSION" val="1.0"/>
  <p:tag name="KSO_WM_BEAUTIFY_FLAG" val="#wm#"/>
  <p:tag name="KSO_WM_DIAGRAM_GROUP_CODE" val="m1-1"/>
  <p:tag name="KSO_WM_UNIT_TYPE" val="m_h_z"/>
  <p:tag name="KSO_WM_UNIT_INDEX" val="1_2_1"/>
  <p:tag name="KSO_WM_UNIT_FILL_FORE_SCHEMECOLOR_INDEX" val="5"/>
  <p:tag name="KSO_WM_UNIT_FILL_TYPE" val="1"/>
  <p:tag name="KSO_WM_UNIT_TEXT_FILL_FORE_SCHEMECOLOR_INDEX" val="13"/>
  <p:tag name="KSO_WM_UNIT_TEXT_FILL_TYPE" val="1"/>
  <p:tag name="KSO_WM_UNIT_USESOURCEFORMAT_APPLY" val="0"/>
</p:tagLst>
</file>

<file path=ppt/tags/tag22.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3"/>
  <p:tag name="KSO_WM_UNIT_ID" val="diagram160278_6*l_i*1_3"/>
  <p:tag name="KSO_WM_UNIT_CLEAR" val="1"/>
  <p:tag name="KSO_WM_UNIT_LAYERLEVEL" val="1_1"/>
  <p:tag name="KSO_WM_BEAUTIFY_FLAG" val="#wm#"/>
  <p:tag name="KSO_WM_DIAGRAM_GROUP_CODE" val="l1-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i*1_1_1"/>
  <p:tag name="KSO_WM_TEMPLATE_CATEGORY" val="diagram"/>
  <p:tag name="KSO_WM_TEMPLATE_INDEX" val="20200106"/>
  <p:tag name="KSO_WM_UNIT_LAYERLEVEL" val="1_1_1"/>
  <p:tag name="KSO_WM_TAG_VERSION" val="1.0"/>
  <p:tag name="KSO_WM_BEAUTIFY_FLAG" val="#wm#"/>
  <p:tag name="KSO_WM_DIAGRAM_GROUP_CODE" val="m1-1"/>
  <p:tag name="KSO_WM_UNIT_TYPE" val="m_h_i"/>
  <p:tag name="KSO_WM_UNIT_INDEX" val="1_1_1"/>
  <p:tag name="KSO_WM_UNIT_LINE_FORE_SCHEMECOLOR_INDEX" val="15"/>
  <p:tag name="KSO_WM_UNIT_LINE_FILL_TYPE" val="2"/>
  <p:tag name="KSO_WM_UNIT_TEXT_FILL_FORE_SCHEMECOLOR_INDEX" val="13"/>
  <p:tag name="KSO_WM_UNIT_TEXT_FILL_TYPE" val="1"/>
  <p:tag name="KSO_WM_UNIT_USESOURCEFORMAT_APPLY" val="0"/>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i*1_1_2"/>
  <p:tag name="KSO_WM_TEMPLATE_CATEGORY" val="diagram"/>
  <p:tag name="KSO_WM_TEMPLATE_INDEX" val="20200106"/>
  <p:tag name="KSO_WM_UNIT_LAYERLEVEL" val="1_1_1"/>
  <p:tag name="KSO_WM_TAG_VERSION" val="1.0"/>
  <p:tag name="KSO_WM_BEAUTIFY_FLAG" val="#wm#"/>
  <p:tag name="KSO_WM_UNIT_ISCONTENTSTITLE" val="0"/>
  <p:tag name="KSO_WM_UNIT_NOCLEAR" val="0"/>
  <p:tag name="KSO_WM_DIAGRAM_GROUP_CODE" val="m1-1"/>
  <p:tag name="KSO_WM_UNIT_TYPE" val="m_h_i"/>
  <p:tag name="KSO_WM_UNIT_INDEX" val="1_1_2"/>
  <p:tag name="KSO_WM_UNIT_FILL_FORE_SCHEMECOLOR_INDEX" val="5"/>
  <p:tag name="KSO_WM_UNIT_FILL_TYPE" val="1"/>
  <p:tag name="KSO_WM_UNIT_TEXT_FILL_FORE_SCHEMECOLOR_INDEX" val="14"/>
  <p:tag name="KSO_WM_UNIT_TEXT_FILL_TYPE" val="1"/>
  <p:tag name="KSO_WM_UNIT_USESOURCEFORMAT_APPLY" val="0"/>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f*1_1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60"/>
  <p:tag name="KSO_WM_DIAGRAM_GROUP_CODE" val="m1-1"/>
  <p:tag name="KSO_WM_UNIT_TYPE" val="m_h_f"/>
  <p:tag name="KSO_WM_UNIT_INDEX" val="1_1_1"/>
  <p:tag name="KSO_WM_UNIT_USESOURCEFORMAT_APPLY" val="0"/>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f*1_2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60"/>
  <p:tag name="KSO_WM_DIAGRAM_GROUP_CODE" val="m1-1"/>
  <p:tag name="KSO_WM_UNIT_TYPE" val="m_h_f"/>
  <p:tag name="KSO_WM_UNIT_INDEX" val="1_2_1"/>
  <p:tag name="KSO_WM_UNIT_USESOURCEFORMAT_APPLY" val="0"/>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f*1_3_1"/>
  <p:tag name="KSO_WM_TEMPLATE_CATEGORY" val="diagram"/>
  <p:tag name="KSO_WM_TEMPLATE_INDEX" val="20200106"/>
  <p:tag name="KSO_WM_UNIT_LAYERLEVEL" val="1_1_1"/>
  <p:tag name="KSO_WM_TAG_VERSION" val="1.0"/>
  <p:tag name="KSO_WM_BEAUTIFY_FLAG" val="#wm#"/>
  <p:tag name="KSO_WM_UNIT_NOCLEAR" val="0"/>
  <p:tag name="KSO_WM_UNIT_PRESET_TEXT" val="单击此处添加文本具体内容，简明扼要的阐述您的观点。"/>
  <p:tag name="KSO_WM_UNIT_VALUE" val="160"/>
  <p:tag name="KSO_WM_DIAGRAM_GROUP_CODE" val="m1-1"/>
  <p:tag name="KSO_WM_UNIT_TYPE" val="m_h_f"/>
  <p:tag name="KSO_WM_UNIT_INDEX" val="1_3_1"/>
  <p:tag name="KSO_WM_UNIT_USESOURCEFORMAT_APPLY" val="0"/>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a*1_1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8"/>
  <p:tag name="KSO_WM_DIAGRAM_GROUP_CODE" val="m1-1"/>
  <p:tag name="KSO_WM_UNIT_TYPE" val="m_h_a"/>
  <p:tag name="KSO_WM_UNIT_INDEX" val="1_1_1"/>
  <p:tag name="KSO_WM_UNIT_TEXT_FILL_FORE_SCHEMECOLOR_INDEX" val="14"/>
  <p:tag name="KSO_WM_UNIT_TEXT_FILL_TYPE" val="1"/>
  <p:tag name="KSO_WM_UNIT_USESOURCEFORMAT_APPLY" val="0"/>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a*1_2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8"/>
  <p:tag name="KSO_WM_DIAGRAM_GROUP_CODE" val="m1-1"/>
  <p:tag name="KSO_WM_UNIT_TYPE" val="m_h_a"/>
  <p:tag name="KSO_WM_UNIT_INDEX" val="1_2_1"/>
  <p:tag name="KSO_WM_UNIT_TEXT_FILL_FORE_SCHEMECOLOR_INDEX" val="14"/>
  <p:tag name="KSO_WM_UNIT_TEXT_FILL_TYPE" val="1"/>
  <p:tag name="KSO_WM_UNIT_USESOURCEFORMAT_APPLY" val="0"/>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06_2*m_h_a*1_3_1"/>
  <p:tag name="KSO_WM_TEMPLATE_CATEGORY" val="diagram"/>
  <p:tag name="KSO_WM_TEMPLATE_INDEX" val="20200106"/>
  <p:tag name="KSO_WM_UNIT_LAYERLEVEL" val="1_1_1"/>
  <p:tag name="KSO_WM_TAG_VERSION" val="1.0"/>
  <p:tag name="KSO_WM_BEAUTIFY_FLAG" val="#wm#"/>
  <p:tag name="KSO_WM_UNIT_ISCONTENTSTITLE" val="0"/>
  <p:tag name="KSO_WM_UNIT_PRESET_TEXT" val="添加标题"/>
  <p:tag name="KSO_WM_UNIT_NOCLEAR" val="0"/>
  <p:tag name="KSO_WM_UNIT_VALUE" val="8"/>
  <p:tag name="KSO_WM_DIAGRAM_GROUP_CODE" val="m1-1"/>
  <p:tag name="KSO_WM_UNIT_TYPE" val="m_h_a"/>
  <p:tag name="KSO_WM_UNIT_INDEX" val="1_3_1"/>
  <p:tag name="KSO_WM_UNIT_TEXT_FILL_FORE_SCHEMECOLOR_INDEX" val="14"/>
  <p:tag name="KSO_WM_UNIT_TEXT_FILL_TYPE" val="1"/>
  <p:tag name="KSO_WM_UNIT_USESOURCEFORMAT_APPLY" val="0"/>
</p:tagLst>
</file>

<file path=ppt/tags/tag228.xml><?xml version="1.0" encoding="utf-8"?>
<p:tagLst xmlns:p="http://schemas.openxmlformats.org/presentationml/2006/main">
  <p:tag name="KSO_WM_SLIDE_ITEM_CNT" val="3"/>
</p:tagLst>
</file>

<file path=ppt/tags/tag22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80"/>
  <p:tag name="KSO_WM_UNIT_HIGHLIGHT" val="0"/>
  <p:tag name="KSO_WM_UNIT_COMPATIBLE" val="0"/>
  <p:tag name="KSO_WM_UNIT_DIAGRAM_ISNUMVISUAL" val="0"/>
  <p:tag name="KSO_WM_UNIT_DIAGRAM_ISREFERUNIT" val="0"/>
  <p:tag name="KSO_WM_UNIT_TYPE" val="f"/>
  <p:tag name="KSO_WM_UNIT_INDEX" val="1"/>
  <p:tag name="KSO_WM_UNIT_ID" val="mixed20201947_183*f*1"/>
  <p:tag name="KSO_WM_TEMPLATE_CATEGORY" val="mixed"/>
  <p:tag name="KSO_WM_TEMPLATE_INDEX" val="20201947"/>
  <p:tag name="KSO_WM_UNIT_LAYERLEVEL" val="1"/>
  <p:tag name="KSO_WM_TAG_VERSION" val="1.0"/>
  <p:tag name="KSO_WM_BEAUTIFY_FLAG" val="#wm#"/>
  <p:tag name="KSO_WM_UNIT_TEXTBOXSTYLE_GUID" val="{7defcaa0-41b7-4915-96bc-7a964c862a9e}"/>
  <p:tag name="KSO_WM_UNIT_TEXTBOXSTYLE_TEMPLATEID" val="3132755"/>
  <p:tag name="KSO_WM_UNIT_TEXTBOXSTYLE_TYPE" val="8"/>
</p:tagLst>
</file>

<file path=ppt/tags/tag23.xml><?xml version="1.0" encoding="utf-8"?>
<p:tagLst xmlns:p="http://schemas.openxmlformats.org/presentationml/2006/main">
  <p:tag name="KSO_WM_TAG_VERSION" val="1.0"/>
  <p:tag name="KSO_WM_TEMPLATE_CATEGORY" val="diagram"/>
  <p:tag name="KSO_WM_TEMPLATE_INDEX" val="160278"/>
  <p:tag name="KSO_WM_UNIT_TYPE" val="l_i"/>
  <p:tag name="KSO_WM_UNIT_INDEX" val="1_4"/>
  <p:tag name="KSO_WM_UNIT_ID" val="diagram160278_6*l_i*1_4"/>
  <p:tag name="KSO_WM_UNIT_CLEAR" val="1"/>
  <p:tag name="KSO_WM_UNIT_LAYERLEVEL" val="1_1"/>
  <p:tag name="KSO_WM_BEAUTIFY_FLAG" val="#wm#"/>
  <p:tag name="KSO_WM_DIAGRAM_GROUP_CODE" val="l1-1"/>
</p:tagLst>
</file>

<file path=ppt/tags/tag230.xml><?xml version="1.0" encoding="utf-8"?>
<p:tagLst xmlns:p="http://schemas.openxmlformats.org/presentationml/2006/main">
  <p:tag name="KSO_WM_SLIDE_ITEM_CNT" val="3"/>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UNIT_PLACING_PICTURE_USER_VIEWPORT" val="{&quot;height&quot;:5112,&quot;width&quot;:7838}"/>
  <p:tag name="KSO_WM_BEAUTIFY_FLAG" val=""/>
</p:tagLst>
</file>

<file path=ppt/tags/tag239.xml><?xml version="1.0" encoding="utf-8"?>
<p:tagLst xmlns:p="http://schemas.openxmlformats.org/presentationml/2006/main">
  <p:tag name="KSO_WM_SLIDE_ITEM_CNT" val="3"/>
</p:tagLst>
</file>

<file path=ppt/tags/tag24.xml><?xml version="1.0" encoding="utf-8"?>
<p:tagLst xmlns:p="http://schemas.openxmlformats.org/presentationml/2006/main">
  <p:tag name="KSO_WM_TEMPLATE_CATEGORY" val="diagram"/>
  <p:tag name="KSO_WM_TEMPLATE_INDEX" val="20186082"/>
  <p:tag name="KSO_WM_UNIT_TYPE" val="l_i"/>
  <p:tag name="KSO_WM_UNIT_INDEX" val="1_1"/>
  <p:tag name="KSO_WM_UNIT_ID" val="diagram20186082_1*l_i*1_1"/>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240.xml><?xml version="1.0" encoding="utf-8"?>
<p:tagLst xmlns:p="http://schemas.openxmlformats.org/presentationml/2006/main">
  <p:tag name="KSO_WM_UNIT_PLACING_PICTURE_USER_VIEWPORT" val="{&quot;height&quot;:6447,&quot;width&quot;:13366}"/>
  <p:tag name="KSO_WM_BEAUTIFY_FLAG" val=""/>
</p:tagLst>
</file>

<file path=ppt/tags/tag241.xml><?xml version="1.0" encoding="utf-8"?>
<p:tagLst xmlns:p="http://schemas.openxmlformats.org/presentationml/2006/main">
  <p:tag name="KSO_WM_SLIDE_ITEM_CNT" val="3"/>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SLIDE_ITEM_CNT" val="3"/>
</p:tagLst>
</file>

<file path=ppt/tags/tag244.xml><?xml version="1.0" encoding="utf-8"?>
<p:tagLst xmlns:p="http://schemas.openxmlformats.org/presentationml/2006/main">
  <p:tag name="KSO_WM_SLIDE_ITEM_CNT" val="3"/>
</p:tagLst>
</file>

<file path=ppt/tags/tag245.xml><?xml version="1.0" encoding="utf-8"?>
<p:tagLst xmlns:p="http://schemas.openxmlformats.org/presentationml/2006/main">
  <p:tag name="KSO_WM_SLIDE_ITEM_CNT" val="3"/>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TEMPLATE_CATEGORY" val="diagram"/>
  <p:tag name="KSO_WM_TEMPLATE_INDEX" val="20186082"/>
  <p:tag name="KSO_WM_UNIT_TYPE" val="l_i"/>
  <p:tag name="KSO_WM_UNIT_INDEX" val="1_2"/>
  <p:tag name="KSO_WM_UNIT_ID" val="diagram20186082_1*l_i*1_2"/>
  <p:tag name="KSO_WM_UNIT_LAYERLEVEL" val="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UNIT_PLACING_PICTURE_USER_VIEWPORT" val="{&quot;height&quot;:6755,&quot;width&quot;:13780}"/>
</p:tagLst>
</file>

<file path=ppt/tags/tag254.xml><?xml version="1.0" encoding="utf-8"?>
<p:tagLst xmlns:p="http://schemas.openxmlformats.org/presentationml/2006/main">
  <p:tag name="KSO_WM_SLIDE_ITEM_CNT" val="3"/>
</p:tagLst>
</file>

<file path=ppt/tags/tag255.xml><?xml version="1.0" encoding="utf-8"?>
<p:tagLst xmlns:p="http://schemas.openxmlformats.org/presentationml/2006/main">
  <p:tag name="KSO_WM_SLIDE_ITEM_CNT" val="3"/>
</p:tagLst>
</file>

<file path=ppt/tags/tag256.xml><?xml version="1.0" encoding="utf-8"?>
<p:tagLst xmlns:p="http://schemas.openxmlformats.org/presentationml/2006/main">
  <p:tag name="KSO_WM_SLIDE_ITEM_CNT" val="3"/>
</p:tagLst>
</file>

<file path=ppt/tags/tag257.xml><?xml version="1.0" encoding="utf-8"?>
<p:tagLst xmlns:p="http://schemas.openxmlformats.org/presentationml/2006/main">
  <p:tag name="KSO_WM_SLIDE_ITEM_CNT" val="3"/>
</p:tagLst>
</file>

<file path=ppt/tags/tag258.xml><?xml version="1.0" encoding="utf-8"?>
<p:tagLst xmlns:p="http://schemas.openxmlformats.org/presentationml/2006/main">
  <p:tag name="KSO_WM_SLIDE_ITEM_CNT" val="3"/>
</p:tagLst>
</file>

<file path=ppt/tags/tag259.xml><?xml version="1.0" encoding="utf-8"?>
<p:tagLst xmlns:p="http://schemas.openxmlformats.org/presentationml/2006/main">
  <p:tag name="KSO_WM_SLIDE_ITEM_CNT" val="3"/>
</p:tagLst>
</file>

<file path=ppt/tags/tag26.xml><?xml version="1.0" encoding="utf-8"?>
<p:tagLst xmlns:p="http://schemas.openxmlformats.org/presentationml/2006/main">
  <p:tag name="KSO_WM_TEMPLATE_CATEGORY" val="diagram"/>
  <p:tag name="KSO_WM_TEMPLATE_INDEX" val="20186082"/>
  <p:tag name="KSO_WM_UNIT_TYPE" val="l_h_i"/>
  <p:tag name="KSO_WM_UNIT_INDEX" val="1_1_1"/>
  <p:tag name="KSO_WM_UNIT_ID" val="diagram20186082_1*l_h_i*1_1_1"/>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260.xml><?xml version="1.0" encoding="utf-8"?>
<p:tagLst xmlns:p="http://schemas.openxmlformats.org/presentationml/2006/main">
  <p:tag name="KSO_WM_SLIDE_ITEM_CNT" val="3"/>
</p:tagLst>
</file>

<file path=ppt/tags/tag261.xml><?xml version="1.0" encoding="utf-8"?>
<p:tagLst xmlns:p="http://schemas.openxmlformats.org/presentationml/2006/main">
  <p:tag name="KSO_WM_SLIDE_ITEM_CNT" val="3"/>
</p:tagLst>
</file>

<file path=ppt/tags/tag262.xml><?xml version="1.0" encoding="utf-8"?>
<p:tagLst xmlns:p="http://schemas.openxmlformats.org/presentationml/2006/main">
  <p:tag name="KSO_WM_SLIDE_ITEM_CNT" val="3"/>
</p:tagLst>
</file>

<file path=ppt/tags/tag263.xml><?xml version="1.0" encoding="utf-8"?>
<p:tagLst xmlns:p="http://schemas.openxmlformats.org/presentationml/2006/main">
  <p:tag name="KSO_WM_SLIDE_ITEM_CNT" val="3"/>
</p:tagLst>
</file>

<file path=ppt/tags/tag264.xml><?xml version="1.0" encoding="utf-8"?>
<p:tagLst xmlns:p="http://schemas.openxmlformats.org/presentationml/2006/main">
  <p:tag name="KSO_WM_SLIDE_ITEM_CNT" val="3"/>
</p:tagLst>
</file>

<file path=ppt/tags/tag265.xml><?xml version="1.0" encoding="utf-8"?>
<p:tagLst xmlns:p="http://schemas.openxmlformats.org/presentationml/2006/main">
  <p:tag name="KSO_WM_SLIDE_ITEM_CNT" val="3"/>
</p:tagLst>
</file>

<file path=ppt/tags/tag266.xml><?xml version="1.0" encoding="utf-8"?>
<p:tagLst xmlns:p="http://schemas.openxmlformats.org/presentationml/2006/main">
  <p:tag name="KSO_WM_SLIDE_ITEM_CNT" val="3"/>
</p:tagLst>
</file>

<file path=ppt/tags/tag267.xml><?xml version="1.0" encoding="utf-8"?>
<p:tagLst xmlns:p="http://schemas.openxmlformats.org/presentationml/2006/main">
  <p:tag name="KSO_WM_UNIT_PLACING_PICTURE_USER_VIEWPORT" val="{&quot;height&quot;:6154,&quot;width&quot;:10922}"/>
</p:tagLst>
</file>

<file path=ppt/tags/tag268.xml><?xml version="1.0" encoding="utf-8"?>
<p:tagLst xmlns:p="http://schemas.openxmlformats.org/presentationml/2006/main">
  <p:tag name="KSO_WM_SLIDE_ITEM_CNT" val="3"/>
</p:tagLst>
</file>

<file path=ppt/tags/tag269.xml><?xml version="1.0" encoding="utf-8"?>
<p:tagLst xmlns:p="http://schemas.openxmlformats.org/presentationml/2006/main">
  <p:tag name="KSO_WM_SLIDE_ITEM_CNT" val="3"/>
</p:tagLst>
</file>

<file path=ppt/tags/tag27.xml><?xml version="1.0" encoding="utf-8"?>
<p:tagLst xmlns:p="http://schemas.openxmlformats.org/presentationml/2006/main">
  <p:tag name="KSO_WM_TEMPLATE_CATEGORY" val="diagram"/>
  <p:tag name="KSO_WM_TEMPLATE_INDEX" val="20186082"/>
  <p:tag name="KSO_WM_UNIT_TYPE" val="l_h_i"/>
  <p:tag name="KSO_WM_UNIT_INDEX" val="1_1_2"/>
  <p:tag name="KSO_WM_UNIT_ID" val="diagram20186082_1*l_h_i*1_1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TEMPLATE_CATEGORY" val="diagram"/>
  <p:tag name="KSO_WM_TEMPLATE_INDEX" val="20186082"/>
  <p:tag name="KSO_WM_UNIT_TYPE" val="l_h_i"/>
  <p:tag name="KSO_WM_UNIT_INDEX" val="1_2_2"/>
  <p:tag name="KSO_WM_UNIT_ID" val="diagram20186082_1*l_h_i*1_2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 name="KSO_WM_UNIT_PLACING_PICTURE_USER_VIEWPORT" val="{&quot;height&quot;:5044,&quot;width&quot;:12473}"/>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UNIT_PLACING_PICTURE_USER_VIEWPORT" val="{&quot;height&quot;:8100,&quot;width&quot;:8100}"/>
</p:tagLst>
</file>

<file path=ppt/tags/tag288.xml><?xml version="1.0" encoding="utf-8"?>
<p:tagLst xmlns:p="http://schemas.openxmlformats.org/presentationml/2006/main">
  <p:tag name="COMMONDATA" val="eyJoZGlkIjoiNzQxZDRmZmRkNjQwMTM2MGMxYWRlY2Y2ZmYxMTBlZjIifQ=="/>
  <p:tag name="KSO_WPP_MARK_KEY" val="52d9fd28-10a0-4fcf-bfb4-a186eb3b9867"/>
</p:tagLst>
</file>

<file path=ppt/tags/tag29.xml><?xml version="1.0" encoding="utf-8"?>
<p:tagLst xmlns:p="http://schemas.openxmlformats.org/presentationml/2006/main">
  <p:tag name="KSO_WM_TEMPLATE_CATEGORY" val="diagram"/>
  <p:tag name="KSO_WM_TEMPLATE_INDEX" val="20186082"/>
  <p:tag name="KSO_WM_UNIT_TYPE" val="l_h_i"/>
  <p:tag name="KSO_WM_UNIT_INDEX" val="1_1_3"/>
  <p:tag name="KSO_WM_UNIT_ID" val="diagram20186082_1*l_h_i*1_1_3"/>
  <p:tag name="KSO_WM_UNIT_LAYERLEVEL" val="1_1_1"/>
  <p:tag name="KSO_WM_BEAUTIFY_FLAG" val="#wm#"/>
  <p:tag name="KSO_WM_TAG_VERSION" val="1.0"/>
  <p:tag name="KSO_WM_DIAGRAM_GROUP_CODE" val="l1-1"/>
  <p:tag name="KSO_WM_UNIT_LINE_FORE_SCHEMECOLOR_INDEX" val="5"/>
  <p:tag name="KSO_WM_UNIT_LINE_FILL_TYPE" val="2"/>
  <p:tag name="KSO_WM_UNIT_TEXT_FILL_FORE_SCHEMECOLOR_INDEX" val="5"/>
  <p:tag name="KSO_WM_UNIT_TEXT_FILL_TYPE" val="1"/>
  <p:tag name="KSO_WM_UNIT_USESOURCEFORMAT_APPLY" val="0"/>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CATEGORY" val="diagram"/>
  <p:tag name="KSO_WM_TEMPLATE_INDEX" val="20186082"/>
  <p:tag name="KSO_WM_UNIT_TYPE" val="l_h_i"/>
  <p:tag name="KSO_WM_UNIT_INDEX" val="1_2_1"/>
  <p:tag name="KSO_WM_UNIT_ID" val="diagram20186082_1*l_h_i*1_2_1"/>
  <p:tag name="KSO_WM_UNIT_LAYERLEVEL" val="1_1_1"/>
  <p:tag name="KSO_WM_BEAUTIFY_FLAG" val="#wm#"/>
  <p:tag name="KSO_WM_TAG_VERSION" val="1.0"/>
  <p:tag name="KSO_WM_DIAGRAM_GROUP_CODE" val="l1-1"/>
  <p:tag name="KSO_WM_UNIT_LINE_FORE_SCHEMECOLOR_INDEX" val="6"/>
  <p:tag name="KSO_WM_UNIT_LINE_FILL_TYPE" val="2"/>
  <p:tag name="KSO_WM_UNIT_TEXT_FILL_FORE_SCHEMECOLOR_INDEX" val="6"/>
  <p:tag name="KSO_WM_UNIT_TEXT_FILL_TYPE" val="1"/>
  <p:tag name="KSO_WM_UNIT_USESOURCEFORMAT_APPLY" val="0"/>
</p:tagLst>
</file>

<file path=ppt/tags/tag31.xml><?xml version="1.0" encoding="utf-8"?>
<p:tagLst xmlns:p="http://schemas.openxmlformats.org/presentationml/2006/main">
  <p:tag name="KSO_WM_TEMPLATE_CATEGORY" val="diagram"/>
  <p:tag name="KSO_WM_TEMPLATE_INDEX" val="20186082"/>
  <p:tag name="KSO_WM_UNIT_TYPE" val="l_h_i"/>
  <p:tag name="KSO_WM_UNIT_INDEX" val="1_3_1"/>
  <p:tag name="KSO_WM_UNIT_ID" val="diagram20186082_1*l_h_i*1_3_1"/>
  <p:tag name="KSO_WM_UNIT_LAYERLEVEL" val="1_1_1"/>
  <p:tag name="KSO_WM_BEAUTIFY_FLAG" val="#wm#"/>
  <p:tag name="KSO_WM_TAG_VERSION" val="1.0"/>
  <p:tag name="KSO_WM_DIAGRAM_GROUP_CODE" val="l1-1"/>
  <p:tag name="KSO_WM_UNIT_LINE_FORE_SCHEMECOLOR_INDEX" val="7"/>
  <p:tag name="KSO_WM_UNIT_LINE_FILL_TYPE" val="2"/>
  <p:tag name="KSO_WM_UNIT_TEXT_FILL_FORE_SCHEMECOLOR_INDEX" val="7"/>
  <p:tag name="KSO_WM_UNIT_TEXT_FILL_TYPE" val="1"/>
  <p:tag name="KSO_WM_UNIT_USESOURCEFORMAT_APPLY" val="0"/>
</p:tagLst>
</file>

<file path=ppt/tags/tag32.xml><?xml version="1.0" encoding="utf-8"?>
<p:tagLst xmlns:p="http://schemas.openxmlformats.org/presentationml/2006/main">
  <p:tag name="KSO_WM_TEMPLATE_CATEGORY" val="diagram"/>
  <p:tag name="KSO_WM_TEMPLATE_INDEX" val="20186082"/>
  <p:tag name="KSO_WM_UNIT_TYPE" val="l_h_i"/>
  <p:tag name="KSO_WM_UNIT_INDEX" val="1_4_1"/>
  <p:tag name="KSO_WM_UNIT_ID" val="diagram20186082_1*l_h_i*1_4_1"/>
  <p:tag name="KSO_WM_UNIT_LAYERLEVEL" val="1_1_1"/>
  <p:tag name="KSO_WM_BEAUTIFY_FLAG" val="#wm#"/>
  <p:tag name="KSO_WM_TAG_VERSION" val="1.0"/>
  <p:tag name="KSO_WM_DIAGRAM_GROUP_CODE" val="l1-1"/>
  <p:tag name="KSO_WM_UNIT_LINE_FORE_SCHEMECOLOR_INDEX" val="8"/>
  <p:tag name="KSO_WM_UNIT_LINE_FILL_TYPE" val="2"/>
  <p:tag name="KSO_WM_UNIT_TEXT_FILL_FORE_SCHEMECOLOR_INDEX" val="8"/>
  <p:tag name="KSO_WM_UNIT_TEXT_FILL_TYPE" val="1"/>
  <p:tag name="KSO_WM_UNIT_USESOURCEFORMAT_APPLY" val="0"/>
</p:tagLst>
</file>

<file path=ppt/tags/tag33.xml><?xml version="1.0" encoding="utf-8"?>
<p:tagLst xmlns:p="http://schemas.openxmlformats.org/presentationml/2006/main">
  <p:tag name="KSO_WM_TEMPLATE_CATEGORY" val="diagram"/>
  <p:tag name="KSO_WM_TEMPLATE_INDEX" val="20186082"/>
  <p:tag name="KSO_WM_UNIT_TYPE" val="l_h_i"/>
  <p:tag name="KSO_WM_UNIT_INDEX" val="1_5_1"/>
  <p:tag name="KSO_WM_UNIT_ID" val="diagram20186082_1*l_h_i*1_5_1"/>
  <p:tag name="KSO_WM_UNIT_LAYERLEVEL" val="1_1_1"/>
  <p:tag name="KSO_WM_BEAUTIFY_FLAG" val="#wm#"/>
  <p:tag name="KSO_WM_TAG_VERSION" val="1.0"/>
  <p:tag name="KSO_WM_DIAGRAM_GROUP_CODE" val="l1-1"/>
  <p:tag name="KSO_WM_UNIT_LINE_FORE_SCHEMECOLOR_INDEX" val="9"/>
  <p:tag name="KSO_WM_UNIT_LINE_FILL_TYPE" val="2"/>
  <p:tag name="KSO_WM_UNIT_TEXT_FILL_FORE_SCHEMECOLOR_INDEX" val="9"/>
  <p:tag name="KSO_WM_UNIT_TEXT_FILL_TYPE" val="1"/>
  <p:tag name="KSO_WM_UNIT_USESOURCEFORMAT_APPLY" val="0"/>
</p:tagLst>
</file>

<file path=ppt/tags/tag34.xml><?xml version="1.0" encoding="utf-8"?>
<p:tagLst xmlns:p="http://schemas.openxmlformats.org/presentationml/2006/main">
  <p:tag name="KSO_WM_TEMPLATE_CATEGORY" val="diagram"/>
  <p:tag name="KSO_WM_TEMPLATE_INDEX" val="20186082"/>
  <p:tag name="KSO_WM_UNIT_TYPE" val="l_h_i"/>
  <p:tag name="KSO_WM_UNIT_INDEX" val="1_3_2"/>
  <p:tag name="KSO_WM_UNIT_ID" val="diagram20186082_1*l_h_i*1_3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35.xml><?xml version="1.0" encoding="utf-8"?>
<p:tagLst xmlns:p="http://schemas.openxmlformats.org/presentationml/2006/main">
  <p:tag name="KSO_WM_TEMPLATE_CATEGORY" val="diagram"/>
  <p:tag name="KSO_WM_TEMPLATE_INDEX" val="20186082"/>
  <p:tag name="KSO_WM_UNIT_TYPE" val="l_h_i"/>
  <p:tag name="KSO_WM_UNIT_INDEX" val="1_4_2"/>
  <p:tag name="KSO_WM_UNIT_ID" val="diagram20186082_1*l_h_i*1_4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36.xml><?xml version="1.0" encoding="utf-8"?>
<p:tagLst xmlns:p="http://schemas.openxmlformats.org/presentationml/2006/main">
  <p:tag name="KSO_WM_TEMPLATE_CATEGORY" val="diagram"/>
  <p:tag name="KSO_WM_TEMPLATE_INDEX" val="20186082"/>
  <p:tag name="KSO_WM_UNIT_TYPE" val="l_h_i"/>
  <p:tag name="KSO_WM_UNIT_INDEX" val="1_5_2"/>
  <p:tag name="KSO_WM_UNIT_ID" val="diagram20186082_1*l_h_i*1_5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37.xml><?xml version="1.0" encoding="utf-8"?>
<p:tagLst xmlns:p="http://schemas.openxmlformats.org/presentationml/2006/main">
  <p:tag name="KSO_WM_TEMPLATE_CATEGORY" val="diagram"/>
  <p:tag name="KSO_WM_TEMPLATE_INDEX" val="20186082"/>
  <p:tag name="KSO_WM_UNIT_TYPE" val="l_h_i"/>
  <p:tag name="KSO_WM_UNIT_INDEX" val="1_2_3"/>
  <p:tag name="KSO_WM_UNIT_ID" val="diagram20186082_1*l_h_i*1_2_3"/>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TEMPLATE_CATEGORY" val="diagram"/>
  <p:tag name="KSO_WM_TEMPLATE_INDEX" val="20186082"/>
  <p:tag name="KSO_WM_UNIT_TYPE" val="l_h_i"/>
  <p:tag name="KSO_WM_UNIT_INDEX" val="1_3_3"/>
  <p:tag name="KSO_WM_UNIT_ID" val="diagram20186082_1*l_h_i*1_3_3"/>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39.xml><?xml version="1.0" encoding="utf-8"?>
<p:tagLst xmlns:p="http://schemas.openxmlformats.org/presentationml/2006/main">
  <p:tag name="KSO_WM_TEMPLATE_CATEGORY" val="diagram"/>
  <p:tag name="KSO_WM_TEMPLATE_INDEX" val="20186082"/>
  <p:tag name="KSO_WM_UNIT_TYPE" val="l_h_i"/>
  <p:tag name="KSO_WM_UNIT_INDEX" val="1_4_3"/>
  <p:tag name="KSO_WM_UNIT_ID" val="diagram20186082_1*l_h_i*1_4_3"/>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TEMPLATE_CATEGORY" val="diagram"/>
  <p:tag name="KSO_WM_TEMPLATE_INDEX" val="20186082"/>
  <p:tag name="KSO_WM_UNIT_TYPE" val="l_h_i"/>
  <p:tag name="KSO_WM_UNIT_INDEX" val="1_5_3"/>
  <p:tag name="KSO_WM_UNIT_ID" val="diagram20186082_1*l_h_i*1_5_3"/>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41.xml><?xml version="1.0" encoding="utf-8"?>
<p:tagLst xmlns:p="http://schemas.openxmlformats.org/presentationml/2006/main">
  <p:tag name="KSO_WM_TEMPLATE_CATEGORY" val="diagram"/>
  <p:tag name="KSO_WM_TEMPLATE_INDEX" val="20186082"/>
  <p:tag name="KSO_WM_UNIT_TYPE" val="l_h_a"/>
  <p:tag name="KSO_WM_UNIT_INDEX" val="1_4_1"/>
  <p:tag name="KSO_WM_UNIT_ID" val="diagram20186082_1*l_h_a*1_4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8"/>
  <p:tag name="KSO_WM_UNIT_TEXT_FILL_TYPE" val="1"/>
  <p:tag name="KSO_WM_UNIT_USESOURCEFORMAT_APPLY" val="0"/>
</p:tagLst>
</file>

<file path=ppt/tags/tag42.xml><?xml version="1.0" encoding="utf-8"?>
<p:tagLst xmlns:p="http://schemas.openxmlformats.org/presentationml/2006/main">
  <p:tag name="KSO_WM_TEMPLATE_CATEGORY" val="diagram"/>
  <p:tag name="KSO_WM_TEMPLATE_INDEX" val="20186082"/>
  <p:tag name="KSO_WM_UNIT_TYPE" val="l_h_f"/>
  <p:tag name="KSO_WM_UNIT_INDEX" val="1_4_1"/>
  <p:tag name="KSO_WM_UNIT_ID" val="diagram20186082_1*l_h_f*1_4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TEXT_FILL_FORE_SCHEMECOLOR_INDEX" val="1"/>
  <p:tag name="KSO_WM_UNIT_TEXT_FILL_TYPE" val="1"/>
  <p:tag name="KSO_WM_UNIT_USESOURCEFORMAT_APPLY" val="0"/>
</p:tagLst>
</file>

<file path=ppt/tags/tag43.xml><?xml version="1.0" encoding="utf-8"?>
<p:tagLst xmlns:p="http://schemas.openxmlformats.org/presentationml/2006/main">
  <p:tag name="KSO_WM_TEMPLATE_CATEGORY" val="diagram"/>
  <p:tag name="KSO_WM_TEMPLATE_INDEX" val="20186082"/>
  <p:tag name="KSO_WM_UNIT_TYPE" val="l_h_a"/>
  <p:tag name="KSO_WM_UNIT_INDEX" val="1_3_1"/>
  <p:tag name="KSO_WM_UNIT_ID" val="diagram20186082_1*l_h_a*1_3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7"/>
  <p:tag name="KSO_WM_UNIT_TEXT_FILL_TYPE" val="1"/>
  <p:tag name="KSO_WM_UNIT_USESOURCEFORMAT_APPLY" val="0"/>
</p:tagLst>
</file>

<file path=ppt/tags/tag44.xml><?xml version="1.0" encoding="utf-8"?>
<p:tagLst xmlns:p="http://schemas.openxmlformats.org/presentationml/2006/main">
  <p:tag name="KSO_WM_TEMPLATE_CATEGORY" val="diagram"/>
  <p:tag name="KSO_WM_TEMPLATE_INDEX" val="20186082"/>
  <p:tag name="KSO_WM_UNIT_TYPE" val="l_h_f"/>
  <p:tag name="KSO_WM_UNIT_INDEX" val="1_3_1"/>
  <p:tag name="KSO_WM_UNIT_ID" val="diagram20186082_1*l_h_f*1_3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TEXT_FILL_FORE_SCHEMECOLOR_INDEX" val="1"/>
  <p:tag name="KSO_WM_UNIT_TEXT_FILL_TYPE" val="1"/>
  <p:tag name="KSO_WM_UNIT_USESOURCEFORMAT_APPLY" val="0"/>
</p:tagLst>
</file>

<file path=ppt/tags/tag45.xml><?xml version="1.0" encoding="utf-8"?>
<p:tagLst xmlns:p="http://schemas.openxmlformats.org/presentationml/2006/main">
  <p:tag name="KSO_WM_TEMPLATE_CATEGORY" val="diagram"/>
  <p:tag name="KSO_WM_TEMPLATE_INDEX" val="20186082"/>
  <p:tag name="KSO_WM_UNIT_TYPE" val="l_h_a"/>
  <p:tag name="KSO_WM_UNIT_INDEX" val="1_2_1"/>
  <p:tag name="KSO_WM_UNIT_ID" val="diagram20186082_1*l_h_a*1_2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6"/>
  <p:tag name="KSO_WM_UNIT_TEXT_FILL_TYPE" val="1"/>
  <p:tag name="KSO_WM_UNIT_USESOURCEFORMAT_APPLY" val="0"/>
</p:tagLst>
</file>

<file path=ppt/tags/tag46.xml><?xml version="1.0" encoding="utf-8"?>
<p:tagLst xmlns:p="http://schemas.openxmlformats.org/presentationml/2006/main">
  <p:tag name="KSO_WM_TEMPLATE_CATEGORY" val="diagram"/>
  <p:tag name="KSO_WM_TEMPLATE_INDEX" val="20186082"/>
  <p:tag name="KSO_WM_UNIT_TYPE" val="l_h_f"/>
  <p:tag name="KSO_WM_UNIT_INDEX" val="1_2_1"/>
  <p:tag name="KSO_WM_UNIT_ID" val="diagram20186082_1*l_h_f*1_2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TEXT_FILL_FORE_SCHEMECOLOR_INDEX" val="1"/>
  <p:tag name="KSO_WM_UNIT_TEXT_FILL_TYPE" val="1"/>
  <p:tag name="KSO_WM_UNIT_USESOURCEFORMAT_APPLY" val="0"/>
</p:tagLst>
</file>

<file path=ppt/tags/tag47.xml><?xml version="1.0" encoding="utf-8"?>
<p:tagLst xmlns:p="http://schemas.openxmlformats.org/presentationml/2006/main">
  <p:tag name="KSO_WM_TEMPLATE_CATEGORY" val="diagram"/>
  <p:tag name="KSO_WM_TEMPLATE_INDEX" val="20186082"/>
  <p:tag name="KSO_WM_UNIT_TYPE" val="l_h_a"/>
  <p:tag name="KSO_WM_UNIT_INDEX" val="1_1_1"/>
  <p:tag name="KSO_WM_UNIT_ID" val="diagram20186082_1*l_h_a*1_1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5"/>
  <p:tag name="KSO_WM_UNIT_TEXT_FILL_TYPE" val="1"/>
  <p:tag name="KSO_WM_UNIT_USESOURCEFORMAT_APPLY" val="0"/>
</p:tagLst>
</file>

<file path=ppt/tags/tag48.xml><?xml version="1.0" encoding="utf-8"?>
<p:tagLst xmlns:p="http://schemas.openxmlformats.org/presentationml/2006/main">
  <p:tag name="KSO_WM_TEMPLATE_CATEGORY" val="diagram"/>
  <p:tag name="KSO_WM_TEMPLATE_INDEX" val="20186082"/>
  <p:tag name="KSO_WM_UNIT_TYPE" val="l_h_f"/>
  <p:tag name="KSO_WM_UNIT_INDEX" val="1_1_1"/>
  <p:tag name="KSO_WM_UNIT_ID" val="diagram20186082_1*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TEXT_FILL_FORE_SCHEMECOLOR_INDEX" val="1"/>
  <p:tag name="KSO_WM_UNIT_TEXT_FILL_TYPE" val="1"/>
  <p:tag name="KSO_WM_UNIT_USESOURCEFORMAT_APPLY" val="0"/>
</p:tagLst>
</file>

<file path=ppt/tags/tag49.xml><?xml version="1.0" encoding="utf-8"?>
<p:tagLst xmlns:p="http://schemas.openxmlformats.org/presentationml/2006/main">
  <p:tag name="KSO_WM_TEMPLATE_CATEGORY" val="diagram"/>
  <p:tag name="KSO_WM_TEMPLATE_INDEX" val="20186082"/>
  <p:tag name="KSO_WM_UNIT_TYPE" val="l_h_a"/>
  <p:tag name="KSO_WM_UNIT_INDEX" val="1_5_1"/>
  <p:tag name="KSO_WM_UNIT_ID" val="diagram20186082_1*l_h_a*1_5_1"/>
  <p:tag name="KSO_WM_UNIT_LAYERLEVEL" val="1_1_1"/>
  <p:tag name="KSO_WM_UNIT_VALUE" val="17"/>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9"/>
  <p:tag name="KSO_WM_UNIT_TEXT_FILL_TYPE" val="1"/>
  <p:tag name="KSO_WM_UNIT_USESOURCEFORMAT_APPLY" val="0"/>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TEMPLATE_CATEGORY" val="diagram"/>
  <p:tag name="KSO_WM_TEMPLATE_INDEX" val="20186082"/>
  <p:tag name="KSO_WM_UNIT_TYPE" val="l_h_f"/>
  <p:tag name="KSO_WM_UNIT_INDEX" val="1_5_1"/>
  <p:tag name="KSO_WM_UNIT_ID" val="diagram20186082_1*l_h_f*1_5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TEXT_FILL_FORE_SCHEMECOLOR_INDEX" val="1"/>
  <p:tag name="KSO_WM_UNIT_TEXT_FILL_TYPE" val="1"/>
  <p:tag name="KSO_WM_UNIT_USESOURCEFORMAT_APPLY" val="0"/>
</p:tagLst>
</file>

<file path=ppt/tags/tag51.xml><?xml version="1.0" encoding="utf-8"?>
<p:tagLst xmlns:p="http://schemas.openxmlformats.org/presentationml/2006/main">
  <p:tag name="KSO_WM_TEMPLATE_CATEGORY" val="diagram"/>
  <p:tag name="KSO_WM_TEMPLATE_INDEX" val="20186082"/>
  <p:tag name="KSO_WM_UNIT_TYPE" val="l_i"/>
  <p:tag name="KSO_WM_UNIT_INDEX" val="1_3"/>
  <p:tag name="KSO_WM_UNIT_ID" val="diagram20186082_1*l_i*1_3"/>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2.xml><?xml version="1.0" encoding="utf-8"?>
<p:tagLst xmlns:p="http://schemas.openxmlformats.org/presentationml/2006/main">
  <p:tag name="KSO_WM_TEMPLATE_CATEGORY" val="diagram"/>
  <p:tag name="KSO_WM_TEMPLATE_INDEX" val="20186082"/>
  <p:tag name="KSO_WM_UNIT_TYPE" val="l_i"/>
  <p:tag name="KSO_WM_UNIT_INDEX" val="1_4"/>
  <p:tag name="KSO_WM_UNIT_ID" val="diagram20186082_1*l_i*1_4"/>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3.xml><?xml version="1.0" encoding="utf-8"?>
<p:tagLst xmlns:p="http://schemas.openxmlformats.org/presentationml/2006/main">
  <p:tag name="KSO_WM_TEMPLATE_CATEGORY" val="diagram"/>
  <p:tag name="KSO_WM_TEMPLATE_INDEX" val="20186082"/>
  <p:tag name="KSO_WM_UNIT_TYPE" val="l_i"/>
  <p:tag name="KSO_WM_UNIT_INDEX" val="1_5"/>
  <p:tag name="KSO_WM_UNIT_ID" val="diagram20186082_1*l_i*1_5"/>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4.xml><?xml version="1.0" encoding="utf-8"?>
<p:tagLst xmlns:p="http://schemas.openxmlformats.org/presentationml/2006/main">
  <p:tag name="KSO_WM_TEMPLATE_CATEGORY" val="diagram"/>
  <p:tag name="KSO_WM_TEMPLATE_INDEX" val="20186082"/>
  <p:tag name="KSO_WM_UNIT_TYPE" val="l_i"/>
  <p:tag name="KSO_WM_UNIT_INDEX" val="1_6"/>
  <p:tag name="KSO_WM_UNIT_ID" val="diagram20186082_1*l_i*1_6"/>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5.xml><?xml version="1.0" encoding="utf-8"?>
<p:tagLst xmlns:p="http://schemas.openxmlformats.org/presentationml/2006/main">
  <p:tag name="KSO_WM_TEMPLATE_CATEGORY" val="diagram"/>
  <p:tag name="KSO_WM_TEMPLATE_INDEX" val="20186082"/>
  <p:tag name="KSO_WM_UNIT_TYPE" val="l_i"/>
  <p:tag name="KSO_WM_UNIT_INDEX" val="1_7"/>
  <p:tag name="KSO_WM_UNIT_ID" val="diagram20186082_1*l_i*1_7"/>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TEMPLATE_CATEGORY" val="diagram"/>
  <p:tag name="KSO_WM_TEMPLATE_INDEX" val="20186082"/>
  <p:tag name="KSO_WM_UNIT_TYPE" val="l_i"/>
  <p:tag name="KSO_WM_UNIT_INDEX" val="1_8"/>
  <p:tag name="KSO_WM_UNIT_ID" val="diagram20186082_1*l_i*1_8"/>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7.xml><?xml version="1.0" encoding="utf-8"?>
<p:tagLst xmlns:p="http://schemas.openxmlformats.org/presentationml/2006/main">
  <p:tag name="KSO_WM_TEMPLATE_CATEGORY" val="diagram"/>
  <p:tag name="KSO_WM_TEMPLATE_INDEX" val="20186082"/>
  <p:tag name="KSO_WM_UNIT_TYPE" val="l_i"/>
  <p:tag name="KSO_WM_UNIT_INDEX" val="1_9"/>
  <p:tag name="KSO_WM_UNIT_ID" val="diagram20186082_1*l_i*1_9"/>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8.xml><?xml version="1.0" encoding="utf-8"?>
<p:tagLst xmlns:p="http://schemas.openxmlformats.org/presentationml/2006/main">
  <p:tag name="KSO_WM_TEMPLATE_CATEGORY" val="diagram"/>
  <p:tag name="KSO_WM_TEMPLATE_INDEX" val="20186082"/>
  <p:tag name="KSO_WM_UNIT_TYPE" val="l_i"/>
  <p:tag name="KSO_WM_UNIT_INDEX" val="1_10"/>
  <p:tag name="KSO_WM_UNIT_ID" val="diagram20186082_1*l_i*1_10"/>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59.xml><?xml version="1.0" encoding="utf-8"?>
<p:tagLst xmlns:p="http://schemas.openxmlformats.org/presentationml/2006/main">
  <p:tag name="KSO_WM_TEMPLATE_CATEGORY" val="diagram"/>
  <p:tag name="KSO_WM_TEMPLATE_INDEX" val="20186082"/>
  <p:tag name="KSO_WM_UNIT_TYPE" val="l_i"/>
  <p:tag name="KSO_WM_UNIT_INDEX" val="1_11"/>
  <p:tag name="KSO_WM_UNIT_ID" val="diagram20186082_1*l_i*1_11"/>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CATEGORY" val="diagram"/>
  <p:tag name="KSO_WM_TEMPLATE_INDEX" val="20186082"/>
  <p:tag name="KSO_WM_UNIT_TYPE" val="l_i"/>
  <p:tag name="KSO_WM_UNIT_INDEX" val="1_12"/>
  <p:tag name="KSO_WM_UNIT_ID" val="diagram20186082_1*l_i*1_12"/>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61.xml><?xml version="1.0" encoding="utf-8"?>
<p:tagLst xmlns:p="http://schemas.openxmlformats.org/presentationml/2006/main">
  <p:tag name="KSO_WM_TEMPLATE_CATEGORY" val="diagram"/>
  <p:tag name="KSO_WM_TEMPLATE_INDEX" val="20186082"/>
  <p:tag name="KSO_WM_UNIT_TYPE" val="l_i"/>
  <p:tag name="KSO_WM_UNIT_INDEX" val="1_13"/>
  <p:tag name="KSO_WM_UNIT_ID" val="diagram20186082_1*l_i*1_13"/>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62.xml><?xml version="1.0" encoding="utf-8"?>
<p:tagLst xmlns:p="http://schemas.openxmlformats.org/presentationml/2006/main">
  <p:tag name="KSO_WM_TEMPLATE_CATEGORY" val="diagram"/>
  <p:tag name="KSO_WM_TEMPLATE_INDEX" val="20186082"/>
  <p:tag name="KSO_WM_UNIT_TYPE" val="l_i"/>
  <p:tag name="KSO_WM_UNIT_INDEX" val="1_14"/>
  <p:tag name="KSO_WM_UNIT_ID" val="diagram20186082_1*l_i*1_14"/>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63.xml><?xml version="1.0" encoding="utf-8"?>
<p:tagLst xmlns:p="http://schemas.openxmlformats.org/presentationml/2006/main">
  <p:tag name="KSO_WM_TEMPLATE_CATEGORY" val="diagram"/>
  <p:tag name="KSO_WM_TEMPLATE_INDEX" val="20186082"/>
  <p:tag name="KSO_WM_UNIT_TYPE" val="l_i"/>
  <p:tag name="KSO_WM_UNIT_INDEX" val="1_15"/>
  <p:tag name="KSO_WM_UNIT_ID" val="diagram20186082_1*l_i*1_15"/>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64.xml><?xml version="1.0" encoding="utf-8"?>
<p:tagLst xmlns:p="http://schemas.openxmlformats.org/presentationml/2006/main">
  <p:tag name="KSO_WM_SLIDE_ITEM_CNT" val="5"/>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SLIDE_ITEM_CNT" val="3"/>
</p:tagLst>
</file>

<file path=ppt/tags/tag73.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13;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32_2*m_h_f*1_1_1"/>
  <p:tag name="KSO_WM_TEMPLATE_CATEGORY" val="diagram"/>
  <p:tag name="KSO_WM_TEMPLATE_INDEX" val="20205832"/>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832_2*m_h_i*1_1_1"/>
  <p:tag name="KSO_WM_TEMPLATE_CATEGORY" val="diagram"/>
  <p:tag name="KSO_WM_TEMPLATE_INDEX" val="20205832"/>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5832_2*m_h_i*1_1_2"/>
  <p:tag name="KSO_WM_TEMPLATE_CATEGORY" val="diagram"/>
  <p:tag name="KSO_WM_TEMPLATE_INDEX" val="20205832"/>
  <p:tag name="KSO_WM_UNIT_LAYERLEVEL" val="1_1_1"/>
  <p:tag name="KSO_WM_TAG_VERSION" val="1.0"/>
  <p:tag name="KSO_WM_BEAUTIFY_FLAG" val="#wm#"/>
  <p:tag name="KSO_WM_UNIT_FILL_FORE_SCHEMECOLOR_INDEX" val="5"/>
  <p:tag name="KSO_WM_UNIT_FILL_TYPE" val="1"/>
  <p:tag name="KSO_WM_UNIT_SHADOW_SCHEMECOLOR_INDEX" val="13"/>
  <p:tag name="KSO_WM_UNIT_TEXT_FILL_FORE_SCHEMECOLOR_INDEX" val="2"/>
  <p:tag name="KSO_WM_UNIT_TEXT_FILL_TYPE" val="1"/>
  <p:tag name="KSO_WM_UNIT_USESOURCEFORMAT_APPLY" val="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3"/>
  <p:tag name="KSO_WM_UNIT_ID" val="diagram20205832_2*m_h_i*1_1_3"/>
  <p:tag name="KSO_WM_TEMPLATE_CATEGORY" val="diagram"/>
  <p:tag name="KSO_WM_TEMPLATE_INDEX" val="20205832"/>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77.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13;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832_2*m_h_f*1_2_1"/>
  <p:tag name="KSO_WM_TEMPLATE_CATEGORY" val="diagram"/>
  <p:tag name="KSO_WM_TEMPLATE_INDEX" val="20205832"/>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832_2*m_h_i*1_2_1"/>
  <p:tag name="KSO_WM_TEMPLATE_CATEGORY" val="diagram"/>
  <p:tag name="KSO_WM_TEMPLATE_INDEX" val="20205832"/>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5832_2*m_h_i*1_2_2"/>
  <p:tag name="KSO_WM_TEMPLATE_CATEGORY" val="diagram"/>
  <p:tag name="KSO_WM_TEMPLATE_INDEX" val="20205832"/>
  <p:tag name="KSO_WM_UNIT_LAYERLEVEL" val="1_1_1"/>
  <p:tag name="KSO_WM_TAG_VERSION" val="1.0"/>
  <p:tag name="KSO_WM_BEAUTIFY_FLAG" val="#wm#"/>
  <p:tag name="KSO_WM_UNIT_FILL_FORE_SCHEMECOLOR_INDEX" val="6"/>
  <p:tag name="KSO_WM_UNIT_FILL_TYPE" val="1"/>
  <p:tag name="KSO_WM_UNIT_SHADOW_SCHEMECOLOR_INDEX" val="13"/>
  <p:tag name="KSO_WM_UNIT_TEXT_FILL_FORE_SCHEMECOLOR_INDEX" val="2"/>
  <p:tag name="KSO_WM_UNIT_TEXT_FILL_TYPE" val="1"/>
  <p:tag name="KSO_WM_UNIT_USESOURCEFORMAT_APPLY" val="0"/>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3"/>
  <p:tag name="KSO_WM_UNIT_ID" val="diagram20205832_2*m_h_i*1_2_3"/>
  <p:tag name="KSO_WM_TEMPLATE_CATEGORY" val="diagram"/>
  <p:tag name="KSO_WM_TEMPLATE_INDEX" val="20205832"/>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81.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13;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832_2*m_h_f*1_3_1"/>
  <p:tag name="KSO_WM_TEMPLATE_CATEGORY" val="diagram"/>
  <p:tag name="KSO_WM_TEMPLATE_INDEX" val="20205832"/>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832_2*m_h_i*1_3_1"/>
  <p:tag name="KSO_WM_TEMPLATE_CATEGORY" val="diagram"/>
  <p:tag name="KSO_WM_TEMPLATE_INDEX" val="20205832"/>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5832_2*m_h_i*1_3_2"/>
  <p:tag name="KSO_WM_TEMPLATE_CATEGORY" val="diagram"/>
  <p:tag name="KSO_WM_TEMPLATE_INDEX" val="20205832"/>
  <p:tag name="KSO_WM_UNIT_LAYERLEVEL" val="1_1_1"/>
  <p:tag name="KSO_WM_TAG_VERSION" val="1.0"/>
  <p:tag name="KSO_WM_BEAUTIFY_FLAG" val="#wm#"/>
  <p:tag name="KSO_WM_UNIT_FILL_FORE_SCHEMECOLOR_INDEX" val="7"/>
  <p:tag name="KSO_WM_UNIT_FILL_TYPE" val="1"/>
  <p:tag name="KSO_WM_UNIT_SHADOW_SCHEMECOLOR_INDEX" val="13"/>
  <p:tag name="KSO_WM_UNIT_TEXT_FILL_FORE_SCHEMECOLOR_INDEX" val="2"/>
  <p:tag name="KSO_WM_UNIT_TEXT_FILL_TYPE" val="1"/>
  <p:tag name="KSO_WM_UNIT_USESOURCEFORMAT_APPLY" val="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3"/>
  <p:tag name="KSO_WM_UNIT_ID" val="diagram20205832_2*m_h_i*1_3_3"/>
  <p:tag name="KSO_WM_TEMPLATE_CATEGORY" val="diagram"/>
  <p:tag name="KSO_WM_TEMPLATE_INDEX" val="20205832"/>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85.xml><?xml version="1.0" encoding="utf-8"?>
<p:tagLst xmlns:p="http://schemas.openxmlformats.org/presentationml/2006/main">
  <p:tag name="KSO_WM_SLIDE_ITEM_CNT" val="3"/>
</p:tagLst>
</file>

<file path=ppt/tags/tag86.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7_224*f*1"/>
  <p:tag name="KSO_WM_TEMPLATE_CATEGORY" val="mixed"/>
  <p:tag name="KSO_WM_TEMPLATE_INDEX" val="20201947"/>
  <p:tag name="KSO_WM_UNIT_LAYERLEVEL" val="1"/>
  <p:tag name="KSO_WM_TAG_VERSION" val="1.0"/>
  <p:tag name="KSO_WM_BEAUTIFY_FLAG" val="#wm#"/>
  <p:tag name="KSO_WM_UNIT_TEXTBOXSTYLE_GUID" val="{33fe63b4-3c40-4926-89b9-a446560e1a57}"/>
  <p:tag name="KSO_WM_UNIT_TEXTBOXSTYLE_TEMPLATEID" val="3132835"/>
  <p:tag name="KSO_WM_UNIT_TEXTBOXSTYLE_TYPE" val="8"/>
</p:tagLst>
</file>

<file path=ppt/tags/tag87.xml><?xml version="1.0" encoding="utf-8"?>
<p:tagLst xmlns:p="http://schemas.openxmlformats.org/presentationml/2006/main">
  <p:tag name="KSO_WM_SLIDE_ITEM_CNT" val="3"/>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的文字来表述；但请您尽可能提炼思想的精髓。"/>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7_66*f*1"/>
  <p:tag name="KSO_WM_TEMPLATE_CATEGORY" val="mixed"/>
  <p:tag name="KSO_WM_TEMPLATE_INDEX" val="20201947"/>
  <p:tag name="KSO_WM_UNIT_LAYERLEVEL" val="1"/>
  <p:tag name="KSO_WM_TAG_VERSION" val="1.0"/>
  <p:tag name="KSO_WM_BEAUTIFY_FLAG" val="#wm#"/>
  <p:tag name="KSO_WM_UNIT_TEXTBOXSTYLE_GUID" val="{a740e286-108b-484e-a6ab-83473ce2e0e4}"/>
  <p:tag name="KSO_WM_UNIT_TEXTBOXSTYLE_TEMPLATEID" val="3132638"/>
  <p:tag name="KSO_WM_UNIT_TEXTBOXSTYLE_TYPE" val="8"/>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SLIDE_ITEM_CNT" val="3"/>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778_3*l_i*1_1"/>
  <p:tag name="KSO_WM_TEMPLATE_CATEGORY" val="diagram"/>
  <p:tag name="KSO_WM_TEMPLATE_INDEX" val="20205778"/>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778_3*l_h_i*1_1_1"/>
  <p:tag name="KSO_WM_TEMPLATE_CATEGORY" val="diagram"/>
  <p:tag name="KSO_WM_TEMPLATE_INDEX" val="20205778"/>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05778_3*l_h_i*1_1_2"/>
  <p:tag name="KSO_WM_TEMPLATE_CATEGORY" val="diagram"/>
  <p:tag name="KSO_WM_TEMPLATE_INDEX" val="20205778"/>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5907</Words>
  <Application>WPS 演示</Application>
  <PresentationFormat>全屏显示(16:9)</PresentationFormat>
  <Paragraphs>753</Paragraphs>
  <Slides>57</Slides>
  <Notes>13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57</vt:i4>
      </vt:variant>
    </vt:vector>
  </HeadingPairs>
  <TitlesOfParts>
    <vt:vector size="75" baseType="lpstr">
      <vt:lpstr>Arial</vt:lpstr>
      <vt:lpstr>宋体</vt:lpstr>
      <vt:lpstr>Wingdings</vt:lpstr>
      <vt:lpstr>微软雅黑</vt:lpstr>
      <vt:lpstr>黑体</vt:lpstr>
      <vt:lpstr>Calibri</vt:lpstr>
      <vt:lpstr>Wingdings</vt:lpstr>
      <vt:lpstr>Wingdings 3</vt:lpstr>
      <vt:lpstr>Symbol</vt:lpstr>
      <vt:lpstr>Arial Unicode MS</vt:lpstr>
      <vt:lpstr>微软雅黑 Light</vt:lpstr>
      <vt:lpstr>楷体</vt:lpstr>
      <vt:lpstr>WPS-Bullets</vt:lpstr>
      <vt:lpstr>Batang</vt:lpstr>
      <vt:lpstr>Constantia</vt:lpstr>
      <vt:lpstr>仿宋_GB2312</vt:lpstr>
      <vt:lpstr>仿宋</vt:lpstr>
      <vt:lpstr>Office 主题</vt:lpstr>
      <vt:lpstr>PowerPoint 演示文稿</vt:lpstr>
      <vt:lpstr>目   录</vt:lpstr>
      <vt:lpstr>PowerPoint 演示文稿</vt:lpstr>
      <vt:lpstr>PowerPoint 演示文稿</vt:lpstr>
      <vt:lpstr>PowerPoint 演示文稿</vt:lpstr>
      <vt:lpstr>目   录</vt:lpstr>
      <vt:lpstr>PowerPoint 演示文稿</vt:lpstr>
      <vt:lpstr>PowerPoint 演示文稿</vt:lpstr>
      <vt:lpstr>PowerPoint 演示文稿</vt:lpstr>
      <vt:lpstr>目   录</vt:lpstr>
      <vt:lpstr>PowerPoint 演示文稿</vt:lpstr>
      <vt:lpstr>PowerPoint 演示文稿</vt:lpstr>
      <vt:lpstr>目   录</vt:lpstr>
      <vt:lpstr>PowerPoint 演示文稿</vt:lpstr>
      <vt:lpstr>PowerPoint 演示文稿</vt:lpstr>
      <vt:lpstr>目   录</vt:lpstr>
      <vt:lpstr>PowerPoint 演示文稿</vt:lpstr>
      <vt:lpstr>PowerPoint 演示文稿</vt:lpstr>
      <vt:lpstr>PowerPoint 演示文稿</vt:lpstr>
      <vt:lpstr>PowerPoint 演示文稿</vt:lpstr>
      <vt:lpstr>PowerPoint 演示文稿</vt:lpstr>
      <vt:lpstr>目   录</vt:lpstr>
      <vt:lpstr>PowerPoint 演示文稿</vt:lpstr>
      <vt:lpstr>PowerPoint 演示文稿</vt:lpstr>
      <vt:lpstr>PowerPoint 演示文稿</vt:lpstr>
      <vt:lpstr>PowerPoint 演示文稿</vt:lpstr>
      <vt:lpstr>目   录</vt:lpstr>
      <vt:lpstr>PowerPoint 演示文稿</vt:lpstr>
      <vt:lpstr>PowerPoint 演示文稿</vt:lpstr>
      <vt:lpstr>PowerPoint 演示文稿</vt:lpstr>
      <vt:lpstr>PowerPoint 演示文稿</vt:lpstr>
      <vt:lpstr>目   录</vt:lpstr>
      <vt:lpstr>PowerPoint 演示文稿</vt:lpstr>
      <vt:lpstr>PowerPoint 演示文稿</vt:lpstr>
      <vt:lpstr>PowerPoint 演示文稿</vt:lpstr>
      <vt:lpstr>PowerPoint 演示文稿</vt:lpstr>
      <vt:lpstr>PowerPoint 演示文稿</vt:lpstr>
      <vt:lpstr>目   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秦国栋</cp:lastModifiedBy>
  <cp:revision>940</cp:revision>
  <dcterms:created xsi:type="dcterms:W3CDTF">2016-06-02T00:08:00Z</dcterms:created>
  <dcterms:modified xsi:type="dcterms:W3CDTF">2023-04-25T02:57:49Z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5A4A52B7B4F942F6B102744CE818A215</vt:lpwstr>
  </property>
</Properties>
</file>