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14044" r:id="rId4"/>
    <p:sldId id="14042" r:id="rId5"/>
    <p:sldId id="13968" r:id="rId7"/>
    <p:sldId id="14034" r:id="rId8"/>
    <p:sldId id="14045" r:id="rId9"/>
    <p:sldId id="14007" r:id="rId10"/>
    <p:sldId id="14036" r:id="rId11"/>
    <p:sldId id="1937" r:id="rId12"/>
    <p:sldId id="14046" r:id="rId13"/>
    <p:sldId id="14035" r:id="rId14"/>
    <p:sldId id="14041" r:id="rId15"/>
    <p:sldId id="14043" r:id="rId16"/>
    <p:sldId id="265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34934795@qq.com" initials="2" lastIdx="1" clrIdx="0"/>
  <p:cmAuthor id="2" name="LHLY" initials="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1621" autoAdjust="0"/>
  </p:normalViewPr>
  <p:slideViewPr>
    <p:cSldViewPr snapToGrid="0">
      <p:cViewPr>
        <p:scale>
          <a:sx n="75" d="100"/>
          <a:sy n="75" d="100"/>
        </p:scale>
        <p:origin x="90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50413-C119-4351-AB49-FBF03FB97A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FB4A7-9250-4732-9AAA-C86C6C8D7D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数据是宝贵的资产，物联网是数据的抓手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-23750" y="0"/>
            <a:ext cx="12241149" cy="6858000"/>
            <a:chOff x="0" y="0"/>
            <a:chExt cx="12241149" cy="6858000"/>
          </a:xfrm>
        </p:grpSpPr>
        <p:pic>
          <p:nvPicPr>
            <p:cNvPr id="11" name="图片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2157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47875"/>
              <a:ext cx="12241149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371725"/>
              <a:ext cx="4824413" cy="437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68286" y="2751683"/>
            <a:ext cx="8055429" cy="11382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68286" y="4178120"/>
            <a:ext cx="8055429" cy="78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0" y="1"/>
            <a:ext cx="4169843" cy="2084922"/>
          </a:xfrm>
          <a:prstGeom prst="rect">
            <a:avLst/>
          </a:prstGeom>
        </p:spPr>
      </p:pic>
      <p:pic>
        <p:nvPicPr>
          <p:cNvPr id="4" name="图片 3" descr="1521632275083_.pic_hd (1)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65870" y="6240145"/>
            <a:ext cx="2712085" cy="6178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36625" y="3794126"/>
            <a:ext cx="2952750" cy="2143125"/>
          </a:xfrm>
          <a:custGeom>
            <a:avLst/>
            <a:gdLst>
              <a:gd name="connsiteX0" fmla="*/ 0 w 2952750"/>
              <a:gd name="connsiteY0" fmla="*/ 0 h 2143125"/>
              <a:gd name="connsiteX1" fmla="*/ 2952750 w 2952750"/>
              <a:gd name="connsiteY1" fmla="*/ 0 h 2143125"/>
              <a:gd name="connsiteX2" fmla="*/ 2952750 w 2952750"/>
              <a:gd name="connsiteY2" fmla="*/ 2143125 h 2143125"/>
              <a:gd name="connsiteX3" fmla="*/ 0 w 2952750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2143125">
                <a:moveTo>
                  <a:pt x="0" y="0"/>
                </a:moveTo>
                <a:lnTo>
                  <a:pt x="2952750" y="0"/>
                </a:lnTo>
                <a:lnTo>
                  <a:pt x="2952750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310564" y="1619251"/>
            <a:ext cx="2841625" cy="2143125"/>
          </a:xfrm>
          <a:custGeom>
            <a:avLst/>
            <a:gdLst>
              <a:gd name="connsiteX0" fmla="*/ 0 w 2841625"/>
              <a:gd name="connsiteY0" fmla="*/ 0 h 2143125"/>
              <a:gd name="connsiteX1" fmla="*/ 2841625 w 2841625"/>
              <a:gd name="connsiteY1" fmla="*/ 0 h 2143125"/>
              <a:gd name="connsiteX2" fmla="*/ 2841625 w 2841625"/>
              <a:gd name="connsiteY2" fmla="*/ 2143125 h 2143125"/>
              <a:gd name="connsiteX3" fmla="*/ 0 w 2841625"/>
              <a:gd name="connsiteY3" fmla="*/ 2143125 h 214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625" h="2143125">
                <a:moveTo>
                  <a:pt x="0" y="0"/>
                </a:moveTo>
                <a:lnTo>
                  <a:pt x="2841625" y="0"/>
                </a:lnTo>
                <a:lnTo>
                  <a:pt x="2841625" y="2143125"/>
                </a:lnTo>
                <a:lnTo>
                  <a:pt x="0" y="2143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/>
          <p:nvPr/>
        </p:nvSpPr>
        <p:spPr>
          <a:xfrm>
            <a:off x="0" y="-2"/>
            <a:ext cx="12192000" cy="662613"/>
          </a:xfrm>
          <a:prstGeom prst="rect">
            <a:avLst/>
          </a:prstGeom>
          <a:solidFill>
            <a:srgbClr val="0A5D1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2495">
              <a:spcBef>
                <a:spcPts val="600"/>
              </a:spcBef>
              <a:defRPr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pPr>
          </a:p>
        </p:txBody>
      </p:sp>
      <p:sp>
        <p:nvSpPr>
          <p:cNvPr id="88" name="Rectangle 8"/>
          <p:cNvSpPr/>
          <p:nvPr/>
        </p:nvSpPr>
        <p:spPr>
          <a:xfrm>
            <a:off x="0" y="6672260"/>
            <a:ext cx="12192000" cy="185741"/>
          </a:xfrm>
          <a:prstGeom prst="rect">
            <a:avLst/>
          </a:prstGeom>
          <a:solidFill>
            <a:srgbClr val="0A5D1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912495">
              <a:spcBef>
                <a:spcPts val="600"/>
              </a:spcBef>
              <a:defRPr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pPr>
          </a:p>
        </p:txBody>
      </p:sp>
      <p:sp>
        <p:nvSpPr>
          <p:cNvPr id="89" name="Rectangle 9"/>
          <p:cNvSpPr txBox="1"/>
          <p:nvPr/>
        </p:nvSpPr>
        <p:spPr>
          <a:xfrm>
            <a:off x="1323677" y="6629199"/>
            <a:ext cx="9399421" cy="2819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spAutoFit/>
          </a:bodyPr>
          <a:lstStyle>
            <a:lvl1pPr algn="r" defTabSz="912495">
              <a:defRPr sz="1200">
                <a:solidFill>
                  <a:srgbClr val="FFFFFF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</a:lstStyle>
          <a:p>
            <a:r>
              <a:t>Copyright © 2018. Charoen Pokphand Group Co., Ltd. All rights reserved. Internal use for C.P. Group only.</a:t>
            </a:r>
          </a:p>
        </p:txBody>
      </p:sp>
      <p:pic>
        <p:nvPicPr>
          <p:cNvPr id="90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188" y="6231528"/>
            <a:ext cx="1497815" cy="62647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9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159657"/>
            <a:ext cx="12192000" cy="798286"/>
          </a:xfrm>
          <a:prstGeom prst="rect">
            <a:avLst/>
          </a:prstGeom>
          <a:solidFill>
            <a:srgbClr val="D6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任意多边形: 形状 7"/>
          <p:cNvSpPr/>
          <p:nvPr userDrawn="1"/>
        </p:nvSpPr>
        <p:spPr>
          <a:xfrm rot="5400000" flipH="1">
            <a:off x="130630" y="-188683"/>
            <a:ext cx="1219197" cy="1480455"/>
          </a:xfrm>
          <a:custGeom>
            <a:avLst/>
            <a:gdLst>
              <a:gd name="connsiteX0" fmla="*/ 6096001 w 6395847"/>
              <a:gd name="connsiteY0" fmla="*/ 7221665 h 7221666"/>
              <a:gd name="connsiteX1" fmla="*/ 6096001 w 6395847"/>
              <a:gd name="connsiteY1" fmla="*/ 7221666 h 7221666"/>
              <a:gd name="connsiteX2" fmla="*/ 3314700 w 6395847"/>
              <a:gd name="connsiteY2" fmla="*/ 7221666 h 7221666"/>
              <a:gd name="connsiteX3" fmla="*/ 2781301 w 6395847"/>
              <a:gd name="connsiteY3" fmla="*/ 7221666 h 7221666"/>
              <a:gd name="connsiteX4" fmla="*/ 0 w 6395847"/>
              <a:gd name="connsiteY4" fmla="*/ 7221666 h 7221666"/>
              <a:gd name="connsiteX5" fmla="*/ 0 w 6395847"/>
              <a:gd name="connsiteY5" fmla="*/ 3447952 h 7221666"/>
              <a:gd name="connsiteX6" fmla="*/ 1 w 6395847"/>
              <a:gd name="connsiteY6" fmla="*/ 3447952 h 7221666"/>
              <a:gd name="connsiteX7" fmla="*/ 1 w 6395847"/>
              <a:gd name="connsiteY7" fmla="*/ 3019060 h 7221666"/>
              <a:gd name="connsiteX8" fmla="*/ 279301 w 6395847"/>
              <a:gd name="connsiteY8" fmla="*/ 2344769 h 7221666"/>
              <a:gd name="connsiteX9" fmla="*/ 405446 w 6395847"/>
              <a:gd name="connsiteY9" fmla="*/ 2240690 h 7221666"/>
              <a:gd name="connsiteX10" fmla="*/ 404464 w 6395847"/>
              <a:gd name="connsiteY10" fmla="*/ 2239038 h 7221666"/>
              <a:gd name="connsiteX11" fmla="*/ 415115 w 6395847"/>
              <a:gd name="connsiteY11" fmla="*/ 2232712 h 7221666"/>
              <a:gd name="connsiteX12" fmla="*/ 420431 w 6395847"/>
              <a:gd name="connsiteY12" fmla="*/ 2228326 h 7221666"/>
              <a:gd name="connsiteX13" fmla="*/ 444464 w 6395847"/>
              <a:gd name="connsiteY13" fmla="*/ 2215281 h 7221666"/>
              <a:gd name="connsiteX14" fmla="*/ 3989796 w 6395847"/>
              <a:gd name="connsiteY14" fmla="*/ 109665 h 7221666"/>
              <a:gd name="connsiteX15" fmla="*/ 3993587 w 6395847"/>
              <a:gd name="connsiteY15" fmla="*/ 116048 h 7221666"/>
              <a:gd name="connsiteX16" fmla="*/ 4025229 w 6395847"/>
              <a:gd name="connsiteY16" fmla="*/ 96652 h 7221666"/>
              <a:gd name="connsiteX17" fmla="*/ 4920239 w 6395847"/>
              <a:gd name="connsiteY17" fmla="*/ 127915 h 7221666"/>
              <a:gd name="connsiteX18" fmla="*/ 5919213 w 6395847"/>
              <a:gd name="connsiteY18" fmla="*/ 704673 h 7221666"/>
              <a:gd name="connsiteX19" fmla="*/ 6030081 w 6395847"/>
              <a:gd name="connsiteY19" fmla="*/ 779366 h 7221666"/>
              <a:gd name="connsiteX20" fmla="*/ 6096000 w 6395847"/>
              <a:gd name="connsiteY20" fmla="*/ 838524 h 7221666"/>
              <a:gd name="connsiteX21" fmla="*/ 6096000 w 6395847"/>
              <a:gd name="connsiteY21" fmla="*/ 7221665 h 7221666"/>
              <a:gd name="connsiteX22" fmla="*/ 6221624 w 6395847"/>
              <a:gd name="connsiteY22" fmla="*/ 982469 h 7221666"/>
              <a:gd name="connsiteX23" fmla="*/ 6201936 w 6395847"/>
              <a:gd name="connsiteY23" fmla="*/ 954781 h 7221666"/>
              <a:gd name="connsiteX24" fmla="*/ 6210136 w 6395847"/>
              <a:gd name="connsiteY24" fmla="*/ 964466 h 7221666"/>
              <a:gd name="connsiteX25" fmla="*/ 6283768 w 6395847"/>
              <a:gd name="connsiteY25" fmla="*/ 1082992 h 7221666"/>
              <a:gd name="connsiteX26" fmla="*/ 6267120 w 6395847"/>
              <a:gd name="connsiteY26" fmla="*/ 1053774 h 7221666"/>
              <a:gd name="connsiteX27" fmla="*/ 6278411 w 6395847"/>
              <a:gd name="connsiteY27" fmla="*/ 1071469 h 7221666"/>
              <a:gd name="connsiteX28" fmla="*/ 6372765 w 6395847"/>
              <a:gd name="connsiteY28" fmla="*/ 1326510 h 7221666"/>
              <a:gd name="connsiteX29" fmla="*/ 6365409 w 6395847"/>
              <a:gd name="connsiteY29" fmla="*/ 1293851 h 7221666"/>
              <a:gd name="connsiteX30" fmla="*/ 6369173 w 6395847"/>
              <a:gd name="connsiteY30" fmla="*/ 1305870 h 7221666"/>
              <a:gd name="connsiteX31" fmla="*/ 6391257 w 6395847"/>
              <a:gd name="connsiteY31" fmla="*/ 1442433 h 7221666"/>
              <a:gd name="connsiteX32" fmla="*/ 6387139 w 6395847"/>
              <a:gd name="connsiteY32" fmla="*/ 1409114 h 7221666"/>
              <a:gd name="connsiteX33" fmla="*/ 6390749 w 6395847"/>
              <a:gd name="connsiteY33" fmla="*/ 1429863 h 7221666"/>
              <a:gd name="connsiteX34" fmla="*/ 6395847 w 6395847"/>
              <a:gd name="connsiteY34" fmla="*/ 1556116 h 7221666"/>
              <a:gd name="connsiteX35" fmla="*/ 6268252 w 6395847"/>
              <a:gd name="connsiteY35" fmla="*/ 2007304 h 7221666"/>
              <a:gd name="connsiteX36" fmla="*/ 6096001 w 6395847"/>
              <a:gd name="connsiteY36" fmla="*/ 2305652 h 7221666"/>
              <a:gd name="connsiteX37" fmla="*/ 6096001 w 6395847"/>
              <a:gd name="connsiteY37" fmla="*/ 2305651 h 7221666"/>
              <a:gd name="connsiteX38" fmla="*/ 6268252 w 6395847"/>
              <a:gd name="connsiteY38" fmla="*/ 2007303 h 7221666"/>
              <a:gd name="connsiteX39" fmla="*/ 6385798 w 6395847"/>
              <a:gd name="connsiteY39" fmla="*/ 1671419 h 7221666"/>
              <a:gd name="connsiteX40" fmla="*/ 6395847 w 6395847"/>
              <a:gd name="connsiteY40" fmla="*/ 1556116 h 722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95847" h="7221666">
                <a:moveTo>
                  <a:pt x="6096001" y="7221665"/>
                </a:moveTo>
                <a:lnTo>
                  <a:pt x="6096001" y="7221666"/>
                </a:lnTo>
                <a:lnTo>
                  <a:pt x="3314700" y="7221666"/>
                </a:lnTo>
                <a:lnTo>
                  <a:pt x="2781301" y="7221666"/>
                </a:lnTo>
                <a:lnTo>
                  <a:pt x="0" y="7221666"/>
                </a:lnTo>
                <a:lnTo>
                  <a:pt x="0" y="3447952"/>
                </a:lnTo>
                <a:lnTo>
                  <a:pt x="1" y="3447952"/>
                </a:lnTo>
                <a:lnTo>
                  <a:pt x="1" y="3019060"/>
                </a:lnTo>
                <a:cubicBezTo>
                  <a:pt x="1" y="2755733"/>
                  <a:pt x="106735" y="2517335"/>
                  <a:pt x="279301" y="2344769"/>
                </a:cubicBezTo>
                <a:lnTo>
                  <a:pt x="405446" y="2240690"/>
                </a:lnTo>
                <a:lnTo>
                  <a:pt x="404464" y="2239038"/>
                </a:lnTo>
                <a:lnTo>
                  <a:pt x="415115" y="2232712"/>
                </a:lnTo>
                <a:lnTo>
                  <a:pt x="420431" y="2228326"/>
                </a:lnTo>
                <a:lnTo>
                  <a:pt x="444464" y="2215281"/>
                </a:lnTo>
                <a:lnTo>
                  <a:pt x="3989796" y="109665"/>
                </a:lnTo>
                <a:lnTo>
                  <a:pt x="3993587" y="116048"/>
                </a:lnTo>
                <a:lnTo>
                  <a:pt x="4025229" y="96652"/>
                </a:lnTo>
                <a:cubicBezTo>
                  <a:pt x="4300466" y="-37338"/>
                  <a:pt x="4635179" y="-36664"/>
                  <a:pt x="4920239" y="127915"/>
                </a:cubicBezTo>
                <a:lnTo>
                  <a:pt x="5919213" y="704673"/>
                </a:lnTo>
                <a:cubicBezTo>
                  <a:pt x="5958409" y="727303"/>
                  <a:pt x="5995390" y="752295"/>
                  <a:pt x="6030081" y="779366"/>
                </a:cubicBezTo>
                <a:lnTo>
                  <a:pt x="6096000" y="838524"/>
                </a:lnTo>
                <a:lnTo>
                  <a:pt x="6096000" y="7221665"/>
                </a:lnTo>
                <a:close/>
                <a:moveTo>
                  <a:pt x="6221624" y="982469"/>
                </a:moveTo>
                <a:lnTo>
                  <a:pt x="6201936" y="954781"/>
                </a:lnTo>
                <a:lnTo>
                  <a:pt x="6210136" y="964466"/>
                </a:lnTo>
                <a:close/>
                <a:moveTo>
                  <a:pt x="6283768" y="1082992"/>
                </a:moveTo>
                <a:lnTo>
                  <a:pt x="6267120" y="1053774"/>
                </a:lnTo>
                <a:lnTo>
                  <a:pt x="6278411" y="1071469"/>
                </a:lnTo>
                <a:close/>
                <a:moveTo>
                  <a:pt x="6372765" y="1326510"/>
                </a:moveTo>
                <a:lnTo>
                  <a:pt x="6365409" y="1293851"/>
                </a:lnTo>
                <a:lnTo>
                  <a:pt x="6369173" y="1305870"/>
                </a:lnTo>
                <a:close/>
                <a:moveTo>
                  <a:pt x="6391257" y="1442433"/>
                </a:moveTo>
                <a:lnTo>
                  <a:pt x="6387139" y="1409114"/>
                </a:lnTo>
                <a:lnTo>
                  <a:pt x="6390749" y="1429863"/>
                </a:lnTo>
                <a:close/>
                <a:moveTo>
                  <a:pt x="6395847" y="1556116"/>
                </a:moveTo>
                <a:cubicBezTo>
                  <a:pt x="6391855" y="1709831"/>
                  <a:pt x="6350542" y="1864774"/>
                  <a:pt x="6268252" y="2007304"/>
                </a:cubicBezTo>
                <a:lnTo>
                  <a:pt x="6096001" y="2305652"/>
                </a:lnTo>
                <a:lnTo>
                  <a:pt x="6096001" y="2305651"/>
                </a:lnTo>
                <a:lnTo>
                  <a:pt x="6268252" y="2007303"/>
                </a:lnTo>
                <a:cubicBezTo>
                  <a:pt x="6329969" y="1900406"/>
                  <a:pt x="6368637" y="1786526"/>
                  <a:pt x="6385798" y="1671419"/>
                </a:cubicBezTo>
                <a:lnTo>
                  <a:pt x="6395847" y="1556116"/>
                </a:lnTo>
                <a:close/>
              </a:path>
            </a:pathLst>
          </a:custGeom>
          <a:gradFill>
            <a:gsLst>
              <a:gs pos="0">
                <a:srgbClr val="0165C5"/>
              </a:gs>
              <a:gs pos="100000">
                <a:srgbClr val="0165C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-20639" y="-18733"/>
            <a:ext cx="12212639" cy="6927851"/>
            <a:chOff x="-20639" y="-42863"/>
            <a:chExt cx="12212639" cy="6927851"/>
          </a:xfrm>
        </p:grpSpPr>
        <p:sp>
          <p:nvSpPr>
            <p:cNvPr id="15" name="矩形 14"/>
            <p:cNvSpPr/>
            <p:nvPr/>
          </p:nvSpPr>
          <p:spPr>
            <a:xfrm>
              <a:off x="-20639" y="-42863"/>
              <a:ext cx="12212639" cy="6900863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pic>
          <p:nvPicPr>
            <p:cNvPr id="17" name="图片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6925"/>
              <a:ext cx="12192000" cy="481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60450" y="2566624"/>
            <a:ext cx="10071100" cy="11382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0450" y="3993061"/>
            <a:ext cx="10071100" cy="78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5" name="图片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12" y="246478"/>
            <a:ext cx="3689669" cy="184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1521632275083_.pic_hd (1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5870" y="6240145"/>
            <a:ext cx="2712085" cy="6178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6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39975"/>
              <a:ext cx="12192000" cy="346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54700" y="3125424"/>
            <a:ext cx="4813300" cy="11382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54700" y="4551861"/>
            <a:ext cx="4813300" cy="78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4" name="图片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12" y="246478"/>
            <a:ext cx="3689669" cy="184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1521632275083_.pic_hd (1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5870" y="6240145"/>
            <a:ext cx="2712085" cy="6178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2276475"/>
            <a:ext cx="12192000" cy="4581525"/>
            <a:chOff x="0" y="2276475"/>
            <a:chExt cx="12192000" cy="4581525"/>
          </a:xfrm>
        </p:grpSpPr>
        <p:sp>
          <p:nvSpPr>
            <p:cNvPr id="10" name="矩形 9"/>
            <p:cNvSpPr/>
            <p:nvPr/>
          </p:nvSpPr>
          <p:spPr>
            <a:xfrm>
              <a:off x="0" y="5373688"/>
              <a:ext cx="12192000" cy="148431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1" name="图片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25" y="2276475"/>
              <a:ext cx="10728325" cy="304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54700" y="2604724"/>
            <a:ext cx="4813300" cy="113823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54700" y="4031161"/>
            <a:ext cx="4813300" cy="7893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78" y="1"/>
            <a:ext cx="4169843" cy="2084922"/>
          </a:xfrm>
          <a:prstGeom prst="rect">
            <a:avLst/>
          </a:prstGeom>
        </p:spPr>
      </p:pic>
      <p:pic>
        <p:nvPicPr>
          <p:cNvPr id="4" name="图片 3" descr="1521632275083_.pic_hd (1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3525" y="5990590"/>
            <a:ext cx="2712085" cy="61785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7938" y="0"/>
            <a:ext cx="12199938" cy="6864350"/>
            <a:chOff x="-7938" y="0"/>
            <a:chExt cx="12199938" cy="68643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1"/>
            <p:cNvGrpSpPr/>
            <p:nvPr/>
          </p:nvGrpSpPr>
          <p:grpSpPr bwMode="auto">
            <a:xfrm>
              <a:off x="-7938" y="6218238"/>
              <a:ext cx="12199938" cy="646112"/>
              <a:chOff x="-7938" y="6218238"/>
              <a:chExt cx="12199938" cy="646112"/>
            </a:xfrm>
          </p:grpSpPr>
          <p:pic>
            <p:nvPicPr>
              <p:cNvPr id="10" name="图片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938" y="6218238"/>
                <a:ext cx="12199938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图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79013" y="6280150"/>
                <a:ext cx="1401762" cy="522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055688" y="6410325"/>
                <a:ext cx="7921625" cy="261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dist">
                  <a:defRPr/>
                </a:pPr>
                <a:r>
                  <a:rPr lang="zh-CN" altLang="en-US" sz="1100" dirty="0">
                    <a:solidFill>
                      <a:schemeClr val="bg2">
                        <a:lumMod val="75000"/>
                      </a:schemeClr>
                    </a:solidFill>
                    <a:latin typeface="汉仪文黑-65W" panose="00020600040101010101" pitchFamily="18" charset="-122"/>
                    <a:ea typeface="汉仪文黑-65W" panose="00020600040101010101" pitchFamily="18" charset="-122"/>
                  </a:rPr>
                  <a:t>新一代网络解决方案提供商</a:t>
                </a:r>
                <a:endParaRPr lang="zh-CN" altLang="en-US" sz="1100" dirty="0">
                  <a:solidFill>
                    <a:schemeClr val="bg2">
                      <a:lumMod val="75000"/>
                    </a:schemeClr>
                  </a:solidFill>
                  <a:latin typeface="汉仪文黑-65W" panose="00020600040101010101" pitchFamily="18" charset="-122"/>
                  <a:ea typeface="汉仪文黑-65W" panose="00020600040101010101" pitchFamily="18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n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06288" cy="6858000"/>
            <a:chOff x="9525" y="0"/>
            <a:chExt cx="12206288" cy="6858000"/>
          </a:xfrm>
        </p:grpSpPr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0"/>
              <a:ext cx="121729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2"/>
            <p:cNvGrpSpPr/>
            <p:nvPr/>
          </p:nvGrpSpPr>
          <p:grpSpPr bwMode="auto">
            <a:xfrm>
              <a:off x="9525" y="857630"/>
              <a:ext cx="12206288" cy="45658"/>
              <a:chOff x="9525" y="1079819"/>
              <a:chExt cx="12206003" cy="45719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9525" y="1079438"/>
                <a:ext cx="1862095" cy="461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847807" y="1125538"/>
                <a:ext cx="10367721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6300" y="65088"/>
            <a:ext cx="9207500" cy="792162"/>
          </a:xfrm>
        </p:spPr>
        <p:txBody>
          <a:bodyPr>
            <a:normAutofit/>
          </a:bodyPr>
          <a:lstStyle>
            <a:lvl1pPr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n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" y="-27940"/>
            <a:ext cx="1862455" cy="9315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3175" y="-71438"/>
            <a:ext cx="12195175" cy="6929438"/>
            <a:chOff x="-3175" y="-71438"/>
            <a:chExt cx="12195175" cy="6929438"/>
          </a:xfrm>
        </p:grpSpPr>
        <p:pic>
          <p:nvPicPr>
            <p:cNvPr id="12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75" y="-71438"/>
              <a:ext cx="12172950" cy="692943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</p:pic>
        <p:grpSp>
          <p:nvGrpSpPr>
            <p:cNvPr id="20" name="组合 1"/>
            <p:cNvGrpSpPr/>
            <p:nvPr/>
          </p:nvGrpSpPr>
          <p:grpSpPr bwMode="auto">
            <a:xfrm>
              <a:off x="-3175" y="3175"/>
              <a:ext cx="12195175" cy="900113"/>
              <a:chOff x="-3176" y="2846"/>
              <a:chExt cx="12195176" cy="901098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-3176" y="2846"/>
                <a:ext cx="12195176" cy="90109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-3176" y="903944"/>
                <a:ext cx="12195176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5088"/>
            <a:ext cx="9212559" cy="79216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1100"/>
            <a:ext cx="10515600" cy="49958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0"/>
              </a:spcBef>
              <a:buSzPct val="50000"/>
              <a:buFont typeface="Wingdings" panose="05000000000000000000" pitchFamily="2" charset="2"/>
              <a:buChar char="n"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570" y="-139700"/>
            <a:ext cx="2370455" cy="118554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295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0406" y="188913"/>
            <a:ext cx="11572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18C220C-E46C-4405-B3F6-6EA420B4B6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4535BC-9A50-4B36-9FF4-52B8DC7590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6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6.png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16.png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2" Type="http://schemas.openxmlformats.org/officeDocument/2006/relationships/image" Target="../media/image16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4" Type="http://schemas.openxmlformats.org/officeDocument/2006/relationships/notesSlide" Target="../notesSlides/notesSlide5.x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6.png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323467" y="3429000"/>
            <a:ext cx="8055429" cy="1138238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聊城中小企业数字化转型方案</a:t>
            </a:r>
            <a:b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（食品）</a:t>
            </a:r>
            <a:endParaRPr lang="zh-CN" altLang="en-US" dirty="0"/>
          </a:p>
        </p:txBody>
      </p:sp>
      <p:pic>
        <p:nvPicPr>
          <p:cNvPr id="8" name="图片 7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18980" y="120650"/>
            <a:ext cx="1873250" cy="1861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99500" y="6014720"/>
            <a:ext cx="4318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山东东晟云智能科技有限公司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078536" y="2628469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壹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4056" y="2772032"/>
            <a:ext cx="2832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项目可行性分析概述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78536" y="3208413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贰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78535" y="3783838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叁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4056" y="3316527"/>
            <a:ext cx="180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项目实施规划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94056" y="3850230"/>
            <a:ext cx="262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项目投资测算及回收期</a:t>
            </a:r>
            <a:endParaRPr lang="zh-CN" altLang="en-US" b="1" dirty="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699500" y="6002655"/>
            <a:ext cx="4318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山东东晟云智能科技有限公司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微信图片_202211171059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38360" y="289560"/>
            <a:ext cx="1645285" cy="1635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034905" y="230657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chemeClr val="tx1"/>
                </a:solidFill>
              </a:rPr>
              <a:t>投资预算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10063" y="1540963"/>
          <a:ext cx="8935085" cy="468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745"/>
                <a:gridCol w="1402571"/>
                <a:gridCol w="5126355"/>
                <a:gridCol w="1656414"/>
              </a:tblGrid>
              <a:tr h="108204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**</a:t>
                      </a:r>
                      <a:r>
                        <a:rPr lang="zh-CN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食品厂数字化升级预算</a:t>
                      </a:r>
                      <a:endParaRPr lang="zh-CN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分项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内容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预估（万元）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基础平台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sym typeface="Arial" panose="020B0604020202020204" pitchFamily="34" charset="0"/>
                        </a:rPr>
                        <a:t>基础档案、权限设置、系统参数配置、单据配置等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工序执行系统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sym typeface="Arial" panose="020B0604020202020204" pitchFamily="34" charset="0"/>
                        </a:rPr>
                        <a:t>工序设置、工序路线、工序报工单、出成率统计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工令系统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sym typeface="Arial" panose="020B0604020202020204" pitchFamily="34" charset="0"/>
                        </a:rPr>
                        <a:t>工令单、工令预测单、工令执行进度表、工令完工统计表等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库存管理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sym typeface="Arial" panose="020B0604020202020204" pitchFamily="34" charset="0"/>
                        </a:rPr>
                        <a:t>收料单、发料单、收发料单列表、收发料统计列表</a:t>
                      </a:r>
                      <a:endParaRPr lang="zh-CN" altLang="en-US" sz="140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2.5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9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实施费用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现场实施、调试、陪产测试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</a:rPr>
                        <a:t>23.5</a:t>
                      </a:r>
                      <a:endParaRPr lang="en-US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7" name="图片 6" descr="微信图片_202211171059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169383" y="242480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chemeClr val="tx1"/>
                </a:solidFill>
              </a:rPr>
              <a:t>收益及回收期测算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49157" name="文本框 5"/>
          <p:cNvSpPr txBox="1"/>
          <p:nvPr/>
        </p:nvSpPr>
        <p:spPr>
          <a:xfrm>
            <a:off x="327660" y="739141"/>
            <a:ext cx="23825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项目收益测算：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8" name="文本框 12"/>
          <p:cNvSpPr txBox="1"/>
          <p:nvPr/>
        </p:nvSpPr>
        <p:spPr>
          <a:xfrm>
            <a:off x="953770" y="1767523"/>
            <a:ext cx="10996492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项目总投资：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23.5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投资收益：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月降费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年降费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133.2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投资回报：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）工令软件系统投资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23.5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可收回成本；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）有形收益：避免重复工作，由系统代替数据统计工作，无需每次人工汇总；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b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部门之间协同办公效率提高，信息共享，传递效率高；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r>
              <a:rPr lang="zh-CN" altLang="en-US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投料比例更准确，降低材料损耗和浪费；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实现降本增效的效果；（部分见收益预测表）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）无形收益：企业管理从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的突破，实现数据系统化、业务流程闭环作业；</a:t>
            </a:r>
            <a:b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生产过程可追溯；生产全局和工段局部都可进行细化管控；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1915383" y="179719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dirty="0">
                <a:solidFill>
                  <a:schemeClr val="tx1"/>
                </a:solidFill>
              </a:rPr>
              <a:t>收益及回收期测算</a:t>
            </a:r>
            <a:endParaRPr lang="zh-CN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31226" y="1036013"/>
          <a:ext cx="11960774" cy="57386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64488"/>
                <a:gridCol w="3470101"/>
                <a:gridCol w="1624302"/>
                <a:gridCol w="1328976"/>
                <a:gridCol w="1624302"/>
                <a:gridCol w="1919629"/>
                <a:gridCol w="1328976"/>
              </a:tblGrid>
              <a:tr h="53912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zh-CN" altLang="en-US" sz="2400" u="none" strike="noStrike" dirty="0">
                          <a:effectLst/>
                        </a:rPr>
                        <a:t>车间执行系统能效分析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u="none" strike="noStrike" dirty="0">
                          <a:effectLst/>
                        </a:rPr>
                        <a:t>序号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功能描述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使用系统前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操作人数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使用系统后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操作人数人数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</a:rPr>
                        <a:t>提升效率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仓库计算采购需求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120min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5min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>
                          <a:effectLst/>
                        </a:rPr>
                        <a:t>500%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生产投料分析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15min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en-US" altLang="zh-CN" sz="16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缓存仓盘点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20min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4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工令预测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900%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工令执行统计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6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工序余料统计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150%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工序出成统计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BOM</a:t>
                      </a:r>
                      <a:r>
                        <a:rPr lang="zh-CN" altLang="en-US" sz="1600" u="none" strike="noStrike">
                          <a:effectLst/>
                        </a:rPr>
                        <a:t>档案维护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20min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系统化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工序产量统计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工令完工统计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150%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工艺路线维护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400%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工序产量每日统计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10min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300%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139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>
                          <a:effectLst/>
                        </a:rPr>
                        <a:t>工令生产过程追踪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5min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1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200%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图片 6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284538"/>
            <a:ext cx="12192000" cy="35734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339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2192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293" y="476250"/>
            <a:ext cx="2544763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: 圆角 4"/>
          <p:cNvSpPr/>
          <p:nvPr/>
        </p:nvSpPr>
        <p:spPr>
          <a:xfrm>
            <a:off x="5018088" y="3094038"/>
            <a:ext cx="2160587" cy="4000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5305425" y="3108325"/>
            <a:ext cx="172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谢谢大家！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pic>
        <p:nvPicPr>
          <p:cNvPr id="2" name="图片 1" descr="微信图片_2022111710595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5390" y="343535"/>
            <a:ext cx="2394585" cy="23799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078536" y="2628469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壹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4056" y="2772032"/>
            <a:ext cx="2832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项目可行性分析概述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78536" y="3208413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贰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78535" y="3783838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叁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4056" y="3316527"/>
            <a:ext cx="180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项目实施规划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94056" y="3850230"/>
            <a:ext cx="262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项目投资测算及回收期</a:t>
            </a:r>
            <a:endParaRPr lang="zh-CN" altLang="en-US" dirty="0"/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699500" y="6002655"/>
            <a:ext cx="4318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山东东晟云智能科技有限公司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descr="微信图片_202211171059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631045" y="241300"/>
            <a:ext cx="1873250" cy="18611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192505" y="284480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项目可行性分析</a:t>
            </a:r>
            <a:r>
              <a:rPr lang="en-US" altLang="zh-CN" dirty="0">
                <a:solidFill>
                  <a:schemeClr val="tx1"/>
                </a:solidFill>
              </a:rPr>
              <a:t> - </a:t>
            </a:r>
            <a:r>
              <a:rPr lang="zh-CN" altLang="en-US" dirty="0">
                <a:solidFill>
                  <a:schemeClr val="tx1"/>
                </a:solidFill>
              </a:rPr>
              <a:t>概述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41989" name="文本框 6"/>
          <p:cNvSpPr txBox="1"/>
          <p:nvPr/>
        </p:nvSpPr>
        <p:spPr>
          <a:xfrm>
            <a:off x="754380" y="1202327"/>
            <a:ext cx="7177677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工令软件系统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收益部门：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**蔬菜加工厂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投资目的： 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节约人力成本，提高管理精准度；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提高数据的流转效率和准确度，间接提升效率；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投资及预期收益：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投资额：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23.5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万元；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预期降费：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月降费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万元，年降费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133.2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万元；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预期减员：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人；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249212" y="276225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案例项目背景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30" name="文本框 29"/>
          <p:cNvSpPr txBox="1"/>
          <p:nvPr/>
        </p:nvSpPr>
        <p:spPr>
          <a:xfrm>
            <a:off x="465066" y="967465"/>
            <a:ext cx="11261868" cy="286231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南通通州工厂调研，挖掘工厂的实际需求，并给出切实可行的数字化解决方案，；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团队工程师分三次入场调研，梳理出了工厂实际需求：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设备管理、能耗管理、</a:t>
            </a:r>
            <a:r>
              <a:rPr lang="zh-CN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工令系统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双方充分沟通交换意见，认为数字化项目不易操之过急，建议采取</a:t>
            </a:r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整体规划，分步实施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的推进策略。一步一个脚印，每一步走扎实了，再开展下一步工作。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先期进行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工令系统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软件的开发工作，并预留与日后升级其它系统的接口，避免二次开发、浪费资源的情况。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PA-任意多边形 74"/>
          <p:cNvSpPr/>
          <p:nvPr>
            <p:custDataLst>
              <p:tags r:id="rId1"/>
            </p:custDataLst>
          </p:nvPr>
        </p:nvSpPr>
        <p:spPr>
          <a:xfrm>
            <a:off x="7861835" y="4919975"/>
            <a:ext cx="1847215" cy="664210"/>
          </a:xfrm>
          <a:custGeom>
            <a:avLst/>
            <a:gdLst>
              <a:gd name="connsiteX0" fmla="*/ 0 w 2313501"/>
              <a:gd name="connsiteY0" fmla="*/ 0 h 664046"/>
              <a:gd name="connsiteX1" fmla="*/ 2313501 w 2313501"/>
              <a:gd name="connsiteY1" fmla="*/ 0 h 664046"/>
              <a:gd name="connsiteX2" fmla="*/ 2313501 w 2313501"/>
              <a:gd name="connsiteY2" fmla="*/ 492443 h 664046"/>
              <a:gd name="connsiteX3" fmla="*/ 1360394 w 2313501"/>
              <a:gd name="connsiteY3" fmla="*/ 492443 h 664046"/>
              <a:gd name="connsiteX4" fmla="*/ 1211426 w 2313501"/>
              <a:gd name="connsiteY4" fmla="*/ 641411 h 664046"/>
              <a:gd name="connsiteX5" fmla="*/ 1102075 w 2313501"/>
              <a:gd name="connsiteY5" fmla="*/ 641411 h 664046"/>
              <a:gd name="connsiteX6" fmla="*/ 953107 w 2313501"/>
              <a:gd name="connsiteY6" fmla="*/ 492443 h 664046"/>
              <a:gd name="connsiteX7" fmla="*/ 0 w 2313501"/>
              <a:gd name="connsiteY7" fmla="*/ 492443 h 6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501" h="664046">
                <a:moveTo>
                  <a:pt x="0" y="0"/>
                </a:moveTo>
                <a:lnTo>
                  <a:pt x="2313501" y="0"/>
                </a:lnTo>
                <a:lnTo>
                  <a:pt x="2313501" y="492443"/>
                </a:lnTo>
                <a:lnTo>
                  <a:pt x="1360394" y="492443"/>
                </a:lnTo>
                <a:lnTo>
                  <a:pt x="1211426" y="641411"/>
                </a:lnTo>
                <a:cubicBezTo>
                  <a:pt x="1181245" y="671592"/>
                  <a:pt x="1132256" y="671592"/>
                  <a:pt x="1102075" y="641411"/>
                </a:cubicBezTo>
                <a:lnTo>
                  <a:pt x="953107" y="492443"/>
                </a:lnTo>
                <a:lnTo>
                  <a:pt x="0" y="4924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7" name="PA-任意多边形 36"/>
          <p:cNvSpPr/>
          <p:nvPr>
            <p:custDataLst>
              <p:tags r:id="rId2"/>
            </p:custDataLst>
          </p:nvPr>
        </p:nvSpPr>
        <p:spPr>
          <a:xfrm>
            <a:off x="412143" y="4762722"/>
            <a:ext cx="1898650" cy="657225"/>
          </a:xfrm>
          <a:custGeom>
            <a:avLst/>
            <a:gdLst>
              <a:gd name="connsiteX0" fmla="*/ 1156750 w 2313501"/>
              <a:gd name="connsiteY0" fmla="*/ 0 h 656911"/>
              <a:gd name="connsiteX1" fmla="*/ 1190932 w 2313501"/>
              <a:gd name="connsiteY1" fmla="*/ 14152 h 656911"/>
              <a:gd name="connsiteX2" fmla="*/ 1341247 w 2313501"/>
              <a:gd name="connsiteY2" fmla="*/ 164467 h 656911"/>
              <a:gd name="connsiteX3" fmla="*/ 2313501 w 2313501"/>
              <a:gd name="connsiteY3" fmla="*/ 164468 h 656911"/>
              <a:gd name="connsiteX4" fmla="*/ 2313501 w 2313501"/>
              <a:gd name="connsiteY4" fmla="*/ 656911 h 656911"/>
              <a:gd name="connsiteX5" fmla="*/ 246222 w 2313501"/>
              <a:gd name="connsiteY5" fmla="*/ 656911 h 656911"/>
              <a:gd name="connsiteX6" fmla="*/ 0 w 2313501"/>
              <a:gd name="connsiteY6" fmla="*/ 410689 h 656911"/>
              <a:gd name="connsiteX7" fmla="*/ 246222 w 2313501"/>
              <a:gd name="connsiteY7" fmla="*/ 164467 h 656911"/>
              <a:gd name="connsiteX8" fmla="*/ 972252 w 2313501"/>
              <a:gd name="connsiteY8" fmla="*/ 164467 h 656911"/>
              <a:gd name="connsiteX9" fmla="*/ 1122568 w 2313501"/>
              <a:gd name="connsiteY9" fmla="*/ 14152 h 656911"/>
              <a:gd name="connsiteX10" fmla="*/ 1156750 w 2313501"/>
              <a:gd name="connsiteY10" fmla="*/ 0 h 6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3501" h="656911">
                <a:moveTo>
                  <a:pt x="1156750" y="0"/>
                </a:moveTo>
                <a:cubicBezTo>
                  <a:pt x="1169124" y="0"/>
                  <a:pt x="1181498" y="4717"/>
                  <a:pt x="1190932" y="14152"/>
                </a:cubicBezTo>
                <a:lnTo>
                  <a:pt x="1341247" y="164467"/>
                </a:lnTo>
                <a:lnTo>
                  <a:pt x="2313501" y="164468"/>
                </a:lnTo>
                <a:lnTo>
                  <a:pt x="2313501" y="656911"/>
                </a:lnTo>
                <a:lnTo>
                  <a:pt x="246222" y="656911"/>
                </a:lnTo>
                <a:cubicBezTo>
                  <a:pt x="110238" y="656911"/>
                  <a:pt x="0" y="546674"/>
                  <a:pt x="0" y="410689"/>
                </a:cubicBezTo>
                <a:cubicBezTo>
                  <a:pt x="0" y="274704"/>
                  <a:pt x="110238" y="164467"/>
                  <a:pt x="246222" y="164467"/>
                </a:cubicBezTo>
                <a:lnTo>
                  <a:pt x="972252" y="164467"/>
                </a:lnTo>
                <a:lnTo>
                  <a:pt x="1122568" y="14152"/>
                </a:lnTo>
                <a:cubicBezTo>
                  <a:pt x="1132002" y="4717"/>
                  <a:pt x="1144376" y="0"/>
                  <a:pt x="115675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8" name="PA-任意多边形 66"/>
          <p:cNvSpPr/>
          <p:nvPr>
            <p:custDataLst>
              <p:tags r:id="rId3"/>
            </p:custDataLst>
          </p:nvPr>
        </p:nvSpPr>
        <p:spPr>
          <a:xfrm flipH="1">
            <a:off x="9698383" y="4753066"/>
            <a:ext cx="2013424" cy="664210"/>
          </a:xfrm>
          <a:custGeom>
            <a:avLst/>
            <a:gdLst>
              <a:gd name="connsiteX0" fmla="*/ 1156750 w 2313501"/>
              <a:gd name="connsiteY0" fmla="*/ 0 h 656911"/>
              <a:gd name="connsiteX1" fmla="*/ 1190932 w 2313501"/>
              <a:gd name="connsiteY1" fmla="*/ 14152 h 656911"/>
              <a:gd name="connsiteX2" fmla="*/ 1341247 w 2313501"/>
              <a:gd name="connsiteY2" fmla="*/ 164467 h 656911"/>
              <a:gd name="connsiteX3" fmla="*/ 2313501 w 2313501"/>
              <a:gd name="connsiteY3" fmla="*/ 164468 h 656911"/>
              <a:gd name="connsiteX4" fmla="*/ 2313501 w 2313501"/>
              <a:gd name="connsiteY4" fmla="*/ 656911 h 656911"/>
              <a:gd name="connsiteX5" fmla="*/ 246222 w 2313501"/>
              <a:gd name="connsiteY5" fmla="*/ 656911 h 656911"/>
              <a:gd name="connsiteX6" fmla="*/ 0 w 2313501"/>
              <a:gd name="connsiteY6" fmla="*/ 410689 h 656911"/>
              <a:gd name="connsiteX7" fmla="*/ 246222 w 2313501"/>
              <a:gd name="connsiteY7" fmla="*/ 164467 h 656911"/>
              <a:gd name="connsiteX8" fmla="*/ 972252 w 2313501"/>
              <a:gd name="connsiteY8" fmla="*/ 164467 h 656911"/>
              <a:gd name="connsiteX9" fmla="*/ 1122568 w 2313501"/>
              <a:gd name="connsiteY9" fmla="*/ 14152 h 656911"/>
              <a:gd name="connsiteX10" fmla="*/ 1156750 w 2313501"/>
              <a:gd name="connsiteY10" fmla="*/ 0 h 6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3501" h="656911">
                <a:moveTo>
                  <a:pt x="1156750" y="0"/>
                </a:moveTo>
                <a:cubicBezTo>
                  <a:pt x="1169124" y="0"/>
                  <a:pt x="1181498" y="4717"/>
                  <a:pt x="1190932" y="14152"/>
                </a:cubicBezTo>
                <a:lnTo>
                  <a:pt x="1341247" y="164467"/>
                </a:lnTo>
                <a:lnTo>
                  <a:pt x="2313501" y="164468"/>
                </a:lnTo>
                <a:lnTo>
                  <a:pt x="2313501" y="656911"/>
                </a:lnTo>
                <a:lnTo>
                  <a:pt x="246222" y="656911"/>
                </a:lnTo>
                <a:cubicBezTo>
                  <a:pt x="110238" y="656911"/>
                  <a:pt x="0" y="546674"/>
                  <a:pt x="0" y="410689"/>
                </a:cubicBezTo>
                <a:cubicBezTo>
                  <a:pt x="0" y="274704"/>
                  <a:pt x="110238" y="164467"/>
                  <a:pt x="246222" y="164467"/>
                </a:cubicBezTo>
                <a:lnTo>
                  <a:pt x="972252" y="164467"/>
                </a:lnTo>
                <a:lnTo>
                  <a:pt x="1122568" y="14152"/>
                </a:lnTo>
                <a:cubicBezTo>
                  <a:pt x="1132002" y="4717"/>
                  <a:pt x="1144376" y="0"/>
                  <a:pt x="1156750" y="0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9" name="PA-任意多边形 75"/>
          <p:cNvSpPr/>
          <p:nvPr>
            <p:custDataLst>
              <p:tags r:id="rId4"/>
            </p:custDataLst>
          </p:nvPr>
        </p:nvSpPr>
        <p:spPr>
          <a:xfrm flipV="1">
            <a:off x="4158008" y="4755737"/>
            <a:ext cx="1846580" cy="664210"/>
          </a:xfrm>
          <a:custGeom>
            <a:avLst/>
            <a:gdLst>
              <a:gd name="connsiteX0" fmla="*/ 0 w 2313501"/>
              <a:gd name="connsiteY0" fmla="*/ 0 h 664046"/>
              <a:gd name="connsiteX1" fmla="*/ 2313501 w 2313501"/>
              <a:gd name="connsiteY1" fmla="*/ 0 h 664046"/>
              <a:gd name="connsiteX2" fmla="*/ 2313501 w 2313501"/>
              <a:gd name="connsiteY2" fmla="*/ 492443 h 664046"/>
              <a:gd name="connsiteX3" fmla="*/ 1360394 w 2313501"/>
              <a:gd name="connsiteY3" fmla="*/ 492443 h 664046"/>
              <a:gd name="connsiteX4" fmla="*/ 1211426 w 2313501"/>
              <a:gd name="connsiteY4" fmla="*/ 641411 h 664046"/>
              <a:gd name="connsiteX5" fmla="*/ 1102075 w 2313501"/>
              <a:gd name="connsiteY5" fmla="*/ 641411 h 664046"/>
              <a:gd name="connsiteX6" fmla="*/ 953107 w 2313501"/>
              <a:gd name="connsiteY6" fmla="*/ 492443 h 664046"/>
              <a:gd name="connsiteX7" fmla="*/ 0 w 2313501"/>
              <a:gd name="connsiteY7" fmla="*/ 492443 h 6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501" h="664046">
                <a:moveTo>
                  <a:pt x="0" y="0"/>
                </a:moveTo>
                <a:lnTo>
                  <a:pt x="2313501" y="0"/>
                </a:lnTo>
                <a:lnTo>
                  <a:pt x="2313501" y="492443"/>
                </a:lnTo>
                <a:lnTo>
                  <a:pt x="1360394" y="492443"/>
                </a:lnTo>
                <a:lnTo>
                  <a:pt x="1211426" y="641411"/>
                </a:lnTo>
                <a:cubicBezTo>
                  <a:pt x="1181245" y="671592"/>
                  <a:pt x="1132256" y="671592"/>
                  <a:pt x="1102075" y="641411"/>
                </a:cubicBezTo>
                <a:lnTo>
                  <a:pt x="953107" y="492443"/>
                </a:lnTo>
                <a:lnTo>
                  <a:pt x="0" y="4924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0" name="PA-任意多边形 74"/>
          <p:cNvSpPr/>
          <p:nvPr>
            <p:custDataLst>
              <p:tags r:id="rId5"/>
            </p:custDataLst>
          </p:nvPr>
        </p:nvSpPr>
        <p:spPr>
          <a:xfrm>
            <a:off x="2310793" y="4927187"/>
            <a:ext cx="1847215" cy="664210"/>
          </a:xfrm>
          <a:custGeom>
            <a:avLst/>
            <a:gdLst>
              <a:gd name="connsiteX0" fmla="*/ 0 w 2313501"/>
              <a:gd name="connsiteY0" fmla="*/ 0 h 664046"/>
              <a:gd name="connsiteX1" fmla="*/ 2313501 w 2313501"/>
              <a:gd name="connsiteY1" fmla="*/ 0 h 664046"/>
              <a:gd name="connsiteX2" fmla="*/ 2313501 w 2313501"/>
              <a:gd name="connsiteY2" fmla="*/ 492443 h 664046"/>
              <a:gd name="connsiteX3" fmla="*/ 1360394 w 2313501"/>
              <a:gd name="connsiteY3" fmla="*/ 492443 h 664046"/>
              <a:gd name="connsiteX4" fmla="*/ 1211426 w 2313501"/>
              <a:gd name="connsiteY4" fmla="*/ 641411 h 664046"/>
              <a:gd name="connsiteX5" fmla="*/ 1102075 w 2313501"/>
              <a:gd name="connsiteY5" fmla="*/ 641411 h 664046"/>
              <a:gd name="connsiteX6" fmla="*/ 953107 w 2313501"/>
              <a:gd name="connsiteY6" fmla="*/ 492443 h 664046"/>
              <a:gd name="connsiteX7" fmla="*/ 0 w 2313501"/>
              <a:gd name="connsiteY7" fmla="*/ 492443 h 6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501" h="664046">
                <a:moveTo>
                  <a:pt x="0" y="0"/>
                </a:moveTo>
                <a:lnTo>
                  <a:pt x="2313501" y="0"/>
                </a:lnTo>
                <a:lnTo>
                  <a:pt x="2313501" y="492443"/>
                </a:lnTo>
                <a:lnTo>
                  <a:pt x="1360394" y="492443"/>
                </a:lnTo>
                <a:lnTo>
                  <a:pt x="1211426" y="641411"/>
                </a:lnTo>
                <a:cubicBezTo>
                  <a:pt x="1181245" y="671592"/>
                  <a:pt x="1132256" y="671592"/>
                  <a:pt x="1102075" y="641411"/>
                </a:cubicBezTo>
                <a:lnTo>
                  <a:pt x="953107" y="492443"/>
                </a:lnTo>
                <a:lnTo>
                  <a:pt x="0" y="4924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1" name="PA-文本占位符 52"/>
          <p:cNvSpPr txBox="1"/>
          <p:nvPr>
            <p:custDataLst>
              <p:tags r:id="rId6"/>
            </p:custDataLst>
          </p:nvPr>
        </p:nvSpPr>
        <p:spPr>
          <a:xfrm>
            <a:off x="758239" y="5050972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sp>
        <p:nvSpPr>
          <p:cNvPr id="72" name="PA-文本占位符 52"/>
          <p:cNvSpPr txBox="1"/>
          <p:nvPr>
            <p:custDataLst>
              <p:tags r:id="rId7"/>
            </p:custDataLst>
          </p:nvPr>
        </p:nvSpPr>
        <p:spPr>
          <a:xfrm>
            <a:off x="6200790" y="4329021"/>
            <a:ext cx="1587890" cy="389194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数字工厂系统</a:t>
            </a:r>
            <a:endParaRPr kumimoji="0" lang="zh-CN" altLang="en-US" b="1" i="0" u="none" strike="noStrike" kern="1200" cap="none" spc="0" normalizeH="0" baseline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3" name="PA-文本占位符 52"/>
          <p:cNvSpPr txBox="1"/>
          <p:nvPr>
            <p:custDataLst>
              <p:tags r:id="rId8"/>
            </p:custDataLst>
          </p:nvPr>
        </p:nvSpPr>
        <p:spPr>
          <a:xfrm>
            <a:off x="2612635" y="5050972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sp>
        <p:nvSpPr>
          <p:cNvPr id="74" name="PA-文本占位符 52"/>
          <p:cNvSpPr txBox="1"/>
          <p:nvPr>
            <p:custDataLst>
              <p:tags r:id="rId9"/>
            </p:custDataLst>
          </p:nvPr>
        </p:nvSpPr>
        <p:spPr>
          <a:xfrm>
            <a:off x="4477191" y="5050972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2683259" y="5627268"/>
            <a:ext cx="138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设备管理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745013" y="4319923"/>
            <a:ext cx="255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精益数字化管理系统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558034" y="4272277"/>
            <a:ext cx="11220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OPPOSans R" panose="00020600040101010101" pitchFamily="18" charset="-122"/>
              </a:rPr>
              <a:t>能耗管理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OPPOSans R" panose="00020600040101010101" pitchFamily="18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8207535" y="5679371"/>
            <a:ext cx="13306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kumimoji="0" lang="zh-CN" altLang="en-US" b="1" i="0" u="none" strike="noStrike" kern="1200" cap="none" spc="0" normalizeH="0" baseline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数据打通</a:t>
            </a:r>
            <a:endParaRPr kumimoji="0" lang="zh-CN" altLang="en-US" b="1" i="0" u="none" strike="noStrike" kern="1200" cap="none" spc="0" normalizeH="0" baseline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79" name="PA-任意多边形 74"/>
          <p:cNvSpPr/>
          <p:nvPr>
            <p:custDataLst>
              <p:tags r:id="rId10"/>
            </p:custDataLst>
          </p:nvPr>
        </p:nvSpPr>
        <p:spPr>
          <a:xfrm>
            <a:off x="6004588" y="4927187"/>
            <a:ext cx="1847215" cy="664210"/>
          </a:xfrm>
          <a:custGeom>
            <a:avLst/>
            <a:gdLst>
              <a:gd name="connsiteX0" fmla="*/ 0 w 2313501"/>
              <a:gd name="connsiteY0" fmla="*/ 0 h 664046"/>
              <a:gd name="connsiteX1" fmla="*/ 2313501 w 2313501"/>
              <a:gd name="connsiteY1" fmla="*/ 0 h 664046"/>
              <a:gd name="connsiteX2" fmla="*/ 2313501 w 2313501"/>
              <a:gd name="connsiteY2" fmla="*/ 492443 h 664046"/>
              <a:gd name="connsiteX3" fmla="*/ 1360394 w 2313501"/>
              <a:gd name="connsiteY3" fmla="*/ 492443 h 664046"/>
              <a:gd name="connsiteX4" fmla="*/ 1211426 w 2313501"/>
              <a:gd name="connsiteY4" fmla="*/ 641411 h 664046"/>
              <a:gd name="connsiteX5" fmla="*/ 1102075 w 2313501"/>
              <a:gd name="connsiteY5" fmla="*/ 641411 h 664046"/>
              <a:gd name="connsiteX6" fmla="*/ 953107 w 2313501"/>
              <a:gd name="connsiteY6" fmla="*/ 492443 h 664046"/>
              <a:gd name="connsiteX7" fmla="*/ 0 w 2313501"/>
              <a:gd name="connsiteY7" fmla="*/ 492443 h 6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3501" h="664046">
                <a:moveTo>
                  <a:pt x="0" y="0"/>
                </a:moveTo>
                <a:lnTo>
                  <a:pt x="2313501" y="0"/>
                </a:lnTo>
                <a:lnTo>
                  <a:pt x="2313501" y="492443"/>
                </a:lnTo>
                <a:lnTo>
                  <a:pt x="1360394" y="492443"/>
                </a:lnTo>
                <a:lnTo>
                  <a:pt x="1211426" y="641411"/>
                </a:lnTo>
                <a:cubicBezTo>
                  <a:pt x="1181245" y="671592"/>
                  <a:pt x="1132256" y="671592"/>
                  <a:pt x="1102075" y="641411"/>
                </a:cubicBezTo>
                <a:lnTo>
                  <a:pt x="953107" y="492443"/>
                </a:lnTo>
                <a:lnTo>
                  <a:pt x="0" y="4924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259094" y="5410439"/>
            <a:ext cx="1835291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400" b="0" dirty="0">
                <a:latin typeface="Calibri" panose="020F0502020204030204" pitchFamily="34" charset="0"/>
                <a:ea typeface="宋体" panose="02010600030101010101" pitchFamily="2" charset="-122"/>
              </a:rPr>
              <a:t>能耗数据多频次采集，分时</a:t>
            </a:r>
            <a:r>
              <a:rPr lang="zh-CN" altLang="en-US" sz="1400" b="0" dirty="0">
                <a:latin typeface="Calibri" panose="020F0502020204030204" pitchFamily="34" charset="0"/>
                <a:ea typeface="宋体" panose="02010600030101010101" pitchFamily="2" charset="-122"/>
              </a:rPr>
              <a:t>分类</a:t>
            </a:r>
            <a:r>
              <a:rPr lang="zh-CN" sz="1400" b="0" dirty="0">
                <a:latin typeface="Calibri" panose="020F0502020204030204" pitchFamily="34" charset="0"/>
                <a:ea typeface="宋体" panose="02010600030101010101" pitchFamily="2" charset="-122"/>
              </a:rPr>
              <a:t>分析，指导生产规划降低能源费用，降低空闲时间用能浪费</a:t>
            </a:r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2463626" y="3903897"/>
            <a:ext cx="168331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400" b="0" dirty="0">
                <a:latin typeface="Calibri" panose="020F0502020204030204" pitchFamily="34" charset="0"/>
                <a:ea typeface="宋体" panose="02010600030101010101" pitchFamily="2" charset="-122"/>
              </a:rPr>
              <a:t>设备管理，设备的点巡检，维修保养，现场设备数据的互联互通</a:t>
            </a:r>
            <a:endParaRPr lang="zh-CN" altLang="en-US" dirty="0"/>
          </a:p>
        </p:txBody>
      </p:sp>
      <p:sp>
        <p:nvSpPr>
          <p:cNvPr id="82" name="文本框 81"/>
          <p:cNvSpPr txBox="1"/>
          <p:nvPr/>
        </p:nvSpPr>
        <p:spPr>
          <a:xfrm>
            <a:off x="9745013" y="5489474"/>
            <a:ext cx="2013424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实现工厂生产环节透明可视化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及时发现生产中的问题，达到数字驱动管理的效果。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7917994" y="3893594"/>
            <a:ext cx="1909703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400" b="0" dirty="0">
                <a:latin typeface="Calibri" panose="020F0502020204030204" pitchFamily="34" charset="0"/>
                <a:ea typeface="宋体" panose="02010600030101010101" pitchFamily="2" charset="-122"/>
              </a:rPr>
              <a:t>打通工令系统，能耗管理和设备管理，大数据平台系统等，获取</a:t>
            </a:r>
            <a:r>
              <a:rPr lang="en-US" altLang="zh-CN" sz="1400" b="0" dirty="0">
                <a:latin typeface="Calibri" panose="020F0502020204030204" pitchFamily="34" charset="0"/>
                <a:ea typeface="宋体" panose="02010600030101010101" pitchFamily="2" charset="-122"/>
              </a:rPr>
              <a:t>KPI</a:t>
            </a:r>
            <a:r>
              <a:rPr lang="zh-CN" altLang="en-US" sz="1400" b="0" dirty="0">
                <a:latin typeface="Calibri" panose="020F0502020204030204" pitchFamily="34" charset="0"/>
                <a:ea typeface="宋体" panose="02010600030101010101" pitchFamily="2" charset="-122"/>
              </a:rPr>
              <a:t>相关数据</a:t>
            </a:r>
            <a:endParaRPr lang="zh-CN" altLang="en-US" sz="1400" b="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indent="0"/>
            <a:endParaRPr lang="zh-CN" altLang="en-US" sz="1400" b="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PA-文本占位符 52"/>
          <p:cNvSpPr txBox="1"/>
          <p:nvPr>
            <p:custDataLst>
              <p:tags r:id="rId11"/>
            </p:custDataLst>
          </p:nvPr>
        </p:nvSpPr>
        <p:spPr>
          <a:xfrm>
            <a:off x="6253286" y="5050972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sp>
        <p:nvSpPr>
          <p:cNvPr id="85" name="PA-文本占位符 52"/>
          <p:cNvSpPr txBox="1"/>
          <p:nvPr>
            <p:custDataLst>
              <p:tags r:id="rId12"/>
            </p:custDataLst>
          </p:nvPr>
        </p:nvSpPr>
        <p:spPr>
          <a:xfrm>
            <a:off x="8170985" y="5047549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6141014" y="5685935"/>
            <a:ext cx="176942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1400" dirty="0"/>
              <a:t>根据各个工厂具体要求，可提供个性化展示需求及自定义报表输出</a:t>
            </a:r>
            <a:endParaRPr lang="zh-CN" altLang="en-US" sz="1400" dirty="0"/>
          </a:p>
        </p:txBody>
      </p:sp>
      <p:sp>
        <p:nvSpPr>
          <p:cNvPr id="87" name="文本框 86"/>
          <p:cNvSpPr txBox="1"/>
          <p:nvPr/>
        </p:nvSpPr>
        <p:spPr>
          <a:xfrm>
            <a:off x="3428247" y="6504135"/>
            <a:ext cx="148354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POSans R" panose="00020600040101010101" pitchFamily="18" charset="-122"/>
              </a:rPr>
              <a:t>第二年规划</a:t>
            </a:r>
            <a:endParaRPr lang="zh-CN" altLang="en-US" b="1" dirty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POSans R" panose="00020600040101010101" pitchFamily="18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78805" y="6488617"/>
            <a:ext cx="148354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POSans R" panose="00020600040101010101" pitchFamily="18" charset="-122"/>
              </a:rPr>
              <a:t>第一年规划</a:t>
            </a:r>
            <a:endParaRPr lang="zh-CN" altLang="en-US" b="1" dirty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POSans R" panose="00020600040101010101" pitchFamily="18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70985" y="6504135"/>
            <a:ext cx="148354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zh-CN" altLang="en-US" b="1" dirty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POSans R" panose="00020600040101010101" pitchFamily="18" charset="-122"/>
              </a:rPr>
              <a:t>第三年规划</a:t>
            </a:r>
            <a:endParaRPr lang="zh-CN" altLang="en-US" b="1" dirty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OPPOSans R" panose="00020600040101010101" pitchFamily="18" charset="-122"/>
            </a:endParaRPr>
          </a:p>
        </p:txBody>
      </p:sp>
      <p:sp>
        <p:nvSpPr>
          <p:cNvPr id="93" name="PA-文本占位符 52"/>
          <p:cNvSpPr txBox="1"/>
          <p:nvPr>
            <p:custDataLst>
              <p:tags r:id="rId13"/>
            </p:custDataLst>
          </p:nvPr>
        </p:nvSpPr>
        <p:spPr>
          <a:xfrm>
            <a:off x="10011473" y="5047549"/>
            <a:ext cx="1206945" cy="273862"/>
          </a:xfrm>
          <a:prstGeom prst="rect">
            <a:avLst/>
          </a:prstGeom>
        </p:spPr>
        <p:txBody>
          <a:bodyPr vert="horz" lIns="0" tIns="0" rIns="0" bIns="0" rtlCol="0" anchor="ctr" anchorCtr="1">
            <a:normAutofit fontScale="9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0" lang="zh-CN" altLang="en-US" sz="1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OPPOSans R" panose="00020600040101010101" pitchFamily="18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POSans B"/>
                <a:ea typeface="OPPOSans B"/>
                <a:cs typeface="OPPOSans R" panose="00020600040101010101" pitchFamily="18" charset="-122"/>
              </a:rPr>
              <a:t>STEP 06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B"/>
              <a:ea typeface="OPPOSans B"/>
              <a:cs typeface="OPPOSans R" panose="00020600040101010101" pitchFamily="18" charset="-12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>
            <a:off x="2293470" y="3829783"/>
            <a:ext cx="0" cy="30346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807375" y="4272277"/>
            <a:ext cx="1381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工令系统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1720" y="5433322"/>
            <a:ext cx="1820494" cy="102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提高数据的流转效率和准确度，间接提升效率；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1" name="直接连接符 100"/>
          <p:cNvCxnSpPr/>
          <p:nvPr/>
        </p:nvCxnSpPr>
        <p:spPr>
          <a:xfrm>
            <a:off x="6004588" y="3804103"/>
            <a:ext cx="0" cy="303461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 descr="微信图片_2022111710595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034905" y="187009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调研需求分析（工厂主要痛点）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270373" y="903423"/>
            <a:ext cx="11261868" cy="517064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痛点一：目前工令执行以及数据存储载体是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，可维护性、可拓展性、可追溯性比较差，随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着数据量增大，导致打开表格卡顿，卡死，影响工作效率；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痛点二：投料生产、工段报工、以及工序跟踪很难系统闭环管理，数据分析依靠人工进行表格透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视汇总，会出现重复性工作；系统计算投产可以降低损耗，节约材料浪费；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痛点三：即时库存的获取需要在表格上统计后才能获得，系统化后，只要做了出入库动作，及时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反馈结果；同时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痛点四：工序合并投料管理，目前人工合并，系统上线后，一键合并总工单投料，并可以实时追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踪生产进度；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痛点五：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维护效率低，表格不能支撑太多复杂逻辑计算，影响工作效率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痛点六：多维度报表需要多人每月统计，时间成本投入比较大，而且数据存档只能保留结果，过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程数据很难保存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786" y="6381978"/>
            <a:ext cx="10239375" cy="461665"/>
          </a:xfrm>
          <a:prstGeom prst="rect">
            <a:avLst/>
          </a:prstGeom>
          <a:solidFill>
            <a:srgbClr val="3B8D99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总结：数据不闭环，部门有断层，沟通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人力成本高，过程跟踪难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图片 8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6078536" y="2628469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壹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94056" y="2772032"/>
            <a:ext cx="2832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项目可行性分析概述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78536" y="3208413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贰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78535" y="3783838"/>
            <a:ext cx="527363" cy="4822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叁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4056" y="3316527"/>
            <a:ext cx="180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项目实施规划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94056" y="3850230"/>
            <a:ext cx="262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项目投资测算及回收期</a:t>
            </a:r>
            <a:endParaRPr lang="zh-CN" altLang="en-US" dirty="0"/>
          </a:p>
        </p:txBody>
      </p:sp>
      <p:pic>
        <p:nvPicPr>
          <p:cNvPr id="8" name="图片 7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18980" y="120650"/>
            <a:ext cx="1873250" cy="186118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699500" y="6002655"/>
            <a:ext cx="4318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山东东晟云智能科技有限公司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670127" y="316479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整体方案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4" name="椭圆 3"/>
          <p:cNvSpPr/>
          <p:nvPr/>
        </p:nvSpPr>
        <p:spPr>
          <a:xfrm>
            <a:off x="4677375" y="3857544"/>
            <a:ext cx="2470328" cy="5193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>
            <a:solidFill>
              <a:schemeClr val="bg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**智慧工厂</a:t>
            </a:r>
            <a:endParaRPr kumimoji="0" lang="zh-CN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6705" y="2103755"/>
            <a:ext cx="4051300" cy="582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sp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spc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微软雅黑" panose="020B0503020204020204" pitchFamily="34" charset="-122"/>
                <a:sym typeface="Calibri" panose="020F0502020204030204"/>
              </a:rPr>
              <a:t>a生产管理-工令系统</a:t>
            </a:r>
            <a:endParaRPr lang="en-US" altLang="zh-CN" sz="3200" spc="0" dirty="0">
              <a:ln>
                <a:noFill/>
              </a:ln>
              <a:solidFill>
                <a:srgbClr val="000000"/>
              </a:solidFill>
              <a:effectLst/>
              <a:uFillTx/>
              <a:cs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46837" y="2397861"/>
            <a:ext cx="1750060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d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设备管理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27640" y="3858249"/>
            <a:ext cx="1651000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fromWordArt="0" anchor="t" anchorCtr="0" forceAA="0" compatLnSpc="1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f智能仓储</a:t>
            </a:r>
            <a:endParaRPr lang="en-US" altLang="zh-CN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19887" y="3858249"/>
            <a:ext cx="1750060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fromWordArt="0" anchor="t" anchorCtr="0" forceAA="0" compatLnSpc="1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c能耗管理</a:t>
            </a:r>
            <a:endParaRPr lang="en-US" altLang="zh-CN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2855" y="5520683"/>
            <a:ext cx="1710055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fromWordArt="0" anchor="t" anchorCtr="0" forceAA="0" compatLnSpc="1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+mn-ea"/>
              </a:rPr>
              <a:t>e自动排产</a:t>
            </a:r>
            <a:endParaRPr lang="en-US" altLang="zh-CN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94847" y="5520683"/>
            <a:ext cx="1710055" cy="52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fromWordArt="0" anchor="t" anchorCtr="0" forceAA="0" compatLnSpc="1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+mn-ea"/>
              </a:rPr>
              <a:t>d视频监控</a:t>
            </a:r>
            <a:endParaRPr lang="en-US" altLang="zh-CN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cxnSp>
        <p:nvCxnSpPr>
          <p:cNvPr id="6" name="直接箭头连接符 5"/>
          <p:cNvCxnSpPr>
            <a:stCxn id="4" idx="1"/>
            <a:endCxn id="5" idx="2"/>
          </p:cNvCxnSpPr>
          <p:nvPr/>
        </p:nvCxnSpPr>
        <p:spPr>
          <a:xfrm flipH="1" flipV="1">
            <a:off x="3602355" y="2686050"/>
            <a:ext cx="1436791" cy="1247550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箭头连接符 10"/>
          <p:cNvCxnSpPr>
            <a:stCxn id="4" idx="7"/>
            <a:endCxn id="8" idx="2"/>
          </p:cNvCxnSpPr>
          <p:nvPr/>
        </p:nvCxnSpPr>
        <p:spPr>
          <a:xfrm flipV="1">
            <a:off x="6785932" y="2918561"/>
            <a:ext cx="935935" cy="1015039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直接箭头连接符 14"/>
          <p:cNvCxnSpPr>
            <a:stCxn id="4" idx="2"/>
            <a:endCxn id="9" idx="3"/>
          </p:cNvCxnSpPr>
          <p:nvPr/>
        </p:nvCxnSpPr>
        <p:spPr>
          <a:xfrm flipH="1">
            <a:off x="3878640" y="4117217"/>
            <a:ext cx="798735" cy="1382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4" idx="6"/>
            <a:endCxn id="10" idx="1"/>
          </p:cNvCxnSpPr>
          <p:nvPr/>
        </p:nvCxnSpPr>
        <p:spPr>
          <a:xfrm>
            <a:off x="7147703" y="4117217"/>
            <a:ext cx="972184" cy="1382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>
            <a:stCxn id="4" idx="3"/>
            <a:endCxn id="13" idx="0"/>
          </p:cNvCxnSpPr>
          <p:nvPr/>
        </p:nvCxnSpPr>
        <p:spPr>
          <a:xfrm flipH="1">
            <a:off x="3997883" y="4300833"/>
            <a:ext cx="1041263" cy="1219850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20"/>
          <p:cNvCxnSpPr>
            <a:stCxn id="4" idx="5"/>
            <a:endCxn id="14" idx="0"/>
          </p:cNvCxnSpPr>
          <p:nvPr/>
        </p:nvCxnSpPr>
        <p:spPr>
          <a:xfrm>
            <a:off x="6785932" y="4300833"/>
            <a:ext cx="963943" cy="1219850"/>
          </a:xfrm>
          <a:prstGeom prst="straightConnector1">
            <a:avLst/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椭圆 6"/>
          <p:cNvSpPr/>
          <p:nvPr/>
        </p:nvSpPr>
        <p:spPr>
          <a:xfrm>
            <a:off x="648335" y="1628140"/>
            <a:ext cx="5832475" cy="141033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85" name="文本框 5"/>
          <p:cNvSpPr txBox="1"/>
          <p:nvPr/>
        </p:nvSpPr>
        <p:spPr>
          <a:xfrm>
            <a:off x="124563" y="897096"/>
            <a:ext cx="9829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宋体" panose="02010600030101010101" pitchFamily="2" charset="-122"/>
                <a:sym typeface="Calibri" panose="020F0502020204030204" pitchFamily="34" charset="0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为控制项目进度以及项目预期，对项目实行</a:t>
            </a: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分阶段实施，分阶段投入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71"/>
          <p:cNvSpPr txBox="1"/>
          <p:nvPr/>
        </p:nvSpPr>
        <p:spPr>
          <a:xfrm>
            <a:off x="2191155" y="237473"/>
            <a:ext cx="9623700" cy="4603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本期建设功能</a:t>
            </a:r>
            <a:r>
              <a:rPr lang="en-US" altLang="zh-CN" dirty="0">
                <a:solidFill>
                  <a:schemeClr val="tx1"/>
                </a:solidFill>
              </a:rPr>
              <a:t>-</a:t>
            </a:r>
            <a:r>
              <a:rPr lang="zh-CN" altLang="en-US" dirty="0">
                <a:solidFill>
                  <a:schemeClr val="tx1"/>
                </a:solidFill>
              </a:rPr>
              <a:t>工令系统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8" name="文本框 158"/>
          <p:cNvSpPr txBox="1"/>
          <p:nvPr/>
        </p:nvSpPr>
        <p:spPr>
          <a:xfrm>
            <a:off x="5296167" y="7946698"/>
            <a:ext cx="1550588" cy="369328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 algn="ctr"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360045" y="3244215"/>
            <a:ext cx="3976370" cy="5822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spAutoFit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3200" spc="0" dirty="0">
                <a:ln>
                  <a:noFill/>
                </a:ln>
                <a:solidFill>
                  <a:srgbClr val="000000"/>
                </a:solidFill>
                <a:effectLst/>
                <a:uFillTx/>
                <a:cs typeface="微软雅黑" panose="020B0503020204020204" pitchFamily="34" charset="-122"/>
                <a:sym typeface="Calibri" panose="020F0502020204030204"/>
              </a:rPr>
              <a:t>a生产管理-工令系统</a:t>
            </a:r>
            <a:endParaRPr lang="en-US" altLang="zh-CN" sz="3200" spc="0" dirty="0">
              <a:ln>
                <a:noFill/>
              </a:ln>
              <a:solidFill>
                <a:srgbClr val="000000"/>
              </a:solidFill>
              <a:effectLst/>
              <a:uFillTx/>
              <a:cs typeface="微软雅黑" panose="020B0503020204020204" pitchFamily="34" charset="-122"/>
              <a:sym typeface="Calibri" panose="020F0502020204030204"/>
            </a:endParaRPr>
          </a:p>
        </p:txBody>
      </p:sp>
      <p:sp>
        <p:nvSpPr>
          <p:cNvPr id="78" name="矩形 77"/>
          <p:cNvSpPr/>
          <p:nvPr>
            <p:custDataLst>
              <p:tags r:id="rId1"/>
            </p:custDataLst>
          </p:nvPr>
        </p:nvSpPr>
        <p:spPr>
          <a:xfrm>
            <a:off x="4693443" y="1006780"/>
            <a:ext cx="6482555" cy="113917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algn="ctr" rotWithShape="0">
              <a:srgbClr val="000000">
                <a:lumMod val="50000"/>
                <a:lumOff val="50000"/>
                <a:alpha val="15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矩形 78"/>
          <p:cNvSpPr/>
          <p:nvPr>
            <p:custDataLst>
              <p:tags r:id="rId2"/>
            </p:custDataLst>
          </p:nvPr>
        </p:nvSpPr>
        <p:spPr>
          <a:xfrm>
            <a:off x="4693444" y="2303442"/>
            <a:ext cx="6482556" cy="113917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algn="ctr" rotWithShape="0">
              <a:srgbClr val="000000">
                <a:lumMod val="50000"/>
                <a:lumOff val="50000"/>
                <a:alpha val="15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>
            <p:custDataLst>
              <p:tags r:id="rId3"/>
            </p:custDataLst>
          </p:nvPr>
        </p:nvSpPr>
        <p:spPr>
          <a:xfrm>
            <a:off x="4693444" y="3600103"/>
            <a:ext cx="6482556" cy="113917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algn="ctr" rotWithShape="0">
              <a:srgbClr val="000000">
                <a:lumMod val="50000"/>
                <a:lumOff val="50000"/>
                <a:alpha val="15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>
            <p:custDataLst>
              <p:tags r:id="rId4"/>
            </p:custDataLst>
          </p:nvPr>
        </p:nvSpPr>
        <p:spPr>
          <a:xfrm>
            <a:off x="4693444" y="4896766"/>
            <a:ext cx="6482556" cy="113917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63500" algn="ctr" rotWithShape="0">
              <a:srgbClr val="000000">
                <a:lumMod val="50000"/>
                <a:lumOff val="50000"/>
                <a:alpha val="15000"/>
              </a:srgb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>
            <p:custDataLst>
              <p:tags r:id="rId5"/>
            </p:custDataLst>
          </p:nvPr>
        </p:nvSpPr>
        <p:spPr>
          <a:xfrm>
            <a:off x="5666180" y="1604854"/>
            <a:ext cx="4921526" cy="284871"/>
          </a:xfrm>
          <a:prstGeom prst="rect">
            <a:avLst/>
          </a:prstGeom>
          <a:noFill/>
        </p:spPr>
        <p:txBody>
          <a:bodyPr wrap="square" lIns="90000" tIns="0" rIns="90000" bIns="46800" rtlCol="0">
            <a:normAutofit fontScale="92500"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基础档案、权限设置、系统参数配置、单据配置等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>
            <p:custDataLst>
              <p:tags r:id="rId6"/>
            </p:custDataLst>
          </p:nvPr>
        </p:nvSpPr>
        <p:spPr>
          <a:xfrm>
            <a:off x="5666180" y="1233307"/>
            <a:ext cx="4921526" cy="371547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ctr">
              <a:lnSpc>
                <a:spcPct val="120000"/>
              </a:lnSpc>
            </a:pPr>
            <a:r>
              <a:rPr lang="zh-CN" altLang="en-US" sz="2000" b="1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基础平台开发</a:t>
            </a:r>
            <a:endParaRPr lang="zh-CN" altLang="en-US" sz="2000" b="1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>
            <p:custDataLst>
              <p:tags r:id="rId7"/>
            </p:custDataLst>
          </p:nvPr>
        </p:nvSpPr>
        <p:spPr>
          <a:xfrm>
            <a:off x="5666105" y="4197985"/>
            <a:ext cx="5794375" cy="285115"/>
          </a:xfrm>
          <a:prstGeom prst="rect">
            <a:avLst/>
          </a:prstGeom>
          <a:noFill/>
        </p:spPr>
        <p:txBody>
          <a:bodyPr wrap="square" lIns="90000" tIns="0" rIns="90000" bIns="46800" rtlCol="0">
            <a:normAutofit fontScale="92500"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工令单、工令预测单、工令执行进度表、工令完工统计表等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>
            <p:custDataLst>
              <p:tags r:id="rId8"/>
            </p:custDataLst>
          </p:nvPr>
        </p:nvSpPr>
        <p:spPr>
          <a:xfrm>
            <a:off x="5666180" y="3826593"/>
            <a:ext cx="4921526" cy="371547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ctr">
              <a:lnSpc>
                <a:spcPct val="120000"/>
              </a:lnSpc>
            </a:pPr>
            <a:r>
              <a:rPr lang="zh-CN" altLang="en-US" sz="2000" b="1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工令系统</a:t>
            </a:r>
            <a:endParaRPr lang="zh-CN" altLang="en-US" sz="2000" b="1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>
            <p:custDataLst>
              <p:tags r:id="rId9"/>
            </p:custDataLst>
          </p:nvPr>
        </p:nvSpPr>
        <p:spPr>
          <a:xfrm>
            <a:off x="5666180" y="2901780"/>
            <a:ext cx="4921526" cy="284871"/>
          </a:xfrm>
          <a:prstGeom prst="rect">
            <a:avLst/>
          </a:prstGeom>
          <a:noFill/>
        </p:spPr>
        <p:txBody>
          <a:bodyPr wrap="square" lIns="90000" tIns="0" rIns="90000" bIns="46800" rtlCol="0">
            <a:normAutofit fontScale="92500"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工序设置、工序路线、工序报工单、出成率统计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框 86"/>
          <p:cNvSpPr txBox="1"/>
          <p:nvPr>
            <p:custDataLst>
              <p:tags r:id="rId10"/>
            </p:custDataLst>
          </p:nvPr>
        </p:nvSpPr>
        <p:spPr>
          <a:xfrm>
            <a:off x="5666180" y="2530233"/>
            <a:ext cx="4921526" cy="371547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ctr">
              <a:lnSpc>
                <a:spcPct val="120000"/>
              </a:lnSpc>
            </a:pPr>
            <a:r>
              <a:rPr lang="zh-CN" altLang="en-US" sz="2000" b="1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工序执行系统</a:t>
            </a:r>
            <a:endParaRPr lang="zh-CN" altLang="en-US" sz="2000" b="1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5666180" y="5495067"/>
            <a:ext cx="4921526" cy="284871"/>
          </a:xfrm>
          <a:prstGeom prst="rect">
            <a:avLst/>
          </a:prstGeom>
          <a:noFill/>
        </p:spPr>
        <p:txBody>
          <a:bodyPr wrap="square" lIns="90000" tIns="0" rIns="90000" bIns="46800" rtlCol="0">
            <a:normAutofit fontScale="92500" lnSpcReduction="1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收料单、发料单、收发料单列表、收发料统计列表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12"/>
            </p:custDataLst>
          </p:nvPr>
        </p:nvSpPr>
        <p:spPr>
          <a:xfrm>
            <a:off x="5666180" y="5123520"/>
            <a:ext cx="4921526" cy="371547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 fontScale="92500" lnSpcReduction="10000"/>
          </a:bodyPr>
          <a:lstStyle>
            <a:defPPr>
              <a:defRPr lang="zh-CN"/>
            </a:defPPr>
            <a:lvl1pPr>
              <a:defRPr sz="2400" spc="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algn="l" fontAlgn="ctr">
              <a:lnSpc>
                <a:spcPct val="120000"/>
              </a:lnSpc>
            </a:pPr>
            <a:r>
              <a:rPr lang="zh-CN" altLang="en-US" sz="2000" b="1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库存管理</a:t>
            </a:r>
            <a:endParaRPr lang="zh-CN" altLang="en-US" sz="2000" b="1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>
            <p:custDataLst>
              <p:tags r:id="rId13"/>
            </p:custDataLst>
          </p:nvPr>
        </p:nvSpPr>
        <p:spPr>
          <a:xfrm>
            <a:off x="5089566" y="1337212"/>
            <a:ext cx="412875" cy="412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ysClr val="window" lastClr="FFFFFF">
                <a:lumMod val="8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14"/>
            </p:custDataLst>
          </p:nvPr>
        </p:nvSpPr>
        <p:spPr>
          <a:xfrm>
            <a:off x="5070778" y="1338926"/>
            <a:ext cx="453497" cy="381498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0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矩形 91"/>
          <p:cNvSpPr/>
          <p:nvPr>
            <p:custDataLst>
              <p:tags r:id="rId15"/>
            </p:custDataLst>
          </p:nvPr>
        </p:nvSpPr>
        <p:spPr>
          <a:xfrm>
            <a:off x="5089566" y="3926082"/>
            <a:ext cx="412875" cy="412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ysClr val="window" lastClr="FFFFFF">
                <a:lumMod val="8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/>
          <p:nvPr>
            <p:custDataLst>
              <p:tags r:id="rId16"/>
            </p:custDataLst>
          </p:nvPr>
        </p:nvSpPr>
        <p:spPr>
          <a:xfrm>
            <a:off x="5059050" y="3931116"/>
            <a:ext cx="453498" cy="381498"/>
          </a:xfrm>
          <a:prstGeom prst="rect">
            <a:avLst/>
          </a:prstGeom>
          <a:noFill/>
        </p:spPr>
        <p:txBody>
          <a:bodyPr wrap="squar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0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矩形 93"/>
          <p:cNvSpPr/>
          <p:nvPr>
            <p:custDataLst>
              <p:tags r:id="rId17"/>
            </p:custDataLst>
          </p:nvPr>
        </p:nvSpPr>
        <p:spPr>
          <a:xfrm>
            <a:off x="5089566" y="2628964"/>
            <a:ext cx="412875" cy="412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ysClr val="window" lastClr="FFFFFF">
                <a:lumMod val="8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文本框 94"/>
          <p:cNvSpPr txBox="1"/>
          <p:nvPr>
            <p:custDataLst>
              <p:tags r:id="rId18"/>
            </p:custDataLst>
          </p:nvPr>
        </p:nvSpPr>
        <p:spPr>
          <a:xfrm>
            <a:off x="5057621" y="2627658"/>
            <a:ext cx="453498" cy="381498"/>
          </a:xfrm>
          <a:prstGeom prst="rect">
            <a:avLst/>
          </a:prstGeom>
          <a:noFill/>
        </p:spPr>
        <p:txBody>
          <a:bodyPr wrap="squar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0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矩形 95"/>
          <p:cNvSpPr/>
          <p:nvPr>
            <p:custDataLst>
              <p:tags r:id="rId19"/>
            </p:custDataLst>
          </p:nvPr>
        </p:nvSpPr>
        <p:spPr>
          <a:xfrm>
            <a:off x="5089566" y="5223386"/>
            <a:ext cx="412875" cy="412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101600" dir="2700000" algn="tl" rotWithShape="0">
              <a:sysClr val="window" lastClr="FFFFFF">
                <a:lumMod val="85000"/>
                <a:alpha val="40000"/>
              </a:sysClr>
            </a:outerShdw>
          </a:effectLst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 sz="1600" b="1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文本框 96"/>
          <p:cNvSpPr txBox="1"/>
          <p:nvPr>
            <p:custDataLst>
              <p:tags r:id="rId20"/>
            </p:custDataLst>
          </p:nvPr>
        </p:nvSpPr>
        <p:spPr>
          <a:xfrm>
            <a:off x="5065484" y="5220983"/>
            <a:ext cx="453497" cy="3814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normAutofit fontScale="77500" lnSpcReduction="20000"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en-US" altLang="zh-CN" sz="2000" b="1" spc="15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2000" b="1" spc="1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左大括号 23"/>
          <p:cNvSpPr/>
          <p:nvPr/>
        </p:nvSpPr>
        <p:spPr>
          <a:xfrm>
            <a:off x="4408805" y="1466215"/>
            <a:ext cx="75565" cy="420687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微信图片_2022111710595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6300" y="270091"/>
            <a:ext cx="92075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生产制造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生产工令系统构成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4610100" y="1143000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预测订单</a:t>
            </a:r>
            <a:endParaRPr lang="zh-CN" altLang="en-US" sz="1400" dirty="0"/>
          </a:p>
        </p:txBody>
      </p:sp>
      <p:sp>
        <p:nvSpPr>
          <p:cNvPr id="6" name="矩形: 圆角 5"/>
          <p:cNvSpPr/>
          <p:nvPr/>
        </p:nvSpPr>
        <p:spPr>
          <a:xfrm>
            <a:off x="6391144" y="1404191"/>
            <a:ext cx="14478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MRP</a:t>
            </a:r>
            <a:r>
              <a:rPr lang="zh-CN" altLang="en-US" sz="1400" dirty="0"/>
              <a:t>物料需求计划分析</a:t>
            </a:r>
            <a:endParaRPr lang="en-US" altLang="zh-CN" sz="1400" dirty="0"/>
          </a:p>
          <a:p>
            <a:pPr algn="ctr"/>
            <a:r>
              <a:rPr lang="zh-CN" altLang="en-US" sz="1400" dirty="0"/>
              <a:t>（备料分析）</a:t>
            </a:r>
            <a:endParaRPr lang="zh-CN" altLang="en-US" sz="1400" dirty="0"/>
          </a:p>
        </p:txBody>
      </p:sp>
      <p:sp>
        <p:nvSpPr>
          <p:cNvPr id="7" name="矩形: 圆角 6"/>
          <p:cNvSpPr/>
          <p:nvPr/>
        </p:nvSpPr>
        <p:spPr>
          <a:xfrm>
            <a:off x="4610100" y="2204291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BOM</a:t>
            </a:r>
            <a:r>
              <a:rPr lang="zh-CN" altLang="en-US" sz="1400" dirty="0"/>
              <a:t>物料</a:t>
            </a:r>
            <a:endParaRPr lang="en-US" altLang="zh-CN" sz="1400" dirty="0"/>
          </a:p>
          <a:p>
            <a:pPr algn="ctr"/>
            <a:r>
              <a:rPr lang="zh-CN" altLang="en-US" sz="1400" dirty="0"/>
              <a:t>档案</a:t>
            </a:r>
            <a:endParaRPr lang="zh-CN" altLang="en-US" sz="1400" dirty="0"/>
          </a:p>
        </p:txBody>
      </p:sp>
      <p:sp>
        <p:nvSpPr>
          <p:cNvPr id="8" name="矩形: 圆角 7"/>
          <p:cNvSpPr/>
          <p:nvPr/>
        </p:nvSpPr>
        <p:spPr>
          <a:xfrm>
            <a:off x="4610100" y="1676400"/>
            <a:ext cx="1447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销售订单</a:t>
            </a:r>
            <a:endParaRPr lang="zh-CN" altLang="en-US" sz="1400" dirty="0"/>
          </a:p>
        </p:txBody>
      </p:sp>
      <p:cxnSp>
        <p:nvCxnSpPr>
          <p:cNvPr id="17" name="连接符: 肘形 16"/>
          <p:cNvCxnSpPr>
            <a:stCxn id="2" idx="3"/>
            <a:endCxn id="6" idx="1"/>
          </p:cNvCxnSpPr>
          <p:nvPr/>
        </p:nvCxnSpPr>
        <p:spPr>
          <a:xfrm>
            <a:off x="6057900" y="1371600"/>
            <a:ext cx="333244" cy="52789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/>
          <p:cNvCxnSpPr>
            <a:stCxn id="8" idx="3"/>
            <a:endCxn id="6" idx="1"/>
          </p:cNvCxnSpPr>
          <p:nvPr/>
        </p:nvCxnSpPr>
        <p:spPr>
          <a:xfrm flipV="1">
            <a:off x="6057900" y="1899491"/>
            <a:ext cx="333244" cy="550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肘形 23"/>
          <p:cNvCxnSpPr>
            <a:stCxn id="7" idx="3"/>
            <a:endCxn id="6" idx="1"/>
          </p:cNvCxnSpPr>
          <p:nvPr/>
        </p:nvCxnSpPr>
        <p:spPr>
          <a:xfrm flipV="1">
            <a:off x="6057900" y="1899491"/>
            <a:ext cx="333244" cy="5334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/>
          <p:cNvSpPr/>
          <p:nvPr/>
        </p:nvSpPr>
        <p:spPr>
          <a:xfrm>
            <a:off x="8191500" y="1371600"/>
            <a:ext cx="1447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期间计划</a:t>
            </a:r>
            <a:endParaRPr lang="zh-CN" altLang="en-US" sz="1400" dirty="0"/>
          </a:p>
        </p:txBody>
      </p:sp>
      <p:sp>
        <p:nvSpPr>
          <p:cNvPr id="31" name="矩形: 圆角 30"/>
          <p:cNvSpPr/>
          <p:nvPr/>
        </p:nvSpPr>
        <p:spPr>
          <a:xfrm>
            <a:off x="8191500" y="2023767"/>
            <a:ext cx="1447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单个订单</a:t>
            </a:r>
            <a:endParaRPr lang="en-US" altLang="zh-CN" sz="1400" dirty="0"/>
          </a:p>
          <a:p>
            <a:pPr algn="ctr"/>
            <a:r>
              <a:rPr lang="zh-CN" altLang="en-US" sz="1400" dirty="0"/>
              <a:t>调整</a:t>
            </a:r>
            <a:endParaRPr lang="zh-CN" altLang="en-US" sz="1400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3162300" y="2743200"/>
            <a:ext cx="8610600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连接符: 肘形 46"/>
          <p:cNvCxnSpPr>
            <a:stCxn id="6" idx="3"/>
            <a:endCxn id="30" idx="1"/>
          </p:cNvCxnSpPr>
          <p:nvPr/>
        </p:nvCxnSpPr>
        <p:spPr>
          <a:xfrm flipV="1">
            <a:off x="7838944" y="1600200"/>
            <a:ext cx="352556" cy="29929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/>
          <p:cNvCxnSpPr>
            <a:stCxn id="6" idx="3"/>
            <a:endCxn id="31" idx="1"/>
          </p:cNvCxnSpPr>
          <p:nvPr/>
        </p:nvCxnSpPr>
        <p:spPr>
          <a:xfrm>
            <a:off x="7838944" y="1899491"/>
            <a:ext cx="352556" cy="35287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: 圆角 52"/>
          <p:cNvSpPr/>
          <p:nvPr/>
        </p:nvSpPr>
        <p:spPr>
          <a:xfrm>
            <a:off x="6362700" y="2819925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生产计划</a:t>
            </a:r>
            <a:endParaRPr lang="zh-CN" altLang="en-US" sz="1400" dirty="0"/>
          </a:p>
        </p:txBody>
      </p:sp>
      <p:cxnSp>
        <p:nvCxnSpPr>
          <p:cNvPr id="69" name="直接箭头连接符 68"/>
          <p:cNvCxnSpPr>
            <a:endCxn id="53" idx="0"/>
          </p:cNvCxnSpPr>
          <p:nvPr/>
        </p:nvCxnSpPr>
        <p:spPr>
          <a:xfrm>
            <a:off x="7086600" y="2384281"/>
            <a:ext cx="0" cy="435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: 圆角 69"/>
          <p:cNvSpPr/>
          <p:nvPr/>
        </p:nvSpPr>
        <p:spPr>
          <a:xfrm>
            <a:off x="6362700" y="3483644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生产排产</a:t>
            </a:r>
            <a:endParaRPr lang="zh-CN" altLang="en-US" sz="1400" dirty="0"/>
          </a:p>
        </p:txBody>
      </p:sp>
      <p:sp>
        <p:nvSpPr>
          <p:cNvPr id="71" name="矩形: 圆角 70"/>
          <p:cNvSpPr/>
          <p:nvPr/>
        </p:nvSpPr>
        <p:spPr>
          <a:xfrm>
            <a:off x="6372225" y="4197578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生产工单</a:t>
            </a:r>
            <a:endParaRPr lang="zh-CN" altLang="en-US" sz="1400" dirty="0"/>
          </a:p>
        </p:txBody>
      </p:sp>
      <p:sp>
        <p:nvSpPr>
          <p:cNvPr id="72" name="矩形: 圆角 71"/>
          <p:cNvSpPr/>
          <p:nvPr/>
        </p:nvSpPr>
        <p:spPr>
          <a:xfrm>
            <a:off x="8212521" y="2820441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领料申请</a:t>
            </a:r>
            <a:endParaRPr lang="zh-CN" altLang="en-US" sz="1400" dirty="0"/>
          </a:p>
        </p:txBody>
      </p:sp>
      <p:cxnSp>
        <p:nvCxnSpPr>
          <p:cNvPr id="73" name="直接箭头连接符 72"/>
          <p:cNvCxnSpPr/>
          <p:nvPr/>
        </p:nvCxnSpPr>
        <p:spPr>
          <a:xfrm>
            <a:off x="7080031" y="3146254"/>
            <a:ext cx="0" cy="40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7096125" y="3864644"/>
            <a:ext cx="0" cy="40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肘形 80"/>
          <p:cNvCxnSpPr>
            <a:stCxn id="71" idx="3"/>
            <a:endCxn id="72" idx="1"/>
          </p:cNvCxnSpPr>
          <p:nvPr/>
        </p:nvCxnSpPr>
        <p:spPr>
          <a:xfrm flipV="1">
            <a:off x="7820025" y="3049041"/>
            <a:ext cx="392496" cy="137713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: 圆角 89"/>
          <p:cNvSpPr/>
          <p:nvPr/>
        </p:nvSpPr>
        <p:spPr>
          <a:xfrm>
            <a:off x="9944100" y="2819400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收料单</a:t>
            </a:r>
            <a:endParaRPr lang="zh-CN" altLang="en-US" sz="1400" dirty="0"/>
          </a:p>
        </p:txBody>
      </p:sp>
      <p:sp>
        <p:nvSpPr>
          <p:cNvPr id="91" name="矩形: 圆角 90"/>
          <p:cNvSpPr/>
          <p:nvPr/>
        </p:nvSpPr>
        <p:spPr>
          <a:xfrm>
            <a:off x="9944100" y="3441902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发料单</a:t>
            </a:r>
            <a:endParaRPr lang="zh-CN" altLang="en-US" sz="1400" dirty="0"/>
          </a:p>
        </p:txBody>
      </p:sp>
      <p:cxnSp>
        <p:nvCxnSpPr>
          <p:cNvPr id="92" name="连接符: 肘形 91"/>
          <p:cNvCxnSpPr>
            <a:stCxn id="72" idx="3"/>
            <a:endCxn id="91" idx="1"/>
          </p:cNvCxnSpPr>
          <p:nvPr/>
        </p:nvCxnSpPr>
        <p:spPr>
          <a:xfrm>
            <a:off x="9660321" y="3049041"/>
            <a:ext cx="283779" cy="62146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连接符: 肘形 94"/>
          <p:cNvCxnSpPr>
            <a:stCxn id="72" idx="3"/>
            <a:endCxn id="90" idx="1"/>
          </p:cNvCxnSpPr>
          <p:nvPr/>
        </p:nvCxnSpPr>
        <p:spPr>
          <a:xfrm flipV="1">
            <a:off x="9660321" y="3048000"/>
            <a:ext cx="283779" cy="104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200400" y="4724400"/>
            <a:ext cx="8610600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矩形: 圆角 99"/>
          <p:cNvSpPr/>
          <p:nvPr/>
        </p:nvSpPr>
        <p:spPr>
          <a:xfrm>
            <a:off x="9944100" y="4051502"/>
            <a:ext cx="1447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齐套分析</a:t>
            </a:r>
            <a:endParaRPr lang="zh-CN" altLang="en-US" sz="1400" dirty="0"/>
          </a:p>
        </p:txBody>
      </p:sp>
      <p:cxnSp>
        <p:nvCxnSpPr>
          <p:cNvPr id="101" name="连接符: 肘形 100"/>
          <p:cNvCxnSpPr>
            <a:stCxn id="72" idx="3"/>
            <a:endCxn id="100" idx="1"/>
          </p:cNvCxnSpPr>
          <p:nvPr/>
        </p:nvCxnSpPr>
        <p:spPr>
          <a:xfrm>
            <a:off x="9660321" y="3049041"/>
            <a:ext cx="283779" cy="123106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: 圆角 103"/>
          <p:cNvSpPr/>
          <p:nvPr/>
        </p:nvSpPr>
        <p:spPr>
          <a:xfrm>
            <a:off x="6362700" y="4870747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车间派工</a:t>
            </a:r>
            <a:endParaRPr lang="zh-CN" altLang="en-US" sz="1400" dirty="0"/>
          </a:p>
        </p:txBody>
      </p:sp>
      <p:sp>
        <p:nvSpPr>
          <p:cNvPr id="105" name="矩形: 圆角 104"/>
          <p:cNvSpPr/>
          <p:nvPr/>
        </p:nvSpPr>
        <p:spPr>
          <a:xfrm>
            <a:off x="6362700" y="5534466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投料</a:t>
            </a:r>
            <a:endParaRPr lang="zh-CN" altLang="en-US" sz="1400" dirty="0"/>
          </a:p>
        </p:txBody>
      </p:sp>
      <p:sp>
        <p:nvSpPr>
          <p:cNvPr id="106" name="矩形: 圆角 105"/>
          <p:cNvSpPr/>
          <p:nvPr/>
        </p:nvSpPr>
        <p:spPr>
          <a:xfrm>
            <a:off x="6372225" y="6248400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工序报工</a:t>
            </a:r>
            <a:endParaRPr lang="zh-CN" altLang="en-US" sz="1400" dirty="0"/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7080031" y="5197076"/>
            <a:ext cx="0" cy="40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>
            <a:off x="7096125" y="5915466"/>
            <a:ext cx="0" cy="40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>
            <a:off x="7096125" y="4508702"/>
            <a:ext cx="0" cy="40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: 圆角 118"/>
          <p:cNvSpPr/>
          <p:nvPr/>
        </p:nvSpPr>
        <p:spPr>
          <a:xfrm>
            <a:off x="8267700" y="4876800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库存定位</a:t>
            </a:r>
            <a:endParaRPr lang="zh-CN" altLang="en-US" sz="1400" dirty="0"/>
          </a:p>
        </p:txBody>
      </p:sp>
      <p:cxnSp>
        <p:nvCxnSpPr>
          <p:cNvPr id="120" name="连接符: 肘形 119"/>
          <p:cNvCxnSpPr>
            <a:stCxn id="106" idx="3"/>
            <a:endCxn id="119" idx="1"/>
          </p:cNvCxnSpPr>
          <p:nvPr/>
        </p:nvCxnSpPr>
        <p:spPr>
          <a:xfrm flipV="1">
            <a:off x="7820025" y="5105400"/>
            <a:ext cx="447675" cy="13716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: 圆角 131"/>
          <p:cNvSpPr/>
          <p:nvPr/>
        </p:nvSpPr>
        <p:spPr>
          <a:xfrm>
            <a:off x="8267699" y="6261301"/>
            <a:ext cx="1447800" cy="4572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报工工时记录</a:t>
            </a:r>
            <a:endParaRPr lang="zh-CN" altLang="en-US" sz="1400" dirty="0"/>
          </a:p>
        </p:txBody>
      </p:sp>
      <p:sp>
        <p:nvSpPr>
          <p:cNvPr id="134" name="矩形: 圆角 133"/>
          <p:cNvSpPr/>
          <p:nvPr/>
        </p:nvSpPr>
        <p:spPr>
          <a:xfrm>
            <a:off x="8267699" y="5546752"/>
            <a:ext cx="1447800" cy="457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出成率报告</a:t>
            </a:r>
            <a:endParaRPr lang="zh-CN" altLang="en-US" sz="1400" dirty="0"/>
          </a:p>
        </p:txBody>
      </p:sp>
      <p:cxnSp>
        <p:nvCxnSpPr>
          <p:cNvPr id="135" name="连接符: 肘形 134"/>
          <p:cNvCxnSpPr>
            <a:stCxn id="119" idx="3"/>
            <a:endCxn id="90" idx="3"/>
          </p:cNvCxnSpPr>
          <p:nvPr/>
        </p:nvCxnSpPr>
        <p:spPr>
          <a:xfrm flipV="1">
            <a:off x="9715500" y="3048000"/>
            <a:ext cx="1676400" cy="2057400"/>
          </a:xfrm>
          <a:prstGeom prst="bentConnector3">
            <a:avLst>
              <a:gd name="adj1" fmla="val 11363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连接符: 肘形 137"/>
          <p:cNvCxnSpPr>
            <a:stCxn id="106" idx="3"/>
            <a:endCxn id="134" idx="1"/>
          </p:cNvCxnSpPr>
          <p:nvPr/>
        </p:nvCxnSpPr>
        <p:spPr>
          <a:xfrm flipV="1">
            <a:off x="7820025" y="5775352"/>
            <a:ext cx="447674" cy="70164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连接符: 肘形 140"/>
          <p:cNvCxnSpPr>
            <a:stCxn id="106" idx="3"/>
            <a:endCxn id="132" idx="1"/>
          </p:cNvCxnSpPr>
          <p:nvPr/>
        </p:nvCxnSpPr>
        <p:spPr>
          <a:xfrm>
            <a:off x="7820025" y="6477000"/>
            <a:ext cx="447674" cy="1290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3200400" y="6781800"/>
            <a:ext cx="8610600" cy="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object 3"/>
          <p:cNvSpPr txBox="1"/>
          <p:nvPr/>
        </p:nvSpPr>
        <p:spPr>
          <a:xfrm>
            <a:off x="3127156" y="2326166"/>
            <a:ext cx="14100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计划层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object 3"/>
          <p:cNvSpPr txBox="1"/>
          <p:nvPr/>
        </p:nvSpPr>
        <p:spPr>
          <a:xfrm>
            <a:off x="3200071" y="4307365"/>
            <a:ext cx="2943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生产任务执行层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object 3"/>
          <p:cNvSpPr txBox="1"/>
          <p:nvPr/>
        </p:nvSpPr>
        <p:spPr>
          <a:xfrm>
            <a:off x="3200071" y="6318547"/>
            <a:ext cx="294355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车间工序执行层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object 2"/>
          <p:cNvSpPr txBox="1"/>
          <p:nvPr/>
        </p:nvSpPr>
        <p:spPr>
          <a:xfrm>
            <a:off x="236218" y="2324740"/>
            <a:ext cx="2707137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800" b="1" dirty="0">
                <a:latin typeface="微软雅黑" panose="020B0503020204020204" pitchFamily="34" charset="-122"/>
                <a:cs typeface="微软雅黑" panose="020B0503020204020204" pitchFamily="34" charset="-122"/>
              </a:rPr>
              <a:t>帮助企业实现从预测订单到物料需求计划安排，从生产任务下达到仓库备料、收料、领料、车间工序加工、报工统计、工序投入产出出成率分析的全过程管理，实现生产流程高度整合，紧密衔接，效率提升。</a:t>
            </a:r>
            <a:endParaRPr lang="en-US" sz="18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b="1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9" name="矩形: 圆角 148"/>
          <p:cNvSpPr/>
          <p:nvPr/>
        </p:nvSpPr>
        <p:spPr>
          <a:xfrm>
            <a:off x="152400" y="2194796"/>
            <a:ext cx="2843277" cy="2825976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微信图片_202211171059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63704" y="23956"/>
            <a:ext cx="902370" cy="896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412.1228346456692,&quot;width&quot;:1421.0551181102362}"/>
  <p:tag name="KSO_WM_BEAUTIFY_FLAG" val=""/>
</p:tagLst>
</file>

<file path=ppt/tags/tag10.xml><?xml version="1.0" encoding="utf-8"?>
<p:tagLst xmlns:p="http://schemas.openxmlformats.org/presentationml/2006/main">
  <p:tag name="PA" val="v5.2.11"/>
</p:tagLst>
</file>

<file path=ppt/tags/tag11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PA" val="v5.2.11"/>
</p:tagLst>
</file>

<file path=ppt/tags/tag13.xml><?xml version="1.0" encoding="utf-8"?>
<p:tagLst xmlns:p="http://schemas.openxmlformats.org/presentationml/2006/main">
  <p:tag name="PA" val="v5.2.11"/>
</p:tagLst>
</file>

<file path=ppt/tags/tag14.xml><?xml version="1.0" encoding="utf-8"?>
<p:tagLst xmlns:p="http://schemas.openxmlformats.org/presentationml/2006/main">
  <p:tag name="PA" val="v5.2.11"/>
</p:tagLst>
</file>

<file path=ppt/tags/tag15.xml><?xml version="1.0" encoding="utf-8"?>
<p:tagLst xmlns:p="http://schemas.openxmlformats.org/presentationml/2006/main">
  <p:tag name="PA" val="v5.2.11"/>
</p:tagLst>
</file>

<file path=ppt/tags/tag16.xml><?xml version="1.0" encoding="utf-8"?>
<p:tagLst xmlns:p="http://schemas.openxmlformats.org/presentationml/2006/main">
  <p:tag name="PA" val="v5.2.11"/>
</p:tagLst>
</file>

<file path=ppt/tags/tag17.xml><?xml version="1.0" encoding="utf-8"?>
<p:tagLst xmlns:p="http://schemas.openxmlformats.org/presentationml/2006/main">
  <p:tag name="PA" val="v5.2.11"/>
</p:tagLst>
</file>

<file path=ppt/tags/tag18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19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PLACING_PICTURE_USER_VIEWPORT" val="{&quot;height&quot;:1412.1228346456692,&quot;width&quot;:1421.0551181102362}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23.xml><?xml version="1.0" encoding="utf-8"?>
<p:tagLst xmlns:p="http://schemas.openxmlformats.org/presentationml/2006/main">
  <p:tag name="KSO_WM_UNIT_COLOR_SCHEME_SHAPE_ID" val="15"/>
  <p:tag name="KSO_WM_UNIT_COLOR_SCHEME_PARENT_PAGE" val="0_3"/>
  <p:tag name="KSO_WM_UNIT_FOIL_COLOR" val="1"/>
  <p:tag name="KSO_WM_UNIT_ADJUSTLAYOUT_ID" val="15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1_1"/>
  <p:tag name="KSO_WM_UNIT_ID" val="diagram20196518_3*l_h_i*1_1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COLOR_SCHEME_SHAPE_ID" val="55"/>
  <p:tag name="KSO_WM_UNIT_COLOR_SCHEME_PARENT_PAGE" val="0_3"/>
  <p:tag name="KSO_WM_UNIT_FOIL_COLOR" val="1"/>
  <p:tag name="KSO_WM_UNIT_ADJUSTLAYOUT_ID" val="55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2_1"/>
  <p:tag name="KSO_WM_UNIT_ID" val="diagram20196518_3*l_h_i*1_2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COLOR_SCHEME_SHAPE_ID" val="56"/>
  <p:tag name="KSO_WM_UNIT_COLOR_SCHEME_PARENT_PAGE" val="0_3"/>
  <p:tag name="KSO_WM_UNIT_FOIL_COLOR" val="1"/>
  <p:tag name="KSO_WM_UNIT_ADJUSTLAYOUT_ID" val="56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3_1"/>
  <p:tag name="KSO_WM_UNIT_ID" val="diagram20196518_3*l_h_i*1_3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COLOR_SCHEME_SHAPE_ID" val="59"/>
  <p:tag name="KSO_WM_UNIT_COLOR_SCHEME_PARENT_PAGE" val="0_3"/>
  <p:tag name="KSO_WM_UNIT_FOIL_COLOR" val="1"/>
  <p:tag name="KSO_WM_UNIT_ADJUSTLAYOUT_ID" val="59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b"/>
  <p:tag name="KSO_WM_UNIT_TYPE" val="l_h_i"/>
  <p:tag name="KSO_WM_UNIT_INDEX" val="1_4_1"/>
  <p:tag name="KSO_WM_UNIT_ID" val="diagram20196518_3*l_h_i*1_4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SHADOW_SCHEMECOLOR_INDEX" val="13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TEXT_PART_ID_V2" val="d-2-1"/>
  <p:tag name="KSO_WM_UNIT_COLOR_SCHEME_SHAPE_ID" val="57"/>
  <p:tag name="KSO_WM_UNIT_COLOR_SCHEME_PARENT_PAGE" val="0_3"/>
  <p:tag name="KSO_WM_UNIT_ADJUSTLAYOUT_ID" val="57"/>
  <p:tag name="KSO_WM_UNIT_DIAGRAM_MODELTYPE" val="stripeEnum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6518_3*l_h_f*1_1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点击此处添加正文内容，请尽量言简意赅的阐述观点。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TEXT_PART_ID_V2" val="c-5-1"/>
  <p:tag name="KSO_WM_UNIT_COLOR_SCHEME_SHAPE_ID" val="58"/>
  <p:tag name="KSO_WM_UNIT_COLOR_SCHEME_PARENT_PAGE" val="0_3"/>
  <p:tag name="KSO_WM_UNIT_ADJUSTLAYOUT_ID" val="58"/>
  <p:tag name="KSO_WM_UNIT_DIAGRAM_MODELTYPE" val="stripeEnum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6518_3*l_h_a*1_1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TEXT_PART_ID_V2" val="d-2-1"/>
  <p:tag name="KSO_WM_UNIT_COLOR_SCHEME_SHAPE_ID" val="67"/>
  <p:tag name="KSO_WM_UNIT_COLOR_SCHEME_PARENT_PAGE" val="0_3"/>
  <p:tag name="KSO_WM_UNIT_ADJUSTLAYOUT_ID" val="67"/>
  <p:tag name="KSO_WM_UNIT_DIAGRAM_MODELTYPE" val="stripeEnum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6518_3*l_h_f*1_3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点击此处添加正文内容，请尽量言简意赅的阐述观点。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PLACING_PICTURE_USER_VIEWPORT" val="{&quot;height&quot;:1412.1228346456692,&quot;width&quot;:1421.0551181102362}"/>
  <p:tag name="KSO_WM_BEAUTIFY_FLAG" val=""/>
</p:tagLst>
</file>

<file path=ppt/tags/tag30.xml><?xml version="1.0" encoding="utf-8"?>
<p:tagLst xmlns:p="http://schemas.openxmlformats.org/presentationml/2006/main">
  <p:tag name="KSO_WM_UNIT_TEXT_PART_ID_V2" val="c-5-1"/>
  <p:tag name="KSO_WM_UNIT_COLOR_SCHEME_SHAPE_ID" val="68"/>
  <p:tag name="KSO_WM_UNIT_COLOR_SCHEME_PARENT_PAGE" val="0_3"/>
  <p:tag name="KSO_WM_UNIT_ADJUSTLAYOUT_ID" val="68"/>
  <p:tag name="KSO_WM_UNIT_DIAGRAM_MODELTYPE" val="stripeEnum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96518_3*l_h_a*1_3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TEXT_PART_ID_V2" val="d-2-1"/>
  <p:tag name="KSO_WM_UNIT_COLOR_SCHEME_SHAPE_ID" val="61"/>
  <p:tag name="KSO_WM_UNIT_COLOR_SCHEME_PARENT_PAGE" val="0_3"/>
  <p:tag name="KSO_WM_UNIT_ADJUSTLAYOUT_ID" val="61"/>
  <p:tag name="KSO_WM_UNIT_DIAGRAM_MODELTYPE" val="stripeEnum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6518_3*l_h_f*1_2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点击此处添加正文内容，请尽量言简意赅的阐述观点。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TEXT_PART_ID_V2" val="c-5-1"/>
  <p:tag name="KSO_WM_UNIT_COLOR_SCHEME_SHAPE_ID" val="62"/>
  <p:tag name="KSO_WM_UNIT_COLOR_SCHEME_PARENT_PAGE" val="0_3"/>
  <p:tag name="KSO_WM_UNIT_ADJUSTLAYOUT_ID" val="62"/>
  <p:tag name="KSO_WM_UNIT_DIAGRAM_MODELTYPE" val="stripeEnum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96518_3*l_h_a*1_2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TEXT_PART_ID_V2" val="d-2-1"/>
  <p:tag name="KSO_WM_UNIT_COLOR_SCHEME_SHAPE_ID" val="64"/>
  <p:tag name="KSO_WM_UNIT_COLOR_SCHEME_PARENT_PAGE" val="0_3"/>
  <p:tag name="KSO_WM_UNIT_ADJUSTLAYOUT_ID" val="64"/>
  <p:tag name="KSO_WM_UNIT_DIAGRAM_MODELTYPE" val="stripeEnum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6518_3*l_h_f*1_4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点击此处添加正文内容，请尽量言简意赅的阐述观点。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TEXT_PART_ID_V2" val="c-5-1"/>
  <p:tag name="KSO_WM_UNIT_COLOR_SCHEME_SHAPE_ID" val="65"/>
  <p:tag name="KSO_WM_UNIT_COLOR_SCHEME_PARENT_PAGE" val="0_3"/>
  <p:tag name="KSO_WM_UNIT_ADJUSTLAYOUT_ID" val="65"/>
  <p:tag name="KSO_WM_UNIT_DIAGRAM_MODELTYPE" val="stripeEnum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96518_3*l_h_a*1_4_1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COLOR_SCHEME_SHAPE_ID" val="37"/>
  <p:tag name="KSO_WM_UNIT_COLOR_SCHEME_PARENT_PAGE" val="0_3"/>
  <p:tag name="KSO_WM_UNIT_ADJUSTLAYOUT_ID" val="37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1_2"/>
  <p:tag name="KSO_WM_UNIT_ID" val="diagram20196518_3*l_h_i*1_1_2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SHADOW_SCHEMECOLOR_INDEX" val="14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COLOR_SCHEME_SHAPE_ID" val="45"/>
  <p:tag name="KSO_WM_UNIT_COLOR_SCHEME_PARENT_PAGE" val="0_3"/>
  <p:tag name="KSO_WM_UNIT_ADJUSTLAYOUT_ID" val="45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3"/>
  <p:tag name="KSO_WM_UNIT_ID" val="diagram20196518_3*l_h_i*1_1_3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COLOR_SCHEME_SHAPE_ID" val="49"/>
  <p:tag name="KSO_WM_UNIT_COLOR_SCHEME_PARENT_PAGE" val="0_3"/>
  <p:tag name="KSO_WM_UNIT_ADJUSTLAYOUT_ID" val="49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3_2"/>
  <p:tag name="KSO_WM_UNIT_ID" val="diagram20196518_3*l_h_i*1_3_2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SHADOW_SCHEMECOLOR_INDEX" val="14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COLOR_SCHEME_SHAPE_ID" val="50"/>
  <p:tag name="KSO_WM_UNIT_COLOR_SCHEME_PARENT_PAGE" val="0_3"/>
  <p:tag name="KSO_WM_UNIT_ADJUSTLAYOUT_ID" val="50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3"/>
  <p:tag name="KSO_WM_UNIT_ID" val="diagram20196518_3*l_h_i*1_3_3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9.xml><?xml version="1.0" encoding="utf-8"?>
<p:tagLst xmlns:p="http://schemas.openxmlformats.org/presentationml/2006/main">
  <p:tag name="KSO_WM_UNIT_COLOR_SCHEME_SHAPE_ID" val="51"/>
  <p:tag name="KSO_WM_UNIT_COLOR_SCHEME_PARENT_PAGE" val="0_3"/>
  <p:tag name="KSO_WM_UNIT_ADJUSTLAYOUT_ID" val="51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2_2"/>
  <p:tag name="KSO_WM_UNIT_ID" val="diagram20196518_3*l_h_i*1_2_2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SHADOW_SCHEMECOLOR_INDEX" val="14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PLACING_PICTURE_USER_VIEWPORT" val="{&quot;height&quot;:1412.1228346456692,&quot;width&quot;:1421.0551181102362}"/>
</p:tagLst>
</file>

<file path=ppt/tags/tag40.xml><?xml version="1.0" encoding="utf-8"?>
<p:tagLst xmlns:p="http://schemas.openxmlformats.org/presentationml/2006/main">
  <p:tag name="KSO_WM_UNIT_COLOR_SCHEME_SHAPE_ID" val="60"/>
  <p:tag name="KSO_WM_UNIT_COLOR_SCHEME_PARENT_PAGE" val="0_3"/>
  <p:tag name="KSO_WM_UNIT_ADJUSTLAYOUT_ID" val="60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3"/>
  <p:tag name="KSO_WM_UNIT_ID" val="diagram20196518_3*l_h_i*1_2_3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COLOR_SCHEME_SHAPE_ID" val="63"/>
  <p:tag name="KSO_WM_UNIT_COLOR_SCHEME_PARENT_PAGE" val="0_3"/>
  <p:tag name="KSO_WM_UNIT_ADJUSTLAYOUT_ID" val="63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e"/>
  <p:tag name="KSO_WM_UNIT_TYPE" val="l_h_i"/>
  <p:tag name="KSO_WM_UNIT_INDEX" val="1_4_2"/>
  <p:tag name="KSO_WM_UNIT_ID" val="diagram20196518_3*l_h_i*1_4_2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SHADOW_SCHEMECOLOR_INDEX" val="14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COLOR_SCHEME_SHAPE_ID" val="66"/>
  <p:tag name="KSO_WM_UNIT_COLOR_SCHEME_PARENT_PAGE" val="0_3"/>
  <p:tag name="KSO_WM_UNIT_ADJUSTLAYOUT_ID" val="66"/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3"/>
  <p:tag name="KSO_WM_UNIT_ID" val="diagram20196518_3*l_h_i*1_4_3"/>
  <p:tag name="KSO_WM_TEMPLATE_CATEGORY" val="diagram"/>
  <p:tag name="KSO_WM_TEMPLATE_INDEX" val="20196518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44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UNIT_PLACING_PICTURE_USER_VIEWPORT" val="{&quot;height&quot;:1513,&quot;width&quot;:1523}"/>
  <p:tag name="KSO_WM_BEAUTIFY_FLAG" val=""/>
</p:tagLst>
</file>

<file path=ppt/tags/tag47.xml><?xml version="1.0" encoding="utf-8"?>
<p:tagLst xmlns:p="http://schemas.openxmlformats.org/presentationml/2006/main">
  <p:tag name="KSO_WM_UNIT_TABLE_BEAUTIFY" val="smartTable{284ee0d1-35e1-441b-880f-7b2d24a71de9}"/>
  <p:tag name="TABLE_ENDDRAG_ORIGIN_RECT" val="703*287"/>
  <p:tag name="TABLE_ENDDRAG_RECT" val="204*194*703*287"/>
</p:tagLst>
</file>

<file path=ppt/tags/tag48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49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5.xml><?xml version="1.0" encoding="utf-8"?>
<p:tagLst xmlns:p="http://schemas.openxmlformats.org/presentationml/2006/main">
  <p:tag name="PA" val="v5.2.11"/>
</p:tagLst>
</file>

<file path=ppt/tags/tag50.xml><?xml version="1.0" encoding="utf-8"?>
<p:tagLst xmlns:p="http://schemas.openxmlformats.org/presentationml/2006/main">
  <p:tag name="KSO_WM_UNIT_PLACING_PICTURE_USER_VIEWPORT" val="{&quot;height&quot;:1513,&quot;width&quot;:1523}"/>
</p:tagLst>
</file>

<file path=ppt/tags/tag51.xml><?xml version="1.0" encoding="utf-8"?>
<p:tagLst xmlns:p="http://schemas.openxmlformats.org/presentationml/2006/main">
  <p:tag name="KSO_WM_UNIT_PLACING_PICTURE_USER_VIEWPORT" val="{&quot;height&quot;:1513,&quot;width&quot;:1523}"/>
  <p:tag name="KSO_WM_BEAUTIFY_FLAG" val=""/>
</p:tagLst>
</file>

<file path=ppt/tags/tag52.xml><?xml version="1.0" encoding="utf-8"?>
<p:tagLst xmlns:p="http://schemas.openxmlformats.org/presentationml/2006/main">
  <p:tag name="COMMONDATA" val="eyJoZGlkIjoiYmUxNjNmYmFkNDJkNjg1NmI5MTU1NzUyZTFlYjEwYzUifQ=="/>
  <p:tag name="KSO_WPP_MARK_KEY" val="3f52457b-4cb1-40fc-ab7e-79fe0586123e"/>
</p:tagLst>
</file>

<file path=ppt/tags/tag6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PA" val="v5.2.11"/>
</p:tagLst>
</file>

<file path=ppt/tags/tag9.xml><?xml version="1.0" encoding="utf-8"?>
<p:tagLst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2719</Words>
  <Application>WPS 演示</Application>
  <PresentationFormat>宽屏</PresentationFormat>
  <Paragraphs>510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汉仪文黑-65W</vt:lpstr>
      <vt:lpstr>黑体</vt:lpstr>
      <vt:lpstr>Century Gothic</vt:lpstr>
      <vt:lpstr>Segoe UI</vt:lpstr>
      <vt:lpstr>微软雅黑 Light</vt:lpstr>
      <vt:lpstr>Calibri</vt:lpstr>
      <vt:lpstr>Wingdings</vt:lpstr>
      <vt:lpstr>OPPOSans R</vt:lpstr>
      <vt:lpstr>OPPOSans B</vt:lpstr>
      <vt:lpstr>AMGDT</vt:lpstr>
      <vt:lpstr>Calibri</vt:lpstr>
      <vt:lpstr>Arial Unicode MS</vt:lpstr>
      <vt:lpstr>等线</vt:lpstr>
      <vt:lpstr>Calibri Light</vt:lpstr>
      <vt:lpstr>Office 主题</vt:lpstr>
      <vt:lpstr>聊城中小企业数字化转型方案 （食品）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生产制造-生产工令系统构成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（张  存  杰）</cp:lastModifiedBy>
  <cp:revision>652</cp:revision>
  <dcterms:created xsi:type="dcterms:W3CDTF">2022-01-05T23:06:00Z</dcterms:created>
  <dcterms:modified xsi:type="dcterms:W3CDTF">2023-05-05T02:50:02Z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B5209B40694A4B0B99BD40025CE8E43C</vt:lpwstr>
  </property>
</Properties>
</file>